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30"/>
  </p:notesMasterIdLst>
  <p:handoutMasterIdLst>
    <p:handoutMasterId r:id="rId31"/>
  </p:handoutMasterIdLst>
  <p:sldIdLst>
    <p:sldId id="257" r:id="rId2"/>
    <p:sldId id="383" r:id="rId3"/>
    <p:sldId id="384" r:id="rId4"/>
    <p:sldId id="391" r:id="rId5"/>
    <p:sldId id="385" r:id="rId6"/>
    <p:sldId id="386" r:id="rId7"/>
    <p:sldId id="403" r:id="rId8"/>
    <p:sldId id="406" r:id="rId9"/>
    <p:sldId id="387" r:id="rId10"/>
    <p:sldId id="405" r:id="rId11"/>
    <p:sldId id="407" r:id="rId12"/>
    <p:sldId id="410" r:id="rId13"/>
    <p:sldId id="412" r:id="rId14"/>
    <p:sldId id="413" r:id="rId15"/>
    <p:sldId id="415" r:id="rId16"/>
    <p:sldId id="416" r:id="rId17"/>
    <p:sldId id="417" r:id="rId18"/>
    <p:sldId id="420" r:id="rId19"/>
    <p:sldId id="421" r:id="rId20"/>
    <p:sldId id="422" r:id="rId21"/>
    <p:sldId id="423" r:id="rId22"/>
    <p:sldId id="424" r:id="rId23"/>
    <p:sldId id="425" r:id="rId24"/>
    <p:sldId id="418" r:id="rId25"/>
    <p:sldId id="419" r:id="rId26"/>
    <p:sldId id="427" r:id="rId27"/>
    <p:sldId id="429" r:id="rId28"/>
    <p:sldId id="264" r:id="rId29"/>
  </p:sldIdLst>
  <p:sldSz cx="9906000" cy="6858000" type="A4"/>
  <p:notesSz cx="6799263" cy="9931400"/>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521415D9-36F7-43E2-AB2F-B90AF26B5E84}">
      <p14:sectionLst xmlns:p14="http://schemas.microsoft.com/office/powerpoint/2010/main">
        <p14:section name="既定のセクション" id="{A216469E-EC6C-40AC-A117-E342A30599F9}">
          <p14:sldIdLst>
            <p14:sldId id="257"/>
            <p14:sldId id="383"/>
            <p14:sldId id="384"/>
            <p14:sldId id="391"/>
            <p14:sldId id="385"/>
            <p14:sldId id="386"/>
            <p14:sldId id="403"/>
            <p14:sldId id="406"/>
            <p14:sldId id="387"/>
            <p14:sldId id="405"/>
            <p14:sldId id="407"/>
            <p14:sldId id="410"/>
            <p14:sldId id="412"/>
            <p14:sldId id="413"/>
            <p14:sldId id="415"/>
            <p14:sldId id="416"/>
            <p14:sldId id="417"/>
            <p14:sldId id="420"/>
            <p14:sldId id="421"/>
            <p14:sldId id="422"/>
            <p14:sldId id="423"/>
            <p14:sldId id="424"/>
            <p14:sldId id="425"/>
            <p14:sldId id="418"/>
            <p14:sldId id="419"/>
            <p14:sldId id="427"/>
            <p14:sldId id="429"/>
            <p14:sldId id="264"/>
          </p14:sldIdLst>
        </p14:section>
      </p14:sectionLst>
    </p:ext>
    <p:ext uri="{EFAFB233-063F-42B5-8137-9DF3F51BA10A}">
      <p15:sldGuideLst xmlns="" xmlns:p15="http://schemas.microsoft.com/office/powerpoint/2012/main">
        <p15:guide id="1" orient="horz" pos="4180">
          <p15:clr>
            <a:srgbClr val="A4A3A4"/>
          </p15:clr>
        </p15:guide>
        <p15:guide id="2" pos="5984">
          <p15:clr>
            <a:srgbClr val="A4A3A4"/>
          </p15:clr>
        </p15:guide>
      </p15:sldGuideLst>
    </p:ext>
    <p:ext uri="{2D200454-40CA-4A62-9FC3-DE9A4176ACB9}">
      <p15:notesGuideLst xmlns="" xmlns:p15="http://schemas.microsoft.com/office/powerpoint/2012/main">
        <p15:guide id="1" orient="horz" pos="3134">
          <p15:clr>
            <a:srgbClr val="A4A3A4"/>
          </p15:clr>
        </p15:guide>
        <p15:guide id="2" pos="2142">
          <p15:clr>
            <a:srgbClr val="A4A3A4"/>
          </p15:clr>
        </p15:guide>
        <p15:guide id="3" orient="horz" pos="3129">
          <p15:clr>
            <a:srgbClr val="A4A3A4"/>
          </p15:clr>
        </p15:guide>
        <p15:guide id="4"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6" autoAdjust="0"/>
    <p:restoredTop sz="99566" autoAdjust="0"/>
  </p:normalViewPr>
  <p:slideViewPr>
    <p:cSldViewPr>
      <p:cViewPr varScale="1">
        <p:scale>
          <a:sx n="101" d="100"/>
          <a:sy n="101" d="100"/>
        </p:scale>
        <p:origin x="-96" y="-108"/>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91" d="100"/>
          <a:sy n="91" d="100"/>
        </p:scale>
        <p:origin x="-2772" y="-102"/>
      </p:cViewPr>
      <p:guideLst>
        <p:guide orient="horz" pos="3134"/>
        <p:guide orient="horz" pos="3129"/>
        <p:guide pos="2142"/>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3855758" y="9437921"/>
            <a:ext cx="2943510" cy="493486"/>
          </a:xfrm>
          <a:prstGeom prst="rect">
            <a:avLst/>
          </a:prstGeom>
          <a:noFill/>
          <a:ln w="9525">
            <a:noFill/>
            <a:miter lim="800000"/>
            <a:headEnd/>
            <a:tailEnd/>
          </a:ln>
          <a:effectLst/>
        </p:spPr>
        <p:txBody>
          <a:bodyPr vert="horz" wrap="square" lIns="95397" tIns="47701" rIns="95397" bIns="47701" numCol="1" anchor="b" anchorCtr="0" compatLnSpc="1">
            <a:prstTxWarp prst="textNoShape">
              <a:avLst/>
            </a:prstTxWarp>
          </a:bodyPr>
          <a:lstStyle>
            <a:lvl1pPr algn="r" defTabSz="954517">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dirty="0"/>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1" y="3"/>
            <a:ext cx="2943510" cy="493486"/>
          </a:xfrm>
          <a:prstGeom prst="rect">
            <a:avLst/>
          </a:prstGeom>
          <a:noFill/>
          <a:ln w="12700" cap="sq">
            <a:noFill/>
            <a:miter lim="800000"/>
            <a:headEnd type="none" w="sm" len="sm"/>
            <a:tailEnd type="none" w="sm" len="sm"/>
          </a:ln>
          <a:effectLst/>
        </p:spPr>
        <p:txBody>
          <a:bodyPr vert="horz" wrap="none" lIns="95397" tIns="47701" rIns="95397" bIns="47701" numCol="1" anchor="ctr" anchorCtr="0" compatLnSpc="1">
            <a:prstTxWarp prst="textNoShape">
              <a:avLst/>
            </a:prstTxWarp>
          </a:bodyPr>
          <a:lstStyle>
            <a:lvl1pPr algn="l" defTabSz="954517">
              <a:defRPr kumimoji="1" sz="1100" smtClean="0">
                <a:latin typeface="ＭＳ Ｐ明朝" pitchFamily="18" charset="-128"/>
                <a:ea typeface="ＭＳ Ｐ明朝" pitchFamily="18" charset="-128"/>
              </a:defRPr>
            </a:lvl1pPr>
          </a:lstStyle>
          <a:p>
            <a:pPr>
              <a:defRPr/>
            </a:pPr>
            <a:endParaRPr lang="ja-JP" altLang="en-US" dirty="0"/>
          </a:p>
        </p:txBody>
      </p:sp>
      <p:sp>
        <p:nvSpPr>
          <p:cNvPr id="58371" name="Rectangle 3"/>
          <p:cNvSpPr>
            <a:spLocks noGrp="1" noChangeArrowheads="1"/>
          </p:cNvSpPr>
          <p:nvPr>
            <p:ph type="dt" idx="1"/>
          </p:nvPr>
        </p:nvSpPr>
        <p:spPr bwMode="auto">
          <a:xfrm>
            <a:off x="3855758" y="3"/>
            <a:ext cx="2943510" cy="493486"/>
          </a:xfrm>
          <a:prstGeom prst="rect">
            <a:avLst/>
          </a:prstGeom>
          <a:noFill/>
          <a:ln w="12700" cap="sq">
            <a:noFill/>
            <a:miter lim="800000"/>
            <a:headEnd type="none" w="sm" len="sm"/>
            <a:tailEnd type="none" w="sm" len="sm"/>
          </a:ln>
          <a:effectLst/>
        </p:spPr>
        <p:txBody>
          <a:bodyPr vert="horz" wrap="none" lIns="95397" tIns="47701" rIns="95397" bIns="47701" numCol="1" anchor="ctr" anchorCtr="0" compatLnSpc="1">
            <a:prstTxWarp prst="textNoShape">
              <a:avLst/>
            </a:prstTxWarp>
          </a:bodyPr>
          <a:lstStyle>
            <a:lvl1pPr algn="r" defTabSz="954517">
              <a:defRPr kumimoji="1" sz="1100" smtClean="0">
                <a:latin typeface="ＭＳ Ｐ明朝" pitchFamily="18" charset="-128"/>
                <a:ea typeface="ＭＳ Ｐ明朝" pitchFamily="18" charset="-128"/>
              </a:defRPr>
            </a:lvl1pPr>
          </a:lstStyle>
          <a:p>
            <a:pPr>
              <a:defRPr/>
            </a:pPr>
            <a:endParaRPr lang="en-US" altLang="ja-JP" dirty="0"/>
          </a:p>
        </p:txBody>
      </p:sp>
      <p:sp>
        <p:nvSpPr>
          <p:cNvPr id="87044" name="Rectangle 4"/>
          <p:cNvSpPr>
            <a:spLocks noGrp="1" noRot="1" noChangeAspect="1" noChangeArrowheads="1" noTextEdit="1"/>
          </p:cNvSpPr>
          <p:nvPr>
            <p:ph type="sldImg" idx="2"/>
          </p:nvPr>
        </p:nvSpPr>
        <p:spPr bwMode="auto">
          <a:xfrm>
            <a:off x="706438" y="742950"/>
            <a:ext cx="5386387" cy="3729038"/>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907685" y="4717422"/>
            <a:ext cx="4983896" cy="4470672"/>
          </a:xfrm>
          <a:prstGeom prst="rect">
            <a:avLst/>
          </a:prstGeom>
          <a:noFill/>
          <a:ln w="12700" cap="sq">
            <a:noFill/>
            <a:miter lim="800000"/>
            <a:headEnd type="none" w="sm" len="sm"/>
            <a:tailEnd type="none" w="sm" len="sm"/>
          </a:ln>
          <a:effectLst/>
        </p:spPr>
        <p:txBody>
          <a:bodyPr vert="horz" wrap="none" lIns="95397" tIns="47701" rIns="95397" bIns="47701"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1" y="9437921"/>
            <a:ext cx="2943510" cy="493486"/>
          </a:xfrm>
          <a:prstGeom prst="rect">
            <a:avLst/>
          </a:prstGeom>
          <a:noFill/>
          <a:ln w="12700" cap="sq">
            <a:noFill/>
            <a:miter lim="800000"/>
            <a:headEnd type="none" w="sm" len="sm"/>
            <a:tailEnd type="none" w="sm" len="sm"/>
          </a:ln>
          <a:effectLst/>
        </p:spPr>
        <p:txBody>
          <a:bodyPr vert="horz" wrap="none" lIns="95397" tIns="47701" rIns="95397" bIns="47701" numCol="1" anchor="b" anchorCtr="0" compatLnSpc="1">
            <a:prstTxWarp prst="textNoShape">
              <a:avLst/>
            </a:prstTxWarp>
          </a:bodyPr>
          <a:lstStyle>
            <a:lvl1pPr algn="l" defTabSz="954517">
              <a:defRPr kumimoji="1" sz="1100" smtClean="0">
                <a:latin typeface="ＭＳ Ｐ明朝" pitchFamily="18" charset="-128"/>
                <a:ea typeface="ＭＳ Ｐ明朝" pitchFamily="18" charset="-128"/>
              </a:defRPr>
            </a:lvl1pPr>
          </a:lstStyle>
          <a:p>
            <a:pPr>
              <a:defRPr/>
            </a:pPr>
            <a:endParaRPr lang="ja-JP" altLang="en-US" dirty="0"/>
          </a:p>
        </p:txBody>
      </p:sp>
      <p:sp>
        <p:nvSpPr>
          <p:cNvPr id="58375" name="Rectangle 7"/>
          <p:cNvSpPr>
            <a:spLocks noGrp="1" noChangeArrowheads="1"/>
          </p:cNvSpPr>
          <p:nvPr>
            <p:ph type="sldNum" sz="quarter" idx="5"/>
          </p:nvPr>
        </p:nvSpPr>
        <p:spPr bwMode="auto">
          <a:xfrm>
            <a:off x="3855758" y="9437921"/>
            <a:ext cx="2943510" cy="493486"/>
          </a:xfrm>
          <a:prstGeom prst="rect">
            <a:avLst/>
          </a:prstGeom>
          <a:noFill/>
          <a:ln w="12700" cap="sq">
            <a:noFill/>
            <a:miter lim="800000"/>
            <a:headEnd type="none" w="sm" len="sm"/>
            <a:tailEnd type="none" w="sm" len="sm"/>
          </a:ln>
          <a:effectLst/>
        </p:spPr>
        <p:txBody>
          <a:bodyPr vert="horz" wrap="none" lIns="95397" tIns="47701" rIns="95397" bIns="47701" numCol="1" anchor="b" anchorCtr="0" compatLnSpc="1">
            <a:prstTxWarp prst="textNoShape">
              <a:avLst/>
            </a:prstTxWarp>
          </a:bodyPr>
          <a:lstStyle>
            <a:lvl1pPr algn="r" defTabSz="954517">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dirty="0"/>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989995" y="5134039"/>
            <a:ext cx="6419106" cy="437233"/>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400">
                <a:solidFill>
                  <a:schemeClr val="bg2">
                    <a:lumMod val="50000"/>
                    <a:lumOff val="50000"/>
                  </a:scheme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t>マスタ</a:t>
            </a:r>
            <a:r>
              <a:rPr lang="en-US" altLang="ja-JP" dirty="0"/>
              <a:t> </a:t>
            </a:r>
            <a:r>
              <a:rPr lang="ja-JP" altLang="en-US" dirty="0"/>
              <a:t>サブタイトルの書式設定</a:t>
            </a:r>
          </a:p>
        </p:txBody>
      </p:sp>
      <p:sp>
        <p:nvSpPr>
          <p:cNvPr id="1914885" name="Rectangle 5"/>
          <p:cNvSpPr>
            <a:spLocks noGrp="1" noChangeArrowheads="1"/>
          </p:cNvSpPr>
          <p:nvPr>
            <p:ph type="ctrTitle" sz="quarter"/>
          </p:nvPr>
        </p:nvSpPr>
        <p:spPr>
          <a:xfrm>
            <a:off x="2971800" y="3035389"/>
            <a:ext cx="6359403"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dirty="0"/>
              <a:t>マスタ</a:t>
            </a:r>
            <a:r>
              <a:rPr lang="en-US" altLang="ja-JP" dirty="0"/>
              <a:t> </a:t>
            </a:r>
            <a:r>
              <a:rPr lang="ja-JP" altLang="en-US" dirty="0"/>
              <a:t>タイトルの書式設定</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Calibri" pitchFamily="34" charset="0"/>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0" cap="none">
                <a:solidFill>
                  <a:schemeClr val="bg2">
                    <a:lumMod val="75000"/>
                    <a:lumOff val="25000"/>
                  </a:schemeClr>
                </a:solidFill>
                <a:latin typeface="メイリオ" panose="020B0604030504040204" pitchFamily="50" charset="-128"/>
                <a:ea typeface="メイリオ" panose="020B0604030504040204" pitchFamily="50" charset="-128"/>
              </a:defRPr>
            </a:lvl1pPr>
          </a:lstStyle>
          <a:p>
            <a:r>
              <a:rPr lang="ja-JP" altLang="en-US" dirty="0" smtClean="0"/>
              <a:t>マスタ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メイリオ" panose="020B0604030504040204" pitchFamily="50" charset="-128"/>
                <a:ea typeface="メイリオ" panose="020B0604030504040204" pitchFamily="50" charset="-128"/>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dirty="0" smtClean="0"/>
              <a:t>マスタ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dirty="0"/>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p:txBody>
      </p:sp>
      <p:sp>
        <p:nvSpPr>
          <p:cNvPr id="11" name="正方形/長方形 10"/>
          <p:cNvSpPr/>
          <p:nvPr userDrawn="1"/>
        </p:nvSpPr>
        <p:spPr bwMode="auto">
          <a:xfrm>
            <a:off x="1752600" y="2198705"/>
            <a:ext cx="154210" cy="3744895"/>
          </a:xfrm>
          <a:prstGeom prst="rect">
            <a:avLst/>
          </a:prstGeom>
          <a:solidFill>
            <a:srgbClr val="1F497D"/>
          </a:solidFill>
          <a:ln w="38100" cap="sq" cmpd="sng" algn="ctr">
            <a:solidFill>
              <a:srgbClr val="1F497D"/>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_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15789" y="1322775"/>
            <a:ext cx="9183247" cy="1196877"/>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2733616"/>
            <a:ext cx="9182040" cy="3677511"/>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bg1"/>
          </a:solidFill>
          <a:ln>
            <a:solidFill>
              <a:schemeClr val="bg1"/>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オープンデータ流通推進コンソーシアム</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dirty="0"/>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dirty="0"/>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smtClean="0"/>
              <a:t>マスタ タイトルの書式設定</a:t>
            </a:r>
          </a:p>
        </p:txBody>
      </p:sp>
      <p:sp>
        <p:nvSpPr>
          <p:cNvPr id="1913873" name="Text Box 17"/>
          <p:cNvSpPr txBox="1">
            <a:spLocks noChangeArrowheads="1"/>
          </p:cNvSpPr>
          <p:nvPr/>
        </p:nvSpPr>
        <p:spPr bwMode="auto">
          <a:xfrm>
            <a:off x="228375" y="6638448"/>
            <a:ext cx="4015090"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defRPr/>
            </a:pPr>
            <a:r>
              <a:rPr lang="en-US" altLang="ja-JP" sz="1000" b="1" dirty="0" smtClean="0">
                <a:solidFill>
                  <a:srgbClr val="353535"/>
                </a:solidFill>
                <a:latin typeface="Arial" charset="0"/>
              </a:rPr>
              <a:t>© 2014 Open Data Promotion Consortium</a:t>
            </a:r>
            <a:r>
              <a:rPr lang="en-US" altLang="ja-JP" sz="1000" b="1" baseline="0" dirty="0" smtClean="0">
                <a:solidFill>
                  <a:srgbClr val="353535"/>
                </a:solidFill>
                <a:latin typeface="Arial" charset="0"/>
              </a:rPr>
              <a:t>.</a:t>
            </a:r>
            <a:r>
              <a:rPr lang="en-US" altLang="ja-JP" sz="1000" b="1" dirty="0" smtClean="0">
                <a:solidFill>
                  <a:srgbClr val="353535"/>
                </a:solidFill>
                <a:latin typeface="Arial" charset="0"/>
              </a:rPr>
              <a:t> </a:t>
            </a:r>
            <a:r>
              <a:rPr lang="en-US" altLang="ja-JP" sz="1000" b="1" dirty="0">
                <a:solidFill>
                  <a:srgbClr val="353535"/>
                </a:solidFill>
                <a:latin typeface="Arial" charset="0"/>
              </a:rPr>
              <a:t>All Rights Reserved.</a:t>
            </a:r>
          </a:p>
        </p:txBody>
      </p:sp>
      <p:sp>
        <p:nvSpPr>
          <p:cNvPr id="9" name="Line 3"/>
          <p:cNvSpPr>
            <a:spLocks noChangeShapeType="1"/>
          </p:cNvSpPr>
          <p:nvPr/>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dirty="0"/>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674" r:id="rId4"/>
    <p:sldLayoutId id="2147483689" r:id="rId5"/>
    <p:sldLayoutId id="2147483705" r:id="rId6"/>
    <p:sldLayoutId id="2147483676" r:id="rId7"/>
    <p:sldLayoutId id="2147483677" r:id="rId8"/>
    <p:sldLayoutId id="2147483684" r:id="rId9"/>
  </p:sldLayoutIdLst>
  <p:hf hdr="0" ftr="0" dt="0"/>
  <p:txStyles>
    <p:titleStyle>
      <a:lvl1pPr algn="l" defTabSz="972616" rtl="0" eaLnBrk="0" fontAlgn="base" hangingPunct="0">
        <a:spcBef>
          <a:spcPct val="0"/>
        </a:spcBef>
        <a:spcAft>
          <a:spcPct val="0"/>
        </a:spcAft>
        <a:defRPr kumimoji="1" sz="2600" baseline="0">
          <a:solidFill>
            <a:schemeClr val="bg2">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vl2pPr algn="l" defTabSz="972616" rtl="0" eaLnBrk="0" fontAlgn="base" hangingPunct="0">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0" fontAlgn="base" hangingPunct="0">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0" fontAlgn="base" hangingPunct="0">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0" fontAlgn="base" hangingPunct="0">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fontAlgn="base">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fontAlgn="base">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fontAlgn="base">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fontAlgn="base">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fontAlgn="base">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fontAlgn="base">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fontAlgn="base">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fontAlgn="base">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oleObject" Target="../embeddings/oleObject6.bin"/><Relationship Id="rId3" Type="http://schemas.openxmlformats.org/officeDocument/2006/relationships/image" Target="../media/image4.png"/><Relationship Id="rId7" Type="http://schemas.openxmlformats.org/officeDocument/2006/relationships/image" Target="../media/image5.jpeg"/><Relationship Id="rId12"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4.bin"/><Relationship Id="rId5" Type="http://schemas.openxmlformats.org/officeDocument/2006/relationships/image" Target="../media/image2.emf"/><Relationship Id="rId10" Type="http://schemas.openxmlformats.org/officeDocument/2006/relationships/image" Target="../media/image3.emf"/><Relationship Id="rId4" Type="http://schemas.openxmlformats.org/officeDocument/2006/relationships/oleObject" Target="../embeddings/oleObject1.bin"/><Relationship Id="rId9"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2989995" y="5134039"/>
            <a:ext cx="6419106" cy="683454"/>
          </a:xfrm>
        </p:spPr>
        <p:txBody>
          <a:bodyPr/>
          <a:lstStyle/>
          <a:p>
            <a:r>
              <a:rPr lang="en-US" altLang="ja-JP" sz="2000" dirty="0" smtClean="0"/>
              <a:t>2014.04.16</a:t>
            </a:r>
            <a:r>
              <a:rPr lang="ja-JP" altLang="en-US" sz="2000" dirty="0" smtClean="0"/>
              <a:t/>
            </a:r>
            <a:br>
              <a:rPr lang="ja-JP" altLang="en-US" sz="2000" dirty="0" smtClean="0"/>
            </a:br>
            <a:r>
              <a:rPr lang="ja-JP" altLang="en-US" sz="2000" dirty="0" smtClean="0"/>
              <a:t>オープンデータ流通推進コンソーシアム 事務局</a:t>
            </a:r>
            <a:endParaRPr lang="en-US" altLang="ja-JP" sz="2000" dirty="0" smtClean="0"/>
          </a:p>
        </p:txBody>
      </p:sp>
      <p:sp>
        <p:nvSpPr>
          <p:cNvPr id="3" name="タイトル 2"/>
          <p:cNvSpPr>
            <a:spLocks noGrp="1"/>
          </p:cNvSpPr>
          <p:nvPr>
            <p:ph type="ctrTitle" sz="quarter"/>
          </p:nvPr>
        </p:nvSpPr>
        <p:spPr>
          <a:xfrm>
            <a:off x="2792760" y="2378536"/>
            <a:ext cx="7113240" cy="1914560"/>
          </a:xfrm>
        </p:spPr>
        <p:txBody>
          <a:bodyPr/>
          <a:lstStyle/>
          <a:p>
            <a:r>
              <a:rPr lang="ja-JP" altLang="en-US" sz="2400" dirty="0" smtClean="0">
                <a:latin typeface="メイリオ" pitchFamily="50" charset="-128"/>
                <a:ea typeface="メイリオ" pitchFamily="50" charset="-128"/>
                <a:cs typeface="メイリオ" pitchFamily="50" charset="-128"/>
              </a:rPr>
              <a:t>オープンデータ流通推進コンソーシアム</a:t>
            </a:r>
            <a:r>
              <a:rPr lang="en-US" altLang="ja-JP" dirty="0" smtClean="0">
                <a:latin typeface="メイリオ" pitchFamily="50" charset="-128"/>
                <a:ea typeface="メイリオ" pitchFamily="50" charset="-128"/>
                <a:cs typeface="メイリオ" pitchFamily="50" charset="-128"/>
              </a:rPr>
              <a:t/>
            </a:r>
            <a:br>
              <a:rPr lang="en-US" altLang="ja-JP" dirty="0" smtClean="0">
                <a:latin typeface="メイリオ" pitchFamily="50" charset="-128"/>
                <a:ea typeface="メイリオ" pitchFamily="50" charset="-128"/>
                <a:cs typeface="メイリオ" pitchFamily="50" charset="-128"/>
              </a:rPr>
            </a:br>
            <a:r>
              <a:rPr lang="ja-JP" altLang="en-US" dirty="0" smtClean="0">
                <a:latin typeface="メイリオ" pitchFamily="50" charset="-128"/>
                <a:ea typeface="メイリオ" pitchFamily="50" charset="-128"/>
                <a:cs typeface="メイリオ" pitchFamily="50" charset="-128"/>
              </a:rPr>
              <a:t>オープンデータ化ガイド</a:t>
            </a:r>
            <a:br>
              <a:rPr lang="ja-JP" altLang="en-US" dirty="0" smtClean="0">
                <a:latin typeface="メイリオ" pitchFamily="50" charset="-128"/>
                <a:ea typeface="メイリオ" pitchFamily="50" charset="-128"/>
                <a:cs typeface="メイリオ" pitchFamily="50" charset="-128"/>
              </a:rPr>
            </a:br>
            <a:r>
              <a:rPr lang="ja-JP" altLang="en-US" dirty="0" smtClean="0">
                <a:latin typeface="メイリオ" pitchFamily="50" charset="-128"/>
                <a:ea typeface="メイリオ" pitchFamily="50" charset="-128"/>
                <a:cs typeface="メイリオ" pitchFamily="50" charset="-128"/>
              </a:rPr>
              <a:t>概要（共通部・利用ルール編）（案）</a:t>
            </a:r>
            <a:endParaRPr lang="ja-JP" altLang="en-US" dirty="0">
              <a:latin typeface="メイリオ" pitchFamily="50" charset="-128"/>
              <a:ea typeface="メイリオ" pitchFamily="50" charset="-128"/>
              <a:cs typeface="メイリオ" pitchFamily="50" charset="-128"/>
            </a:endParaRPr>
          </a:p>
        </p:txBody>
      </p:sp>
      <p:pic>
        <p:nvPicPr>
          <p:cNvPr id="5" name="図 4"/>
          <p:cNvPicPr>
            <a:picLocks noChangeAspect="1"/>
          </p:cNvPicPr>
          <p:nvPr/>
        </p:nvPicPr>
        <p:blipFill>
          <a:blip r:embed="rId2" cstate="print"/>
          <a:stretch>
            <a:fillRect/>
          </a:stretch>
        </p:blipFill>
        <p:spPr>
          <a:xfrm>
            <a:off x="381000" y="1447800"/>
            <a:ext cx="2286000" cy="2097740"/>
          </a:xfrm>
          <a:prstGeom prst="rect">
            <a:avLst/>
          </a:prstGeom>
        </p:spPr>
      </p:pic>
      <p:sp>
        <p:nvSpPr>
          <p:cNvPr id="7" name="テキスト ボックス 6"/>
          <p:cNvSpPr txBox="1"/>
          <p:nvPr/>
        </p:nvSpPr>
        <p:spPr>
          <a:xfrm>
            <a:off x="2864768" y="1981200"/>
            <a:ext cx="7041232" cy="369332"/>
          </a:xfrm>
          <a:prstGeom prst="rect">
            <a:avLst/>
          </a:prstGeom>
          <a:solidFill>
            <a:schemeClr val="bg1"/>
          </a:solidFill>
          <a:ln>
            <a:solidFill>
              <a:srgbClr val="1F497D"/>
            </a:solidFill>
          </a:ln>
        </p:spPr>
        <p:txBody>
          <a:bodyPr wrap="square" rtlCol="0">
            <a:spAutoFit/>
          </a:bodyPr>
          <a:lstStyle/>
          <a:p>
            <a:pPr algn="l"/>
            <a:r>
              <a:rPr kumimoji="1" lang="ja-JP" altLang="en-US" dirty="0" smtClean="0">
                <a:latin typeface="ヒラギノ角ゴ ProN W6"/>
                <a:ea typeface="ヒラギノ角ゴ ProN W6"/>
                <a:cs typeface="ヒラギノ角ゴ ProN W6"/>
              </a:rPr>
              <a:t>平成</a:t>
            </a:r>
            <a:r>
              <a:rPr kumimoji="1" lang="en-US" altLang="ja-JP" dirty="0" smtClean="0">
                <a:latin typeface="ヒラギノ角ゴ ProN W6"/>
                <a:ea typeface="ヒラギノ角ゴ ProN W6"/>
                <a:cs typeface="ヒラギノ角ゴ ProN W6"/>
              </a:rPr>
              <a:t>25</a:t>
            </a:r>
            <a:r>
              <a:rPr kumimoji="1" lang="ja-JP" altLang="en-US" dirty="0" smtClean="0">
                <a:latin typeface="ヒラギノ角ゴ ProN W6"/>
                <a:ea typeface="ヒラギノ角ゴ ProN W6"/>
                <a:cs typeface="ヒラギノ角ゴ ProN W6"/>
              </a:rPr>
              <a:t>年度第</a:t>
            </a:r>
            <a:r>
              <a:rPr kumimoji="1" lang="en-US" altLang="ja-JP" dirty="0" smtClean="0">
                <a:latin typeface="ヒラギノ角ゴ ProN W6"/>
                <a:ea typeface="ヒラギノ角ゴ ProN W6"/>
                <a:cs typeface="ヒラギノ角ゴ ProN W6"/>
              </a:rPr>
              <a:t>4</a:t>
            </a:r>
            <a:r>
              <a:rPr kumimoji="1" lang="ja-JP" altLang="en-US" dirty="0" smtClean="0">
                <a:latin typeface="ヒラギノ角ゴ ProN W6"/>
                <a:ea typeface="ヒラギノ角ゴ ProN W6"/>
                <a:cs typeface="ヒラギノ角ゴ ProN W6"/>
              </a:rPr>
              <a:t>回データガバナンス委員会</a:t>
            </a:r>
          </a:p>
        </p:txBody>
      </p:sp>
      <p:sp>
        <p:nvSpPr>
          <p:cNvPr id="6" name="Text Box 785"/>
          <p:cNvSpPr txBox="1">
            <a:spLocks noChangeArrowheads="1"/>
          </p:cNvSpPr>
          <p:nvPr/>
        </p:nvSpPr>
        <p:spPr bwMode="auto">
          <a:xfrm>
            <a:off x="8755694" y="195513"/>
            <a:ext cx="1058430" cy="276999"/>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957263" eaLnBrk="0" hangingPunct="0">
              <a:defRPr kumimoji="1" sz="1200">
                <a:solidFill>
                  <a:schemeClr val="tx1"/>
                </a:solidFill>
                <a:latin typeface="Arial" charset="0"/>
                <a:ea typeface="ＭＳ Ｐゴシック" pitchFamily="50" charset="-128"/>
              </a:defRPr>
            </a:lvl1pPr>
            <a:lvl2pPr marL="742950" indent="-285750" defTabSz="957263" eaLnBrk="0" hangingPunct="0">
              <a:defRPr kumimoji="1" sz="1200">
                <a:solidFill>
                  <a:schemeClr val="tx1"/>
                </a:solidFill>
                <a:latin typeface="Arial" charset="0"/>
                <a:ea typeface="ＭＳ Ｐゴシック" pitchFamily="50" charset="-128"/>
              </a:defRPr>
            </a:lvl2pPr>
            <a:lvl3pPr marL="1143000" indent="-228600" defTabSz="957263" eaLnBrk="0" hangingPunct="0">
              <a:defRPr kumimoji="1" sz="1200">
                <a:solidFill>
                  <a:schemeClr val="tx1"/>
                </a:solidFill>
                <a:latin typeface="Arial" charset="0"/>
                <a:ea typeface="ＭＳ Ｐゴシック" pitchFamily="50" charset="-128"/>
              </a:defRPr>
            </a:lvl3pPr>
            <a:lvl4pPr marL="1600200" indent="-228600" defTabSz="957263" eaLnBrk="0" hangingPunct="0">
              <a:defRPr kumimoji="1" sz="1200">
                <a:solidFill>
                  <a:schemeClr val="tx1"/>
                </a:solidFill>
                <a:latin typeface="Arial" charset="0"/>
                <a:ea typeface="ＭＳ Ｐゴシック" pitchFamily="50" charset="-128"/>
              </a:defRPr>
            </a:lvl4pPr>
            <a:lvl5pPr marL="2057400" indent="-228600" defTabSz="957263" eaLnBrk="0" hangingPunct="0">
              <a:defRPr kumimoji="1" sz="12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eaLnBrk="1" hangingPunct="1">
              <a:spcBef>
                <a:spcPct val="50000"/>
              </a:spcBef>
            </a:pPr>
            <a:r>
              <a:rPr lang="ja-JP" altLang="en-US" dirty="0" smtClean="0">
                <a:solidFill>
                  <a:schemeClr val="bg2"/>
                </a:solidFill>
              </a:rPr>
              <a:t>資料</a:t>
            </a:r>
            <a:r>
              <a:rPr lang="en-US" altLang="ja-JP" dirty="0" smtClean="0">
                <a:solidFill>
                  <a:schemeClr val="bg2"/>
                </a:solidFill>
              </a:rPr>
              <a:t>4-3</a:t>
            </a:r>
            <a:endParaRPr lang="en-US" altLang="ja-JP" dirty="0">
              <a:solidFill>
                <a:schemeClr val="bg2"/>
              </a:solidFill>
            </a:endParaRPr>
          </a:p>
        </p:txBody>
      </p:sp>
      <p:sp>
        <p:nvSpPr>
          <p:cNvPr id="4" name="テキスト ボックス 3"/>
          <p:cNvSpPr txBox="1"/>
          <p:nvPr/>
        </p:nvSpPr>
        <p:spPr>
          <a:xfrm>
            <a:off x="4304928" y="6381328"/>
            <a:ext cx="5493812" cy="369332"/>
          </a:xfrm>
          <a:prstGeom prst="rect">
            <a:avLst/>
          </a:prstGeom>
          <a:noFill/>
        </p:spPr>
        <p:txBody>
          <a:bodyPr wrap="none" rtlCol="0">
            <a:spAutoFit/>
          </a:bodyPr>
          <a:lstStyle/>
          <a:p>
            <a:pPr algn="l"/>
            <a:r>
              <a:rPr kumimoji="1" lang="en-US" altLang="ja-JP"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本資料は本編の修正にあわせて内容を調整します</a:t>
            </a:r>
          </a:p>
        </p:txBody>
      </p:sp>
    </p:spTree>
    <p:extLst>
      <p:ext uri="{BB962C8B-B14F-4D97-AF65-F5344CB8AC3E}">
        <p14:creationId xmlns:p14="http://schemas.microsoft.com/office/powerpoint/2010/main" val="2616960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2.1</a:t>
            </a:r>
            <a:r>
              <a:rPr lang="ja-JP" altLang="en-US" dirty="0"/>
              <a:t> オープンデータに関する主な動向</a:t>
            </a:r>
            <a:endParaRPr kumimoji="1" lang="ja-JP" altLang="en-US" dirty="0"/>
          </a:p>
        </p:txBody>
      </p:sp>
      <p:sp>
        <p:nvSpPr>
          <p:cNvPr id="3" name="コンテンツ プレースホルダー 2"/>
          <p:cNvSpPr>
            <a:spLocks noGrp="1"/>
          </p:cNvSpPr>
          <p:nvPr>
            <p:ph idx="1"/>
          </p:nvPr>
        </p:nvSpPr>
        <p:spPr>
          <a:xfrm>
            <a:off x="351414" y="1143001"/>
            <a:ext cx="9146415" cy="1997968"/>
          </a:xfrm>
        </p:spPr>
        <p:txBody>
          <a:bodyPr>
            <a:normAutofit/>
          </a:bodyPr>
          <a:lstStyle/>
          <a:p>
            <a:pPr marL="457200" indent="-457200">
              <a:buFont typeface="+mj-lt"/>
              <a:buAutoNum type="arabicPeriod" startAt="2"/>
            </a:pPr>
            <a:r>
              <a:rPr kumimoji="1" lang="ja-JP" altLang="en-US" dirty="0" smtClean="0"/>
              <a:t>地方自治体の取り組み</a:t>
            </a:r>
          </a:p>
          <a:p>
            <a:pPr lvl="1"/>
            <a:r>
              <a:rPr lang="ja-JP" altLang="en-US" dirty="0" smtClean="0"/>
              <a:t>データポータル</a:t>
            </a:r>
            <a:r>
              <a:rPr lang="ja-JP" altLang="en-US" dirty="0"/>
              <a:t>等によるオープンデータでのデータ公開を行っている例が</a:t>
            </a:r>
            <a:r>
              <a:rPr lang="ja-JP" altLang="en-US" dirty="0" smtClean="0"/>
              <a:t>多い。</a:t>
            </a:r>
          </a:p>
          <a:p>
            <a:pPr lvl="1"/>
            <a:r>
              <a:rPr lang="ja-JP" altLang="en-US" dirty="0"/>
              <a:t>ホームページ全体をオープンデータ化したり（福井市）、県内市町村でデータ形式などを統一したりする取り組み（福井県）を行っている例も</a:t>
            </a:r>
            <a:r>
              <a:rPr lang="ja-JP" altLang="en-US" dirty="0" smtClean="0"/>
              <a:t>ある。</a:t>
            </a:r>
            <a:endParaRPr kumimoji="1" lang="ja-JP" altLang="en-US"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10</a:t>
            </a:fld>
            <a:endParaRPr lang="en-US" altLang="ja-JP" dirty="0"/>
          </a:p>
        </p:txBody>
      </p:sp>
      <p:graphicFrame>
        <p:nvGraphicFramePr>
          <p:cNvPr id="12" name="表 11"/>
          <p:cNvGraphicFramePr>
            <a:graphicFrameLocks noGrp="1"/>
          </p:cNvGraphicFramePr>
          <p:nvPr>
            <p:extLst>
              <p:ext uri="{D42A27DB-BD31-4B8C-83A1-F6EECF244321}">
                <p14:modId xmlns:p14="http://schemas.microsoft.com/office/powerpoint/2010/main" val="202284598"/>
              </p:ext>
            </p:extLst>
          </p:nvPr>
        </p:nvGraphicFramePr>
        <p:xfrm>
          <a:off x="200471" y="2705864"/>
          <a:ext cx="9505056" cy="3819480"/>
        </p:xfrm>
        <a:graphic>
          <a:graphicData uri="http://schemas.openxmlformats.org/drawingml/2006/table">
            <a:tbl>
              <a:tblPr firstRow="1" bandRow="1">
                <a:tableStyleId>{5C22544A-7EE6-4342-B048-85BDC9FD1C3A}</a:tableStyleId>
              </a:tblPr>
              <a:tblGrid>
                <a:gridCol w="720081"/>
                <a:gridCol w="4176464"/>
                <a:gridCol w="4608511"/>
              </a:tblGrid>
              <a:tr h="186018">
                <a:tc>
                  <a:txBody>
                    <a:bodyPr/>
                    <a:lstStyle/>
                    <a:p>
                      <a:pPr algn="ctr">
                        <a:spcAft>
                          <a:spcPts val="0"/>
                        </a:spcAft>
                      </a:pPr>
                      <a:r>
                        <a:rPr lang="ja-JP" sz="1100" kern="100" dirty="0">
                          <a:effectLst/>
                          <a:latin typeface="メイリオ" panose="020B0604030504040204" pitchFamily="50" charset="-128"/>
                          <a:ea typeface="メイリオ" panose="020B0604030504040204" pitchFamily="50" charset="-128"/>
                          <a:cs typeface="メイリオ" panose="020B0604030504040204" pitchFamily="50" charset="-128"/>
                        </a:rPr>
                        <a:t>自治体名</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18000" marB="18000" anchor="ctr"/>
                </a:tc>
                <a:tc>
                  <a:txBody>
                    <a:bodyPr/>
                    <a:lstStyle/>
                    <a:p>
                      <a:pPr algn="ctr">
                        <a:spcAft>
                          <a:spcPts val="0"/>
                        </a:spcAft>
                      </a:pPr>
                      <a:r>
                        <a:rPr lang="ja-JP" sz="1100" kern="100" dirty="0">
                          <a:effectLst/>
                          <a:latin typeface="メイリオ" panose="020B0604030504040204" pitchFamily="50" charset="-128"/>
                          <a:ea typeface="メイリオ" panose="020B0604030504040204" pitchFamily="50" charset="-128"/>
                          <a:cs typeface="メイリオ" panose="020B0604030504040204" pitchFamily="50" charset="-128"/>
                        </a:rPr>
                        <a:t>取組名称（</a:t>
                      </a:r>
                      <a:r>
                        <a:rPr lang="en-US" sz="1100" kern="100" dirty="0">
                          <a:effectLst/>
                          <a:latin typeface="メイリオ" panose="020B0604030504040204" pitchFamily="50" charset="-128"/>
                          <a:ea typeface="メイリオ" panose="020B0604030504040204" pitchFamily="50" charset="-128"/>
                          <a:cs typeface="メイリオ" panose="020B0604030504040204" pitchFamily="50" charset="-128"/>
                        </a:rPr>
                        <a:t>URL</a:t>
                      </a:r>
                      <a:r>
                        <a:rPr lang="ja-JP" sz="1100" kern="100"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18000" marB="18000" anchor="ctr"/>
                </a:tc>
                <a:tc>
                  <a:txBody>
                    <a:bodyPr/>
                    <a:lstStyle/>
                    <a:p>
                      <a:pPr algn="ctr">
                        <a:spcAft>
                          <a:spcPts val="0"/>
                        </a:spcAft>
                      </a:pPr>
                      <a:r>
                        <a:rPr lang="ja-JP" sz="1100" kern="100" dirty="0">
                          <a:effectLst/>
                          <a:latin typeface="メイリオ" panose="020B0604030504040204" pitchFamily="50" charset="-128"/>
                          <a:ea typeface="メイリオ" panose="020B0604030504040204" pitchFamily="50" charset="-128"/>
                          <a:cs typeface="メイリオ" panose="020B0604030504040204" pitchFamily="50" charset="-128"/>
                        </a:rPr>
                        <a:t>概要</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18000" marB="18000" anchor="ctr"/>
                </a:tc>
              </a:tr>
              <a:tr h="164057">
                <a:tc>
                  <a:txBody>
                    <a:bodyPr/>
                    <a:lstStyle/>
                    <a:p>
                      <a:pPr algn="just">
                        <a:spcAft>
                          <a:spcPts val="0"/>
                        </a:spcAft>
                      </a:pPr>
                      <a:r>
                        <a:rPr lang="ja-JP" altLang="en-US"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福井県</a:t>
                      </a:r>
                    </a:p>
                    <a:p>
                      <a:pPr algn="just">
                        <a:spcAft>
                          <a:spcPts val="0"/>
                        </a:spcAft>
                      </a:pPr>
                      <a:r>
                        <a:rPr lang="ja-JP" altLang="en-US"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鯖江</a:t>
                      </a:r>
                      <a:r>
                        <a:rPr lang="ja-JP"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市</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18000" marB="18000" anchor="ctr"/>
                </a:tc>
                <a:tc>
                  <a:txBody>
                    <a:bodyPr/>
                    <a:lstStyle/>
                    <a:p>
                      <a:pPr algn="just">
                        <a:spcAft>
                          <a:spcPts val="0"/>
                        </a:spcAft>
                      </a:pP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データシティ鯖江</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en-US" sz="900" kern="100">
                          <a:effectLst/>
                          <a:latin typeface="メイリオ" panose="020B0604030504040204" pitchFamily="50" charset="-128"/>
                          <a:ea typeface="メイリオ" panose="020B0604030504040204" pitchFamily="50" charset="-128"/>
                          <a:cs typeface="メイリオ" panose="020B0604030504040204" pitchFamily="50" charset="-128"/>
                        </a:rPr>
                        <a:t>http://www.city.sabae.fukui.jp/pageview.html?id=12765</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18000" marB="18000" anchor="ctr"/>
                </a:tc>
                <a:tc>
                  <a:txBody>
                    <a:bodyPr/>
                    <a:lstStyle/>
                    <a:p>
                      <a:pPr algn="just">
                        <a:spcAft>
                          <a:spcPts val="0"/>
                        </a:spcAft>
                      </a:pP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自治体のオープンデータ化では先駆的な取り組み。地元企業と連携して様々なアプリを開発。</a:t>
                      </a:r>
                      <a:r>
                        <a:rPr lang="en-US" sz="900" kern="100">
                          <a:effectLst/>
                          <a:latin typeface="メイリオ" panose="020B0604030504040204" pitchFamily="50" charset="-128"/>
                          <a:ea typeface="メイリオ" panose="020B0604030504040204" pitchFamily="50" charset="-128"/>
                          <a:cs typeface="メイリオ" panose="020B0604030504040204" pitchFamily="50" charset="-128"/>
                        </a:rPr>
                        <a:t>2013</a:t>
                      </a: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年度には、総務省のオープンデータ実証実験に協力して、オープンデータを拡充。</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18000" marB="18000" anchor="ctr"/>
                </a:tc>
              </a:tr>
              <a:tr h="103343">
                <a:tc>
                  <a:txBody>
                    <a:bodyPr/>
                    <a:lstStyle/>
                    <a:p>
                      <a:pPr algn="just">
                        <a:spcAft>
                          <a:spcPts val="0"/>
                        </a:spcAft>
                      </a:pPr>
                      <a:r>
                        <a:rPr lang="ja-JP" altLang="en-US"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千葉県</a:t>
                      </a:r>
                    </a:p>
                    <a:p>
                      <a:pPr algn="just">
                        <a:spcAft>
                          <a:spcPts val="0"/>
                        </a:spcAft>
                      </a:pPr>
                      <a:r>
                        <a:rPr lang="ja-JP"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流山市</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18000" marB="18000" anchor="ctr"/>
                </a:tc>
                <a:tc>
                  <a:txBody>
                    <a:bodyPr/>
                    <a:lstStyle/>
                    <a:p>
                      <a:pPr algn="just">
                        <a:spcAft>
                          <a:spcPts val="0"/>
                        </a:spcAft>
                      </a:pP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流山市オープンデータトライアル</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en-US" sz="900" kern="100">
                          <a:effectLst/>
                          <a:latin typeface="メイリオ" panose="020B0604030504040204" pitchFamily="50" charset="-128"/>
                          <a:ea typeface="メイリオ" panose="020B0604030504040204" pitchFamily="50" charset="-128"/>
                          <a:cs typeface="メイリオ" panose="020B0604030504040204" pitchFamily="50" charset="-128"/>
                        </a:rPr>
                        <a:t>http://www.city.nagareyama.chiba.jp/10763/</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流山市議会オープンデータトライアル</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en-US" sz="900" kern="100">
                          <a:effectLst/>
                          <a:latin typeface="メイリオ" panose="020B0604030504040204" pitchFamily="50" charset="-128"/>
                          <a:ea typeface="メイリオ" panose="020B0604030504040204" pitchFamily="50" charset="-128"/>
                          <a:cs typeface="メイリオ" panose="020B0604030504040204" pitchFamily="50" charset="-128"/>
                        </a:rPr>
                        <a:t>http://www.nagareyamagikai.jp/opendata/</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18000" marB="18000" anchor="ctr"/>
                </a:tc>
                <a:tc>
                  <a:txBody>
                    <a:bodyPr/>
                    <a:lstStyle/>
                    <a:p>
                      <a:pPr algn="just">
                        <a:spcAft>
                          <a:spcPts val="0"/>
                        </a:spcAft>
                      </a:pP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ウェブサイトのリニューアルに併せて、市役所と市議会が同時にオープンデータ化に取り組み。議案に対する議員毎の採決結果なども公開。</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18000" marB="18000" anchor="ctr"/>
                </a:tc>
              </a:tr>
              <a:tr h="206686">
                <a:tc>
                  <a:txBody>
                    <a:bodyPr/>
                    <a:lstStyle/>
                    <a:p>
                      <a:pPr algn="just">
                        <a:spcAft>
                          <a:spcPts val="0"/>
                        </a:spcAft>
                      </a:pPr>
                      <a:r>
                        <a:rPr lang="ja-JP"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横浜市</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18000" marB="18000" anchor="ctr"/>
                </a:tc>
                <a:tc>
                  <a:txBody>
                    <a:bodyPr/>
                    <a:lstStyle/>
                    <a:p>
                      <a:pPr algn="just">
                        <a:spcAft>
                          <a:spcPts val="0"/>
                        </a:spcAft>
                      </a:pP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横浜オープンデータポータル</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en-US" sz="900" kern="100">
                          <a:effectLst/>
                          <a:latin typeface="メイリオ" panose="020B0604030504040204" pitchFamily="50" charset="-128"/>
                          <a:ea typeface="メイリオ" panose="020B0604030504040204" pitchFamily="50" charset="-128"/>
                          <a:cs typeface="メイリオ" panose="020B0604030504040204" pitchFamily="50" charset="-128"/>
                        </a:rPr>
                        <a:t>http://data.yokohamaopendata.jp/</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18000" marB="18000" anchor="ctr"/>
                </a:tc>
                <a:tc>
                  <a:txBody>
                    <a:bodyPr/>
                    <a:lstStyle/>
                    <a:p>
                      <a:pPr algn="just">
                        <a:spcAft>
                          <a:spcPts val="0"/>
                        </a:spcAft>
                      </a:pPr>
                      <a:r>
                        <a:rPr lang="en-US" sz="900" kern="100">
                          <a:effectLst/>
                          <a:latin typeface="メイリオ" panose="020B0604030504040204" pitchFamily="50" charset="-128"/>
                          <a:ea typeface="メイリオ" panose="020B0604030504040204" pitchFamily="50" charset="-128"/>
                          <a:cs typeface="メイリオ" panose="020B0604030504040204" pitchFamily="50" charset="-128"/>
                        </a:rPr>
                        <a:t>2012</a:t>
                      </a: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年度から、民間団体に対して、図書館情報等の提供を支援。</a:t>
                      </a:r>
                      <a:r>
                        <a:rPr lang="en-US" sz="900" kern="100">
                          <a:effectLst/>
                          <a:latin typeface="メイリオ" panose="020B0604030504040204" pitchFamily="50" charset="-128"/>
                          <a:ea typeface="メイリオ" panose="020B0604030504040204" pitchFamily="50" charset="-128"/>
                          <a:cs typeface="メイリオ" panose="020B0604030504040204" pitchFamily="50" charset="-128"/>
                        </a:rPr>
                        <a:t>2013</a:t>
                      </a: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年度には、オープンデータ推進プロジェクトを庁内に設置したほか、総務省のオープンデータ実証実験に協力して、横浜市自身のデータをオープンデータ化。</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18000" marB="18000" anchor="ctr"/>
                </a:tc>
              </a:tr>
              <a:tr h="103343">
                <a:tc>
                  <a:txBody>
                    <a:bodyPr/>
                    <a:lstStyle/>
                    <a:p>
                      <a:pPr algn="just">
                        <a:spcAft>
                          <a:spcPts val="0"/>
                        </a:spcAft>
                      </a:pPr>
                      <a:r>
                        <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静岡県</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18000" marB="18000" anchor="ctr"/>
                </a:tc>
                <a:tc>
                  <a:txBody>
                    <a:bodyPr/>
                    <a:lstStyle/>
                    <a:p>
                      <a:pPr algn="just">
                        <a:spcAft>
                          <a:spcPts val="0"/>
                        </a:spcAft>
                      </a:pP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ふじのくにオープンデータカタログ</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en-US" sz="900" kern="100">
                          <a:effectLst/>
                          <a:latin typeface="メイリオ" panose="020B0604030504040204" pitchFamily="50" charset="-128"/>
                          <a:ea typeface="メイリオ" panose="020B0604030504040204" pitchFamily="50" charset="-128"/>
                          <a:cs typeface="メイリオ" panose="020B0604030504040204" pitchFamily="50" charset="-128"/>
                        </a:rPr>
                        <a:t>http://www.pref.shizuoka.jp/kikaku/ki-330/opendata/</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18000" marB="18000" anchor="ctr"/>
                </a:tc>
                <a:tc>
                  <a:txBody>
                    <a:bodyPr/>
                    <a:lstStyle/>
                    <a:p>
                      <a:pPr algn="just">
                        <a:spcAft>
                          <a:spcPts val="0"/>
                        </a:spcAft>
                      </a:pP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都道府県で始めてデータポータルを開設。県内自治体も利用可能（裾野市が利用）。</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18000" marB="18000" anchor="ctr"/>
                </a:tc>
              </a:tr>
              <a:tr h="206686">
                <a:tc>
                  <a:txBody>
                    <a:bodyPr/>
                    <a:lstStyle/>
                    <a:p>
                      <a:pPr algn="just">
                        <a:spcAft>
                          <a:spcPts val="0"/>
                        </a:spcAft>
                      </a:pPr>
                      <a:r>
                        <a:rPr lang="ja-JP" altLang="en-US"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静岡県</a:t>
                      </a:r>
                    </a:p>
                    <a:p>
                      <a:pPr algn="just">
                        <a:spcAft>
                          <a:spcPts val="0"/>
                        </a:spcAft>
                      </a:pPr>
                      <a:r>
                        <a:rPr lang="ja-JP" altLang="en-US"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山梨県</a:t>
                      </a:r>
                      <a:endPar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18000" marB="18000" anchor="ctr"/>
                </a:tc>
                <a:tc>
                  <a:txBody>
                    <a:bodyPr/>
                    <a:lstStyle/>
                    <a:p>
                      <a:pPr algn="just">
                        <a:spcAft>
                          <a:spcPts val="0"/>
                        </a:spcAft>
                      </a:pP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富岳</a:t>
                      </a:r>
                      <a:r>
                        <a:rPr lang="en-US" sz="900" kern="100">
                          <a:effectLst/>
                          <a:latin typeface="メイリオ" panose="020B0604030504040204" pitchFamily="50" charset="-128"/>
                          <a:ea typeface="メイリオ" panose="020B0604030504040204" pitchFamily="50" charset="-128"/>
                          <a:cs typeface="メイリオ" panose="020B0604030504040204" pitchFamily="50" charset="-128"/>
                        </a:rPr>
                        <a:t>3776</a:t>
                      </a: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景</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en-US" sz="900" kern="100">
                          <a:effectLst/>
                          <a:latin typeface="メイリオ" panose="020B0604030504040204" pitchFamily="50" charset="-128"/>
                          <a:ea typeface="メイリオ" panose="020B0604030504040204" pitchFamily="50" charset="-128"/>
                          <a:cs typeface="メイリオ" panose="020B0604030504040204" pitchFamily="50" charset="-128"/>
                        </a:rPr>
                        <a:t>http://fugaku3776.okfn.jp/</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18000" marB="18000" anchor="ctr"/>
                </a:tc>
                <a:tc>
                  <a:txBody>
                    <a:bodyPr/>
                    <a:lstStyle/>
                    <a:p>
                      <a:pPr algn="just">
                        <a:spcAft>
                          <a:spcPts val="0"/>
                        </a:spcAft>
                      </a:pP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富士山の写真を位置情報付きで誰でも投稿可能。投稿した写真はオープンデータ化される。災害（大雪）の際には災害情報共有ポータルとして活用された。</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18000" marB="18000" anchor="ctr"/>
                </a:tc>
              </a:tr>
              <a:tr h="206686">
                <a:tc>
                  <a:txBody>
                    <a:bodyPr/>
                    <a:lstStyle/>
                    <a:p>
                      <a:pPr algn="just">
                        <a:spcAft>
                          <a:spcPts val="0"/>
                        </a:spcAft>
                      </a:pPr>
                      <a:r>
                        <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福井県</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18000" marB="18000" anchor="ctr"/>
                </a:tc>
                <a:tc>
                  <a:txBody>
                    <a:bodyPr/>
                    <a:lstStyle/>
                    <a:p>
                      <a:pPr algn="just">
                        <a:spcAft>
                          <a:spcPts val="0"/>
                        </a:spcAft>
                      </a:pP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オープンデータライブラリ</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en-US" sz="900" kern="100">
                          <a:effectLst/>
                          <a:latin typeface="メイリオ" panose="020B0604030504040204" pitchFamily="50" charset="-128"/>
                          <a:ea typeface="メイリオ" panose="020B0604030504040204" pitchFamily="50" charset="-128"/>
                          <a:cs typeface="メイリオ" panose="020B0604030504040204" pitchFamily="50" charset="-128"/>
                        </a:rPr>
                        <a:t>http://www.pref.fukui.lg.jp/doc/toukei-jouhou/opendata/</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県内公共データの形式統一</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en-US" sz="900" kern="100">
                          <a:effectLst/>
                          <a:latin typeface="メイリオ" panose="020B0604030504040204" pitchFamily="50" charset="-128"/>
                          <a:ea typeface="メイリオ" panose="020B0604030504040204" pitchFamily="50" charset="-128"/>
                          <a:cs typeface="メイリオ" panose="020B0604030504040204" pitchFamily="50" charset="-128"/>
                        </a:rPr>
                        <a:t>http://www.fukuishimbun.co.jp/localnews/politics/46384.html</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18000" marB="18000" anchor="ctr"/>
                </a:tc>
                <a:tc>
                  <a:txBody>
                    <a:bodyPr/>
                    <a:lstStyle/>
                    <a:p>
                      <a:pPr algn="just">
                        <a:spcAft>
                          <a:spcPts val="0"/>
                        </a:spcAft>
                      </a:pP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オープンデータと、オープンデータを活用したアプリを公開。県内市町村のデータ形式の統一に向けた取り組みにも着手。</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18000" marB="18000" anchor="ctr"/>
                </a:tc>
              </a:tr>
              <a:tr h="206686">
                <a:tc>
                  <a:txBody>
                    <a:bodyPr/>
                    <a:lstStyle/>
                    <a:p>
                      <a:pPr algn="just">
                        <a:spcAft>
                          <a:spcPts val="0"/>
                        </a:spcAft>
                      </a:pP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福井市</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18000" marB="18000" anchor="ctr"/>
                </a:tc>
                <a:tc>
                  <a:txBody>
                    <a:bodyPr/>
                    <a:lstStyle/>
                    <a:p>
                      <a:pPr algn="just">
                        <a:spcAft>
                          <a:spcPts val="0"/>
                        </a:spcAft>
                      </a:pP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市のホームページ利用規約の改訂</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en-US" sz="900" kern="100">
                          <a:effectLst/>
                          <a:latin typeface="メイリオ" panose="020B0604030504040204" pitchFamily="50" charset="-128"/>
                          <a:ea typeface="メイリオ" panose="020B0604030504040204" pitchFamily="50" charset="-128"/>
                          <a:cs typeface="メイリオ" panose="020B0604030504040204" pitchFamily="50" charset="-128"/>
                        </a:rPr>
                        <a:t>http://www.city.fukui.lg.jp/sisei/kohou/hp/site-p.html</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18000" marB="18000" anchor="ctr"/>
                </a:tc>
                <a:tc>
                  <a:txBody>
                    <a:bodyPr/>
                    <a:lstStyle/>
                    <a:p>
                      <a:pPr algn="just">
                        <a:spcAft>
                          <a:spcPts val="0"/>
                        </a:spcAft>
                      </a:pP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市のホームページ全体に</a:t>
                      </a:r>
                      <a:r>
                        <a:rPr lang="en-US" sz="900" kern="100">
                          <a:effectLst/>
                          <a:latin typeface="メイリオ" panose="020B0604030504040204" pitchFamily="50" charset="-128"/>
                          <a:ea typeface="メイリオ" panose="020B0604030504040204" pitchFamily="50" charset="-128"/>
                          <a:cs typeface="メイリオ" panose="020B0604030504040204" pitchFamily="50" charset="-128"/>
                        </a:rPr>
                        <a:t>CC-BY-SA</a:t>
                      </a: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ライセンスを付与。</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18000" marB="18000" anchor="ctr"/>
                </a:tc>
              </a:tr>
              <a:tr h="206686">
                <a:tc>
                  <a:txBody>
                    <a:bodyPr/>
                    <a:lstStyle/>
                    <a:p>
                      <a:pPr algn="just">
                        <a:spcAft>
                          <a:spcPts val="0"/>
                        </a:spcAft>
                      </a:pPr>
                      <a:r>
                        <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青森県</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18000" marB="18000" anchor="ctr"/>
                </a:tc>
                <a:tc>
                  <a:txBody>
                    <a:bodyPr/>
                    <a:lstStyle/>
                    <a:p>
                      <a:pPr algn="just">
                        <a:spcAft>
                          <a:spcPts val="0"/>
                        </a:spcAft>
                      </a:pP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あおもり映像素材ライブラリー</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en-US" sz="900" kern="100">
                          <a:effectLst/>
                          <a:latin typeface="メイリオ" panose="020B0604030504040204" pitchFamily="50" charset="-128"/>
                          <a:ea typeface="メイリオ" panose="020B0604030504040204" pitchFamily="50" charset="-128"/>
                          <a:cs typeface="メイリオ" panose="020B0604030504040204" pitchFamily="50" charset="-128"/>
                        </a:rPr>
                        <a:t>http://amcp-aomori.jp/</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18000" marB="18000" anchor="ctr"/>
                </a:tc>
                <a:tc>
                  <a:txBody>
                    <a:bodyPr/>
                    <a:lstStyle/>
                    <a:p>
                      <a:pPr algn="just">
                        <a:spcAft>
                          <a:spcPts val="0"/>
                        </a:spcAft>
                      </a:pP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県職員が撮影した県内の様々な映像素材をオープンデータ化</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18000" marB="18000" anchor="ctr"/>
                </a:tc>
              </a:tr>
              <a:tr h="206686">
                <a:tc>
                  <a:txBody>
                    <a:bodyPr/>
                    <a:lstStyle/>
                    <a:p>
                      <a:pPr algn="just">
                        <a:spcAft>
                          <a:spcPts val="0"/>
                        </a:spcAft>
                      </a:pPr>
                      <a:r>
                        <a:rPr lang="ja-JP" altLang="en-US"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福島県</a:t>
                      </a:r>
                    </a:p>
                    <a:p>
                      <a:pPr algn="just">
                        <a:spcAft>
                          <a:spcPts val="0"/>
                        </a:spcAft>
                      </a:pPr>
                      <a:r>
                        <a:rPr lang="ja-JP" sz="9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会津若松市</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18000" marB="18000" anchor="ctr"/>
                </a:tc>
                <a:tc>
                  <a:txBody>
                    <a:bodyPr/>
                    <a:lstStyle/>
                    <a:p>
                      <a:pPr algn="just">
                        <a:spcAft>
                          <a:spcPts val="0"/>
                        </a:spcAft>
                      </a:pPr>
                      <a:r>
                        <a:rPr lang="ja-JP" sz="900" kern="100">
                          <a:effectLst/>
                          <a:latin typeface="メイリオ" panose="020B0604030504040204" pitchFamily="50" charset="-128"/>
                          <a:ea typeface="メイリオ" panose="020B0604030504040204" pitchFamily="50" charset="-128"/>
                          <a:cs typeface="メイリオ" panose="020B0604030504040204" pitchFamily="50" charset="-128"/>
                        </a:rPr>
                        <a:t>オープンデータライセンスによるデータ公開</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en-US" sz="900" kern="100">
                          <a:effectLst/>
                          <a:latin typeface="メイリオ" panose="020B0604030504040204" pitchFamily="50" charset="-128"/>
                          <a:ea typeface="メイリオ" panose="020B0604030504040204" pitchFamily="50" charset="-128"/>
                          <a:cs typeface="メイリオ" panose="020B0604030504040204" pitchFamily="50" charset="-128"/>
                        </a:rPr>
                        <a:t>http://www.city.aizuwakamatsu.fukushima.jp/docs/2009122400048/</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18000" marB="18000" anchor="ctr"/>
                </a:tc>
                <a:tc>
                  <a:txBody>
                    <a:bodyPr/>
                    <a:lstStyle/>
                    <a:p>
                      <a:pPr algn="just">
                        <a:spcAft>
                          <a:spcPts val="0"/>
                        </a:spcAft>
                      </a:pPr>
                      <a:r>
                        <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オープンライセンス（</a:t>
                      </a:r>
                      <a:r>
                        <a:rPr lang="en-US" sz="900" kern="100" dirty="0">
                          <a:effectLst/>
                          <a:latin typeface="メイリオ" panose="020B0604030504040204" pitchFamily="50" charset="-128"/>
                          <a:ea typeface="メイリオ" panose="020B0604030504040204" pitchFamily="50" charset="-128"/>
                          <a:cs typeface="メイリオ" panose="020B0604030504040204" pitchFamily="50" charset="-128"/>
                        </a:rPr>
                        <a:t>CC-BY</a:t>
                      </a:r>
                      <a:r>
                        <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）に加え、オープンドキュメント形式（</a:t>
                      </a:r>
                      <a:r>
                        <a:rPr lang="en-US" sz="900" kern="100" dirty="0">
                          <a:effectLst/>
                          <a:latin typeface="メイリオ" panose="020B0604030504040204" pitchFamily="50" charset="-128"/>
                          <a:ea typeface="メイリオ" panose="020B0604030504040204" pitchFamily="50" charset="-128"/>
                          <a:cs typeface="メイリオ" panose="020B0604030504040204" pitchFamily="50" charset="-128"/>
                        </a:rPr>
                        <a:t>ODF</a:t>
                      </a:r>
                      <a:r>
                        <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）でも公開。</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18000" marB="18000" anchor="ctr"/>
                </a:tc>
              </a:tr>
            </a:tbl>
          </a:graphicData>
        </a:graphic>
      </p:graphicFrame>
    </p:spTree>
    <p:extLst>
      <p:ext uri="{BB962C8B-B14F-4D97-AF65-F5344CB8AC3E}">
        <p14:creationId xmlns:p14="http://schemas.microsoft.com/office/powerpoint/2010/main" val="15020616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2.1</a:t>
            </a:r>
            <a:r>
              <a:rPr lang="ja-JP" altLang="en-US" dirty="0"/>
              <a:t> オープンデータに関する主な動向</a:t>
            </a:r>
            <a:endParaRPr kumimoji="1" lang="ja-JP" altLang="en-US" dirty="0"/>
          </a:p>
        </p:txBody>
      </p:sp>
      <p:sp>
        <p:nvSpPr>
          <p:cNvPr id="3" name="コンテンツ プレースホルダー 2"/>
          <p:cNvSpPr>
            <a:spLocks noGrp="1"/>
          </p:cNvSpPr>
          <p:nvPr>
            <p:ph idx="1"/>
          </p:nvPr>
        </p:nvSpPr>
        <p:spPr>
          <a:xfrm>
            <a:off x="351414" y="1143001"/>
            <a:ext cx="9146415" cy="2862064"/>
          </a:xfrm>
        </p:spPr>
        <p:txBody>
          <a:bodyPr/>
          <a:lstStyle/>
          <a:p>
            <a:pPr marL="457200" indent="-457200">
              <a:buFont typeface="+mj-lt"/>
              <a:buAutoNum type="arabicPeriod" startAt="3"/>
            </a:pPr>
            <a:r>
              <a:rPr kumimoji="1" lang="ja-JP" altLang="en-US" dirty="0" smtClean="0"/>
              <a:t>国際的な動向</a:t>
            </a:r>
          </a:p>
          <a:p>
            <a:pPr lvl="1"/>
            <a:r>
              <a:rPr lang="ja-JP" altLang="en-US" dirty="0" smtClean="0"/>
              <a:t>欧州を中心に、</a:t>
            </a:r>
            <a:r>
              <a:rPr lang="en-US" altLang="ja-JP" dirty="0" smtClean="0"/>
              <a:t>2000</a:t>
            </a:r>
            <a:r>
              <a:rPr lang="ja-JP" altLang="en-US" dirty="0" smtClean="0"/>
              <a:t>年代後半からオープンデータに関する取組が進められている。</a:t>
            </a:r>
          </a:p>
          <a:p>
            <a:pPr lvl="1"/>
            <a:r>
              <a:rPr lang="ja-JP" altLang="en-US" dirty="0" smtClean="0"/>
              <a:t>アメリカ合衆国、欧州（イギリス、フランス、</a:t>
            </a:r>
            <a:r>
              <a:rPr lang="en-US" altLang="ja-JP" dirty="0" smtClean="0"/>
              <a:t>EU</a:t>
            </a:r>
            <a:r>
              <a:rPr lang="ja-JP" altLang="en-US" dirty="0" smtClean="0"/>
              <a:t>）等</a:t>
            </a:r>
            <a:r>
              <a:rPr lang="ja-JP" altLang="en-US" dirty="0"/>
              <a:t>で</a:t>
            </a:r>
            <a:r>
              <a:rPr lang="ja-JP" altLang="en-US" dirty="0" smtClean="0"/>
              <a:t>、オープンデータの取り組みは進められている。</a:t>
            </a:r>
            <a:endParaRPr lang="en-US" altLang="ja-JP" dirty="0" smtClean="0"/>
          </a:p>
          <a:p>
            <a:pPr lvl="1"/>
            <a:r>
              <a:rPr lang="en-US" altLang="ja-JP" dirty="0" smtClean="0"/>
              <a:t>2013</a:t>
            </a:r>
            <a:r>
              <a:rPr lang="ja-JP" altLang="en-US" dirty="0" smtClean="0"/>
              <a:t>年の</a:t>
            </a:r>
            <a:r>
              <a:rPr lang="en-US" altLang="ja-JP" dirty="0" smtClean="0"/>
              <a:t>G8</a:t>
            </a:r>
            <a:r>
              <a:rPr lang="ja-JP" altLang="en-US" dirty="0" smtClean="0"/>
              <a:t>サミットでは「オープンデータ憲章」が合意され、</a:t>
            </a:r>
            <a:r>
              <a:rPr lang="en-US" altLang="ja-JP" dirty="0" smtClean="0"/>
              <a:t>2013</a:t>
            </a:r>
            <a:r>
              <a:rPr lang="ja-JP" altLang="en-US" dirty="0" smtClean="0"/>
              <a:t>年</a:t>
            </a:r>
            <a:r>
              <a:rPr lang="en-US" altLang="ja-JP" dirty="0" smtClean="0"/>
              <a:t>10</a:t>
            </a:r>
            <a:r>
              <a:rPr lang="ja-JP" altLang="en-US" dirty="0" smtClean="0"/>
              <a:t>月末までにオープンデータ憲章履行のための行動計画を作成し、</a:t>
            </a:r>
            <a:r>
              <a:rPr lang="en-US" altLang="ja-JP" dirty="0" smtClean="0"/>
              <a:t>2014</a:t>
            </a:r>
            <a:r>
              <a:rPr lang="ja-JP" altLang="en-US" dirty="0" smtClean="0"/>
              <a:t>年</a:t>
            </a:r>
            <a:r>
              <a:rPr lang="en-US" altLang="ja-JP" dirty="0" smtClean="0"/>
              <a:t>10</a:t>
            </a:r>
            <a:r>
              <a:rPr lang="ja-JP" altLang="en-US" dirty="0" smtClean="0"/>
              <a:t>月と</a:t>
            </a:r>
            <a:r>
              <a:rPr lang="en-US" altLang="ja-JP" dirty="0" smtClean="0"/>
              <a:t>2015</a:t>
            </a:r>
            <a:r>
              <a:rPr lang="ja-JP" altLang="en-US" dirty="0" smtClean="0"/>
              <a:t>年に履行状況の報告を行うことが定められた。</a:t>
            </a:r>
          </a:p>
          <a:p>
            <a:pPr lvl="2"/>
            <a:endParaRPr kumimoji="1" lang="ja-JP" altLang="en-US"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11</a:t>
            </a:fld>
            <a:endParaRPr lang="en-US" altLang="ja-JP" dirty="0"/>
          </a:p>
        </p:txBody>
      </p:sp>
      <p:graphicFrame>
        <p:nvGraphicFramePr>
          <p:cNvPr id="5" name="表 4"/>
          <p:cNvGraphicFramePr>
            <a:graphicFrameLocks noGrp="1"/>
          </p:cNvGraphicFramePr>
          <p:nvPr>
            <p:extLst>
              <p:ext uri="{D42A27DB-BD31-4B8C-83A1-F6EECF244321}">
                <p14:modId xmlns:p14="http://schemas.microsoft.com/office/powerpoint/2010/main" val="998511788"/>
              </p:ext>
            </p:extLst>
          </p:nvPr>
        </p:nvGraphicFramePr>
        <p:xfrm>
          <a:off x="671834" y="4005064"/>
          <a:ext cx="8601646" cy="2354880"/>
        </p:xfrm>
        <a:graphic>
          <a:graphicData uri="http://schemas.openxmlformats.org/drawingml/2006/table">
            <a:tbl>
              <a:tblPr firstRow="1" bandRow="1">
                <a:tableStyleId>{5C22544A-7EE6-4342-B048-85BDC9FD1C3A}</a:tableStyleId>
              </a:tblPr>
              <a:tblGrid>
                <a:gridCol w="1440160"/>
                <a:gridCol w="6048672"/>
                <a:gridCol w="1112814"/>
              </a:tblGrid>
              <a:tr h="186018">
                <a:tc>
                  <a:txBody>
                    <a:bodyPr/>
                    <a:lstStyle/>
                    <a:p>
                      <a:pPr algn="ctr">
                        <a:spcAft>
                          <a:spcPts val="0"/>
                        </a:spcAft>
                      </a:pP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時期</a:t>
                      </a:r>
                    </a:p>
                  </a:txBody>
                  <a:tcPr marL="68580" marR="68580" marT="36000" marB="36000"/>
                </a:tc>
                <a:tc>
                  <a:txBody>
                    <a:bodyPr/>
                    <a:lstStyle/>
                    <a:p>
                      <a:pPr algn="ctr">
                        <a:spcAft>
                          <a:spcPts val="0"/>
                        </a:spcAft>
                      </a:pP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実施事項</a:t>
                      </a:r>
                    </a:p>
                  </a:txBody>
                  <a:tcPr marL="68580" marR="68580" marT="36000" marB="36000"/>
                </a:tc>
                <a:tc>
                  <a:txBody>
                    <a:bodyPr/>
                    <a:lstStyle/>
                    <a:p>
                      <a:pPr algn="ctr">
                        <a:spcAft>
                          <a:spcPts val="0"/>
                        </a:spcAft>
                      </a:pP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国名</a:t>
                      </a:r>
                    </a:p>
                  </a:txBody>
                  <a:tcPr marL="68580" marR="68580" marT="36000" marB="36000"/>
                </a:tc>
              </a:tr>
              <a:tr h="164057">
                <a:tc>
                  <a:txBody>
                    <a:bodyPr/>
                    <a:lstStyle/>
                    <a:p>
                      <a:pPr algn="just">
                        <a:spcAft>
                          <a:spcPts val="0"/>
                        </a:spcAft>
                      </a:pPr>
                      <a:r>
                        <a:rPr lang="en-US" sz="1200" kern="100">
                          <a:effectLst/>
                          <a:latin typeface="メイリオ" panose="020B0604030504040204" pitchFamily="50" charset="-128"/>
                          <a:ea typeface="メイリオ" panose="020B0604030504040204" pitchFamily="50" charset="-128"/>
                          <a:cs typeface="メイリオ" panose="020B0604030504040204" pitchFamily="50" charset="-128"/>
                        </a:rPr>
                        <a:t>2009</a:t>
                      </a:r>
                      <a:r>
                        <a:rPr lang="ja-JP" sz="1200" kern="10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sz="1200" kern="100">
                          <a:effectLst/>
                          <a:latin typeface="メイリオ" panose="020B0604030504040204" pitchFamily="50" charset="-128"/>
                          <a:ea typeface="メイリオ" panose="020B0604030504040204" pitchFamily="50" charset="-128"/>
                          <a:cs typeface="メイリオ" panose="020B0604030504040204" pitchFamily="50" charset="-128"/>
                        </a:rPr>
                        <a:t>1</a:t>
                      </a:r>
                      <a:r>
                        <a:rPr lang="ja-JP" sz="1200" kern="10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68580" marR="68580" marT="36000" marB="36000"/>
                </a:tc>
                <a:tc>
                  <a:txBody>
                    <a:bodyPr/>
                    <a:lstStyle/>
                    <a:p>
                      <a:pPr algn="just">
                        <a:spcAft>
                          <a:spcPts val="0"/>
                        </a:spcAft>
                      </a:pPr>
                      <a:r>
                        <a:rPr lang="ja-JP" sz="1200" kern="100" dirty="0">
                          <a:effectLst/>
                          <a:latin typeface="メイリオ" panose="020B0604030504040204" pitchFamily="50" charset="-128"/>
                          <a:ea typeface="メイリオ" panose="020B0604030504040204" pitchFamily="50" charset="-128"/>
                          <a:cs typeface="メイリオ" panose="020B0604030504040204" pitchFamily="50" charset="-128"/>
                        </a:rPr>
                        <a:t>「透明性とオープンガバメントに関する覚書」</a:t>
                      </a:r>
                    </a:p>
                  </a:txBody>
                  <a:tcPr marL="68580" marR="68580" marT="36000" marB="36000"/>
                </a:tc>
                <a:tc>
                  <a:txBody>
                    <a:bodyPr/>
                    <a:lstStyle/>
                    <a:p>
                      <a:pPr algn="just">
                        <a:spcAft>
                          <a:spcPts val="0"/>
                        </a:spcAft>
                      </a:pPr>
                      <a:r>
                        <a:rPr lang="ja-JP" sz="1200" kern="100" dirty="0">
                          <a:effectLst/>
                          <a:latin typeface="メイリオ" panose="020B0604030504040204" pitchFamily="50" charset="-128"/>
                          <a:ea typeface="メイリオ" panose="020B0604030504040204" pitchFamily="50" charset="-128"/>
                          <a:cs typeface="メイリオ" panose="020B0604030504040204" pitchFamily="50" charset="-128"/>
                        </a:rPr>
                        <a:t>アメリカ</a:t>
                      </a:r>
                    </a:p>
                  </a:txBody>
                  <a:tcPr marL="68580" marR="68580" marT="36000" marB="36000"/>
                </a:tc>
              </a:tr>
              <a:tr h="103343">
                <a:tc>
                  <a:txBody>
                    <a:bodyPr/>
                    <a:lstStyle/>
                    <a:p>
                      <a:pPr algn="just">
                        <a:spcAft>
                          <a:spcPts val="0"/>
                        </a:spcAft>
                      </a:pPr>
                      <a:r>
                        <a:rPr lang="en-US" sz="1200" kern="100">
                          <a:effectLst/>
                          <a:latin typeface="メイリオ" panose="020B0604030504040204" pitchFamily="50" charset="-128"/>
                          <a:ea typeface="メイリオ" panose="020B0604030504040204" pitchFamily="50" charset="-128"/>
                          <a:cs typeface="メイリオ" panose="020B0604030504040204" pitchFamily="50" charset="-128"/>
                        </a:rPr>
                        <a:t>2009</a:t>
                      </a:r>
                      <a:r>
                        <a:rPr lang="ja-JP" sz="1200" kern="10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sz="1200" kern="100">
                          <a:effectLst/>
                          <a:latin typeface="メイリオ" panose="020B0604030504040204" pitchFamily="50" charset="-128"/>
                          <a:ea typeface="メイリオ" panose="020B0604030504040204" pitchFamily="50" charset="-128"/>
                          <a:cs typeface="メイリオ" panose="020B0604030504040204" pitchFamily="50" charset="-128"/>
                        </a:rPr>
                        <a:t>5</a:t>
                      </a:r>
                      <a:r>
                        <a:rPr lang="ja-JP" sz="1200" kern="10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68580" marR="68580" marT="36000" marB="36000"/>
                </a:tc>
                <a:tc>
                  <a:txBody>
                    <a:bodyPr/>
                    <a:lstStyle/>
                    <a:p>
                      <a:pPr algn="just">
                        <a:spcAft>
                          <a:spcPts val="0"/>
                        </a:spcAft>
                      </a:pPr>
                      <a:r>
                        <a:rPr lang="ja-JP" sz="1200" kern="100">
                          <a:effectLst/>
                          <a:latin typeface="メイリオ" panose="020B0604030504040204" pitchFamily="50" charset="-128"/>
                          <a:ea typeface="メイリオ" panose="020B0604030504040204" pitchFamily="50" charset="-128"/>
                          <a:cs typeface="メイリオ" panose="020B0604030504040204" pitchFamily="50" charset="-128"/>
                        </a:rPr>
                        <a:t>データポータルサイト</a:t>
                      </a:r>
                      <a:r>
                        <a:rPr lang="en-US" sz="1200" kern="100">
                          <a:effectLst/>
                          <a:latin typeface="メイリオ" panose="020B0604030504040204" pitchFamily="50" charset="-128"/>
                          <a:ea typeface="メイリオ" panose="020B0604030504040204" pitchFamily="50" charset="-128"/>
                          <a:cs typeface="メイリオ" panose="020B0604030504040204" pitchFamily="50" charset="-128"/>
                        </a:rPr>
                        <a:t>data.gov</a:t>
                      </a:r>
                      <a:r>
                        <a:rPr lang="ja-JP" sz="1200" kern="100">
                          <a:effectLst/>
                          <a:latin typeface="メイリオ" panose="020B0604030504040204" pitchFamily="50" charset="-128"/>
                          <a:ea typeface="メイリオ" panose="020B0604030504040204" pitchFamily="50" charset="-128"/>
                          <a:cs typeface="メイリオ" panose="020B0604030504040204" pitchFamily="50" charset="-128"/>
                        </a:rPr>
                        <a:t>開設</a:t>
                      </a:r>
                    </a:p>
                  </a:txBody>
                  <a:tcPr marL="68580" marR="68580" marT="36000" marB="36000"/>
                </a:tc>
                <a:tc>
                  <a:txBody>
                    <a:bodyPr/>
                    <a:lstStyle/>
                    <a:p>
                      <a:pPr algn="just">
                        <a:spcAft>
                          <a:spcPts val="0"/>
                        </a:spcAft>
                      </a:pPr>
                      <a:r>
                        <a:rPr lang="ja-JP" sz="1200" kern="100">
                          <a:effectLst/>
                          <a:latin typeface="メイリオ" panose="020B0604030504040204" pitchFamily="50" charset="-128"/>
                          <a:ea typeface="メイリオ" panose="020B0604030504040204" pitchFamily="50" charset="-128"/>
                          <a:cs typeface="メイリオ" panose="020B0604030504040204" pitchFamily="50" charset="-128"/>
                        </a:rPr>
                        <a:t>アメリカ</a:t>
                      </a:r>
                    </a:p>
                  </a:txBody>
                  <a:tcPr marL="68580" marR="68580" marT="36000" marB="36000"/>
                </a:tc>
              </a:tr>
              <a:tr h="206686">
                <a:tc>
                  <a:txBody>
                    <a:bodyPr/>
                    <a:lstStyle/>
                    <a:p>
                      <a:pPr algn="just">
                        <a:spcAft>
                          <a:spcPts val="0"/>
                        </a:spcAft>
                      </a:pPr>
                      <a:r>
                        <a:rPr lang="en-US" sz="1200" kern="100">
                          <a:effectLst/>
                          <a:latin typeface="メイリオ" panose="020B0604030504040204" pitchFamily="50" charset="-128"/>
                          <a:ea typeface="メイリオ" panose="020B0604030504040204" pitchFamily="50" charset="-128"/>
                          <a:cs typeface="メイリオ" panose="020B0604030504040204" pitchFamily="50" charset="-128"/>
                        </a:rPr>
                        <a:t>2009</a:t>
                      </a:r>
                      <a:r>
                        <a:rPr lang="ja-JP" sz="1200" kern="10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sz="1200" kern="100">
                          <a:effectLst/>
                          <a:latin typeface="メイリオ" panose="020B0604030504040204" pitchFamily="50" charset="-128"/>
                          <a:ea typeface="メイリオ" panose="020B0604030504040204" pitchFamily="50" charset="-128"/>
                          <a:cs typeface="メイリオ" panose="020B0604030504040204" pitchFamily="50" charset="-128"/>
                        </a:rPr>
                        <a:t>9</a:t>
                      </a:r>
                      <a:r>
                        <a:rPr lang="ja-JP" sz="1200" kern="10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68580" marR="68580" marT="36000" marB="36000"/>
                </a:tc>
                <a:tc>
                  <a:txBody>
                    <a:bodyPr/>
                    <a:lstStyle/>
                    <a:p>
                      <a:pPr algn="just">
                        <a:spcAft>
                          <a:spcPts val="0"/>
                        </a:spcAft>
                      </a:pPr>
                      <a:r>
                        <a:rPr lang="ja-JP" sz="1200" kern="100">
                          <a:effectLst/>
                          <a:latin typeface="メイリオ" panose="020B0604030504040204" pitchFamily="50" charset="-128"/>
                          <a:ea typeface="メイリオ" panose="020B0604030504040204" pitchFamily="50" charset="-128"/>
                          <a:cs typeface="メイリオ" panose="020B0604030504040204" pitchFamily="50" charset="-128"/>
                        </a:rPr>
                        <a:t>データポータルサイト</a:t>
                      </a:r>
                      <a:r>
                        <a:rPr lang="en-US" sz="1200" kern="100">
                          <a:effectLst/>
                          <a:latin typeface="メイリオ" panose="020B0604030504040204" pitchFamily="50" charset="-128"/>
                          <a:ea typeface="メイリオ" panose="020B0604030504040204" pitchFamily="50" charset="-128"/>
                          <a:cs typeface="メイリオ" panose="020B0604030504040204" pitchFamily="50" charset="-128"/>
                        </a:rPr>
                        <a:t>data.gov.uk</a:t>
                      </a:r>
                      <a:r>
                        <a:rPr lang="ja-JP" sz="1200" kern="100">
                          <a:effectLst/>
                          <a:latin typeface="メイリオ" panose="020B0604030504040204" pitchFamily="50" charset="-128"/>
                          <a:ea typeface="メイリオ" panose="020B0604030504040204" pitchFamily="50" charset="-128"/>
                          <a:cs typeface="メイリオ" panose="020B0604030504040204" pitchFamily="50" charset="-128"/>
                        </a:rPr>
                        <a:t>開設</a:t>
                      </a:r>
                    </a:p>
                  </a:txBody>
                  <a:tcPr marL="68580" marR="68580" marT="36000" marB="36000"/>
                </a:tc>
                <a:tc>
                  <a:txBody>
                    <a:bodyPr/>
                    <a:lstStyle/>
                    <a:p>
                      <a:pPr algn="just">
                        <a:spcAft>
                          <a:spcPts val="0"/>
                        </a:spcAft>
                      </a:pPr>
                      <a:r>
                        <a:rPr lang="ja-JP" sz="1200" kern="100">
                          <a:effectLst/>
                          <a:latin typeface="メイリオ" panose="020B0604030504040204" pitchFamily="50" charset="-128"/>
                          <a:ea typeface="メイリオ" panose="020B0604030504040204" pitchFamily="50" charset="-128"/>
                          <a:cs typeface="メイリオ" panose="020B0604030504040204" pitchFamily="50" charset="-128"/>
                        </a:rPr>
                        <a:t>イギリス</a:t>
                      </a:r>
                    </a:p>
                  </a:txBody>
                  <a:tcPr marL="68580" marR="68580" marT="36000" marB="36000"/>
                </a:tc>
              </a:tr>
              <a:tr h="103343">
                <a:tc>
                  <a:txBody>
                    <a:bodyPr/>
                    <a:lstStyle/>
                    <a:p>
                      <a:pPr algn="just">
                        <a:spcAft>
                          <a:spcPts val="0"/>
                        </a:spcAft>
                      </a:pPr>
                      <a:r>
                        <a:rPr lang="en-US" sz="1200" kern="100">
                          <a:effectLst/>
                          <a:latin typeface="メイリオ" panose="020B0604030504040204" pitchFamily="50" charset="-128"/>
                          <a:ea typeface="メイリオ" panose="020B0604030504040204" pitchFamily="50" charset="-128"/>
                          <a:cs typeface="メイリオ" panose="020B0604030504040204" pitchFamily="50" charset="-128"/>
                        </a:rPr>
                        <a:t>2010</a:t>
                      </a:r>
                      <a:r>
                        <a:rPr lang="ja-JP" sz="1200" kern="10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sz="1200" kern="100">
                          <a:effectLst/>
                          <a:latin typeface="メイリオ" panose="020B0604030504040204" pitchFamily="50" charset="-128"/>
                          <a:ea typeface="メイリオ" panose="020B0604030504040204" pitchFamily="50" charset="-128"/>
                          <a:cs typeface="メイリオ" panose="020B0604030504040204" pitchFamily="50" charset="-128"/>
                        </a:rPr>
                        <a:t>5</a:t>
                      </a:r>
                      <a:r>
                        <a:rPr lang="ja-JP" sz="1200" kern="10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68580" marR="68580" marT="36000" marB="36000"/>
                </a:tc>
                <a:tc>
                  <a:txBody>
                    <a:bodyPr/>
                    <a:lstStyle/>
                    <a:p>
                      <a:pPr algn="just">
                        <a:spcAft>
                          <a:spcPts val="0"/>
                        </a:spcAft>
                      </a:pPr>
                      <a:r>
                        <a:rPr lang="ja-JP" sz="1200" kern="100">
                          <a:effectLst/>
                          <a:latin typeface="メイリオ" panose="020B0604030504040204" pitchFamily="50" charset="-128"/>
                          <a:ea typeface="メイリオ" panose="020B0604030504040204" pitchFamily="50" charset="-128"/>
                          <a:cs typeface="メイリオ" panose="020B0604030504040204" pitchFamily="50" charset="-128"/>
                        </a:rPr>
                        <a:t>「透明性アジェンダ」発表</a:t>
                      </a:r>
                    </a:p>
                  </a:txBody>
                  <a:tcPr marL="68580" marR="68580" marT="36000" marB="36000"/>
                </a:tc>
                <a:tc>
                  <a:txBody>
                    <a:bodyPr/>
                    <a:lstStyle/>
                    <a:p>
                      <a:pPr algn="just">
                        <a:spcAft>
                          <a:spcPts val="0"/>
                        </a:spcAft>
                      </a:pPr>
                      <a:r>
                        <a:rPr lang="ja-JP" sz="1200" kern="100">
                          <a:effectLst/>
                          <a:latin typeface="メイリオ" panose="020B0604030504040204" pitchFamily="50" charset="-128"/>
                          <a:ea typeface="メイリオ" panose="020B0604030504040204" pitchFamily="50" charset="-128"/>
                          <a:cs typeface="メイリオ" panose="020B0604030504040204" pitchFamily="50" charset="-128"/>
                        </a:rPr>
                        <a:t>イギリス</a:t>
                      </a:r>
                    </a:p>
                  </a:txBody>
                  <a:tcPr marL="68580" marR="68580" marT="36000" marB="36000"/>
                </a:tc>
              </a:tr>
              <a:tr h="206686">
                <a:tc>
                  <a:txBody>
                    <a:bodyPr/>
                    <a:lstStyle/>
                    <a:p>
                      <a:pPr algn="just">
                        <a:spcAft>
                          <a:spcPts val="0"/>
                        </a:spcAft>
                      </a:pPr>
                      <a:r>
                        <a:rPr lang="en-US" sz="1200" kern="100">
                          <a:effectLst/>
                          <a:latin typeface="メイリオ" panose="020B0604030504040204" pitchFamily="50" charset="-128"/>
                          <a:ea typeface="メイリオ" panose="020B0604030504040204" pitchFamily="50" charset="-128"/>
                          <a:cs typeface="メイリオ" panose="020B0604030504040204" pitchFamily="50" charset="-128"/>
                        </a:rPr>
                        <a:t>2010</a:t>
                      </a:r>
                      <a:r>
                        <a:rPr lang="ja-JP" sz="1200" kern="10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sz="1200" kern="100">
                          <a:effectLst/>
                          <a:latin typeface="メイリオ" panose="020B0604030504040204" pitchFamily="50" charset="-128"/>
                          <a:ea typeface="メイリオ" panose="020B0604030504040204" pitchFamily="50" charset="-128"/>
                          <a:cs typeface="メイリオ" panose="020B0604030504040204" pitchFamily="50" charset="-128"/>
                        </a:rPr>
                        <a:t>11</a:t>
                      </a:r>
                      <a:r>
                        <a:rPr lang="ja-JP" sz="1200" kern="10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68580" marR="68580" marT="36000" marB="36000"/>
                </a:tc>
                <a:tc>
                  <a:txBody>
                    <a:bodyPr/>
                    <a:lstStyle/>
                    <a:p>
                      <a:pPr algn="just">
                        <a:spcAft>
                          <a:spcPts val="0"/>
                        </a:spcAft>
                      </a:pPr>
                      <a:r>
                        <a:rPr lang="en-US" sz="1200" kern="100">
                          <a:effectLst/>
                          <a:latin typeface="メイリオ" panose="020B0604030504040204" pitchFamily="50" charset="-128"/>
                          <a:ea typeface="メイリオ" panose="020B0604030504040204" pitchFamily="50" charset="-128"/>
                          <a:cs typeface="メイリオ" panose="020B0604030504040204" pitchFamily="50" charset="-128"/>
                        </a:rPr>
                        <a:t>Etalab</a:t>
                      </a:r>
                      <a:r>
                        <a:rPr lang="ja-JP" sz="1200" kern="100">
                          <a:effectLst/>
                          <a:latin typeface="メイリオ" panose="020B0604030504040204" pitchFamily="50" charset="-128"/>
                          <a:ea typeface="メイリオ" panose="020B0604030504040204" pitchFamily="50" charset="-128"/>
                          <a:cs typeface="メイリオ" panose="020B0604030504040204" pitchFamily="50" charset="-128"/>
                        </a:rPr>
                        <a:t>の設立に関する閣議決定</a:t>
                      </a:r>
                    </a:p>
                  </a:txBody>
                  <a:tcPr marL="68580" marR="68580" marT="36000" marB="36000"/>
                </a:tc>
                <a:tc>
                  <a:txBody>
                    <a:bodyPr/>
                    <a:lstStyle/>
                    <a:p>
                      <a:pPr algn="just">
                        <a:spcAft>
                          <a:spcPts val="0"/>
                        </a:spcAft>
                      </a:pPr>
                      <a:r>
                        <a:rPr lang="ja-JP" sz="1200" kern="100">
                          <a:effectLst/>
                          <a:latin typeface="メイリオ" panose="020B0604030504040204" pitchFamily="50" charset="-128"/>
                          <a:ea typeface="メイリオ" panose="020B0604030504040204" pitchFamily="50" charset="-128"/>
                          <a:cs typeface="メイリオ" panose="020B0604030504040204" pitchFamily="50" charset="-128"/>
                        </a:rPr>
                        <a:t>フランス</a:t>
                      </a:r>
                    </a:p>
                  </a:txBody>
                  <a:tcPr marL="68580" marR="68580" marT="36000" marB="36000"/>
                </a:tc>
              </a:tr>
              <a:tr h="206686">
                <a:tc>
                  <a:txBody>
                    <a:bodyPr/>
                    <a:lstStyle/>
                    <a:p>
                      <a:pPr algn="just">
                        <a:spcAft>
                          <a:spcPts val="0"/>
                        </a:spcAft>
                      </a:pPr>
                      <a:r>
                        <a:rPr lang="en-US" sz="1200" kern="100">
                          <a:effectLst/>
                          <a:latin typeface="メイリオ" panose="020B0604030504040204" pitchFamily="50" charset="-128"/>
                          <a:ea typeface="メイリオ" panose="020B0604030504040204" pitchFamily="50" charset="-128"/>
                          <a:cs typeface="メイリオ" panose="020B0604030504040204" pitchFamily="50" charset="-128"/>
                        </a:rPr>
                        <a:t>2011</a:t>
                      </a:r>
                      <a:r>
                        <a:rPr lang="ja-JP" sz="1200" kern="10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sz="1200" kern="100">
                          <a:effectLst/>
                          <a:latin typeface="メイリオ" panose="020B0604030504040204" pitchFamily="50" charset="-128"/>
                          <a:ea typeface="メイリオ" panose="020B0604030504040204" pitchFamily="50" charset="-128"/>
                          <a:cs typeface="メイリオ" panose="020B0604030504040204" pitchFamily="50" charset="-128"/>
                        </a:rPr>
                        <a:t>12</a:t>
                      </a:r>
                      <a:r>
                        <a:rPr lang="ja-JP" sz="1200" kern="10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68580" marR="68580" marT="36000" marB="36000"/>
                </a:tc>
                <a:tc>
                  <a:txBody>
                    <a:bodyPr/>
                    <a:lstStyle/>
                    <a:p>
                      <a:pPr algn="just">
                        <a:spcAft>
                          <a:spcPts val="0"/>
                        </a:spcAft>
                      </a:pPr>
                      <a:r>
                        <a:rPr lang="ja-JP" sz="1200" kern="100">
                          <a:effectLst/>
                          <a:latin typeface="メイリオ" panose="020B0604030504040204" pitchFamily="50" charset="-128"/>
                          <a:ea typeface="メイリオ" panose="020B0604030504040204" pitchFamily="50" charset="-128"/>
                          <a:cs typeface="メイリオ" panose="020B0604030504040204" pitchFamily="50" charset="-128"/>
                        </a:rPr>
                        <a:t>データポータルサイト</a:t>
                      </a:r>
                      <a:r>
                        <a:rPr lang="en-US" sz="1200" kern="100">
                          <a:effectLst/>
                          <a:latin typeface="メイリオ" panose="020B0604030504040204" pitchFamily="50" charset="-128"/>
                          <a:ea typeface="メイリオ" panose="020B0604030504040204" pitchFamily="50" charset="-128"/>
                          <a:cs typeface="メイリオ" panose="020B0604030504040204" pitchFamily="50" charset="-128"/>
                        </a:rPr>
                        <a:t>data.gouv.fr</a:t>
                      </a:r>
                      <a:r>
                        <a:rPr lang="ja-JP" sz="1200" kern="100">
                          <a:effectLst/>
                          <a:latin typeface="メイリオ" panose="020B0604030504040204" pitchFamily="50" charset="-128"/>
                          <a:ea typeface="メイリオ" panose="020B0604030504040204" pitchFamily="50" charset="-128"/>
                          <a:cs typeface="メイリオ" panose="020B0604030504040204" pitchFamily="50" charset="-128"/>
                        </a:rPr>
                        <a:t>開設</a:t>
                      </a:r>
                    </a:p>
                  </a:txBody>
                  <a:tcPr marL="68580" marR="68580" marT="36000" marB="36000"/>
                </a:tc>
                <a:tc>
                  <a:txBody>
                    <a:bodyPr/>
                    <a:lstStyle/>
                    <a:p>
                      <a:pPr algn="just">
                        <a:spcAft>
                          <a:spcPts val="0"/>
                        </a:spcAft>
                      </a:pPr>
                      <a:r>
                        <a:rPr lang="ja-JP" sz="1200" kern="100">
                          <a:effectLst/>
                          <a:latin typeface="メイリオ" panose="020B0604030504040204" pitchFamily="50" charset="-128"/>
                          <a:ea typeface="メイリオ" panose="020B0604030504040204" pitchFamily="50" charset="-128"/>
                          <a:cs typeface="メイリオ" panose="020B0604030504040204" pitchFamily="50" charset="-128"/>
                        </a:rPr>
                        <a:t>フランス</a:t>
                      </a:r>
                    </a:p>
                  </a:txBody>
                  <a:tcPr marL="68580" marR="68580" marT="36000" marB="36000"/>
                </a:tc>
              </a:tr>
              <a:tr h="206686">
                <a:tc>
                  <a:txBody>
                    <a:bodyPr/>
                    <a:lstStyle/>
                    <a:p>
                      <a:pPr algn="just">
                        <a:spcAft>
                          <a:spcPts val="0"/>
                        </a:spcAft>
                      </a:pPr>
                      <a:r>
                        <a:rPr lang="en-US" sz="1200" kern="100">
                          <a:effectLst/>
                          <a:latin typeface="メイリオ" panose="020B0604030504040204" pitchFamily="50" charset="-128"/>
                          <a:ea typeface="メイリオ" panose="020B0604030504040204" pitchFamily="50" charset="-128"/>
                          <a:cs typeface="メイリオ" panose="020B0604030504040204" pitchFamily="50" charset="-128"/>
                        </a:rPr>
                        <a:t>2011</a:t>
                      </a:r>
                      <a:r>
                        <a:rPr lang="ja-JP" sz="1200" kern="10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sz="1200" kern="100">
                          <a:effectLst/>
                          <a:latin typeface="メイリオ" panose="020B0604030504040204" pitchFamily="50" charset="-128"/>
                          <a:ea typeface="メイリオ" panose="020B0604030504040204" pitchFamily="50" charset="-128"/>
                          <a:cs typeface="メイリオ" panose="020B0604030504040204" pitchFamily="50" charset="-128"/>
                        </a:rPr>
                        <a:t>12</a:t>
                      </a:r>
                      <a:r>
                        <a:rPr lang="ja-JP" sz="1200" kern="10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68580" marR="68580" marT="36000" marB="36000"/>
                </a:tc>
                <a:tc>
                  <a:txBody>
                    <a:bodyPr/>
                    <a:lstStyle/>
                    <a:p>
                      <a:pPr algn="just">
                        <a:spcAft>
                          <a:spcPts val="0"/>
                        </a:spcAft>
                      </a:pPr>
                      <a:r>
                        <a:rPr lang="ja-JP" sz="1200" kern="100">
                          <a:effectLst/>
                          <a:latin typeface="メイリオ" panose="020B0604030504040204" pitchFamily="50" charset="-128"/>
                          <a:ea typeface="メイリオ" panose="020B0604030504040204" pitchFamily="50" charset="-128"/>
                          <a:cs typeface="メイリオ" panose="020B0604030504040204" pitchFamily="50" charset="-128"/>
                        </a:rPr>
                        <a:t>欧州オープンデータ戦略</a:t>
                      </a:r>
                    </a:p>
                  </a:txBody>
                  <a:tcPr marL="68580" marR="68580" marT="36000" marB="36000"/>
                </a:tc>
                <a:tc>
                  <a:txBody>
                    <a:bodyPr/>
                    <a:lstStyle/>
                    <a:p>
                      <a:pPr algn="just">
                        <a:spcAft>
                          <a:spcPts val="0"/>
                        </a:spcAft>
                      </a:pPr>
                      <a:r>
                        <a:rPr lang="ja-JP" sz="1200" kern="100">
                          <a:effectLst/>
                          <a:latin typeface="メイリオ" panose="020B0604030504040204" pitchFamily="50" charset="-128"/>
                          <a:ea typeface="メイリオ" panose="020B0604030504040204" pitchFamily="50" charset="-128"/>
                          <a:cs typeface="メイリオ" panose="020B0604030504040204" pitchFamily="50" charset="-128"/>
                        </a:rPr>
                        <a:t>欧州委員会</a:t>
                      </a:r>
                    </a:p>
                  </a:txBody>
                  <a:tcPr marL="68580" marR="68580" marT="36000" marB="36000"/>
                </a:tc>
              </a:tr>
              <a:tr h="206686">
                <a:tc>
                  <a:txBody>
                    <a:bodyPr/>
                    <a:lstStyle/>
                    <a:p>
                      <a:pPr algn="just">
                        <a:spcAft>
                          <a:spcPts val="0"/>
                        </a:spcAft>
                      </a:pPr>
                      <a:r>
                        <a:rPr lang="en-US" sz="1200" kern="100">
                          <a:effectLst/>
                          <a:latin typeface="メイリオ" panose="020B0604030504040204" pitchFamily="50" charset="-128"/>
                          <a:ea typeface="メイリオ" panose="020B0604030504040204" pitchFamily="50" charset="-128"/>
                          <a:cs typeface="メイリオ" panose="020B0604030504040204" pitchFamily="50" charset="-128"/>
                        </a:rPr>
                        <a:t>2013</a:t>
                      </a:r>
                      <a:r>
                        <a:rPr lang="ja-JP" sz="1200" kern="10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sz="1200" kern="100">
                          <a:effectLst/>
                          <a:latin typeface="メイリオ" panose="020B0604030504040204" pitchFamily="50" charset="-128"/>
                          <a:ea typeface="メイリオ" panose="020B0604030504040204" pitchFamily="50" charset="-128"/>
                          <a:cs typeface="メイリオ" panose="020B0604030504040204" pitchFamily="50" charset="-128"/>
                        </a:rPr>
                        <a:t>6</a:t>
                      </a:r>
                      <a:r>
                        <a:rPr lang="ja-JP" sz="1200" kern="100">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68580" marR="68580" marT="36000" marB="36000"/>
                </a:tc>
                <a:tc>
                  <a:txBody>
                    <a:bodyPr/>
                    <a:lstStyle/>
                    <a:p>
                      <a:pPr algn="just">
                        <a:spcAft>
                          <a:spcPts val="0"/>
                        </a:spcAft>
                      </a:pPr>
                      <a:r>
                        <a:rPr lang="ja-JP" sz="1200" kern="100" dirty="0">
                          <a:effectLst/>
                          <a:latin typeface="メイリオ" panose="020B0604030504040204" pitchFamily="50" charset="-128"/>
                          <a:ea typeface="メイリオ" panose="020B0604030504040204" pitchFamily="50" charset="-128"/>
                          <a:cs typeface="メイリオ" panose="020B0604030504040204" pitchFamily="50" charset="-128"/>
                        </a:rPr>
                        <a:t>オープンデータ憲章</a:t>
                      </a:r>
                    </a:p>
                  </a:txBody>
                  <a:tcPr marL="68580" marR="68580" marT="36000" marB="36000"/>
                </a:tc>
                <a:tc>
                  <a:txBody>
                    <a:bodyPr/>
                    <a:lstStyle/>
                    <a:p>
                      <a:pPr algn="just">
                        <a:spcAft>
                          <a:spcPts val="0"/>
                        </a:spcAft>
                      </a:pPr>
                      <a:r>
                        <a:rPr lang="en-US" sz="1200" kern="100" dirty="0">
                          <a:effectLst/>
                          <a:latin typeface="メイリオ" panose="020B0604030504040204" pitchFamily="50" charset="-128"/>
                          <a:ea typeface="メイリオ" panose="020B0604030504040204" pitchFamily="50" charset="-128"/>
                          <a:cs typeface="メイリオ" panose="020B0604030504040204" pitchFamily="50" charset="-128"/>
                        </a:rPr>
                        <a:t>G8</a:t>
                      </a:r>
                      <a:endParaRPr lang="ja-JP" sz="12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36000" marB="36000"/>
                </a:tc>
              </a:tr>
            </a:tbl>
          </a:graphicData>
        </a:graphic>
      </p:graphicFrame>
    </p:spTree>
    <p:extLst>
      <p:ext uri="{BB962C8B-B14F-4D97-AF65-F5344CB8AC3E}">
        <p14:creationId xmlns:p14="http://schemas.microsoft.com/office/powerpoint/2010/main" val="3605336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a:t>
            </a:r>
            <a:r>
              <a:rPr kumimoji="1" lang="en-US" altLang="ja-JP" dirty="0" smtClean="0"/>
              <a:t>3</a:t>
            </a:r>
            <a:r>
              <a:rPr kumimoji="1" lang="ja-JP" altLang="en-US" dirty="0" smtClean="0"/>
              <a:t>章</a:t>
            </a:r>
            <a:r>
              <a:rPr lang="ja-JP" altLang="en-US" dirty="0" smtClean="0"/>
              <a:t>「オープンデータ化</a:t>
            </a:r>
            <a:r>
              <a:rPr lang="ja-JP" altLang="en-US" dirty="0"/>
              <a:t>の手順」</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オープンデータ化の一般的な手順について解説する。</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12</a:t>
            </a:fld>
            <a:endParaRPr lang="en-US" altLang="ja-JP" dirty="0"/>
          </a:p>
        </p:txBody>
      </p:sp>
      <p:sp>
        <p:nvSpPr>
          <p:cNvPr id="5" name="角丸四角形 4"/>
          <p:cNvSpPr/>
          <p:nvPr/>
        </p:nvSpPr>
        <p:spPr bwMode="auto">
          <a:xfrm>
            <a:off x="416496" y="2859140"/>
            <a:ext cx="9217024" cy="1080121"/>
          </a:xfrm>
          <a:prstGeom prst="roundRect">
            <a:avLst/>
          </a:prstGeom>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6" name="角丸四角形 5"/>
          <p:cNvSpPr/>
          <p:nvPr/>
        </p:nvSpPr>
        <p:spPr bwMode="auto">
          <a:xfrm>
            <a:off x="206224" y="2643117"/>
            <a:ext cx="1650432" cy="432048"/>
          </a:xfrm>
          <a:prstGeom prst="roundRect">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 </a:t>
            </a:r>
            <a:r>
              <a:rPr kumimoji="0" lang="ja-JP" altLang="en-US"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現状把握</a:t>
            </a:r>
          </a:p>
        </p:txBody>
      </p:sp>
      <p:cxnSp>
        <p:nvCxnSpPr>
          <p:cNvPr id="7" name="直線矢印コネクタ 6"/>
          <p:cNvCxnSpPr>
            <a:stCxn id="6" idx="2"/>
            <a:endCxn id="6" idx="2"/>
          </p:cNvCxnSpPr>
          <p:nvPr/>
        </p:nvCxnSpPr>
        <p:spPr bwMode="auto">
          <a:xfrm>
            <a:off x="1031440" y="3075165"/>
            <a:ext cx="0" cy="0"/>
          </a:xfrm>
          <a:prstGeom prst="straightConnector1">
            <a:avLst/>
          </a:prstGeom>
          <a:solidFill>
            <a:schemeClr val="accent1"/>
          </a:solidFill>
          <a:ln w="12700" cap="sq" cmpd="sng" algn="ctr">
            <a:solidFill>
              <a:schemeClr val="tx1"/>
            </a:solidFill>
            <a:prstDash val="solid"/>
            <a:round/>
            <a:headEnd type="none" w="sm" len="sm"/>
            <a:tailEnd type="arrow"/>
          </a:ln>
          <a:effectLst/>
        </p:spPr>
      </p:cxnSp>
      <p:sp>
        <p:nvSpPr>
          <p:cNvPr id="10" name="角丸四角形 9"/>
          <p:cNvSpPr/>
          <p:nvPr/>
        </p:nvSpPr>
        <p:spPr bwMode="auto">
          <a:xfrm>
            <a:off x="2558735" y="3291189"/>
            <a:ext cx="1476164" cy="360040"/>
          </a:xfrm>
          <a:prstGeom prst="roundRect">
            <a:avLst/>
          </a:prstGeom>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1"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データ形式</a:t>
            </a:r>
          </a:p>
        </p:txBody>
      </p:sp>
      <p:sp>
        <p:nvSpPr>
          <p:cNvPr id="11" name="角丸四角形 10"/>
          <p:cNvSpPr/>
          <p:nvPr/>
        </p:nvSpPr>
        <p:spPr bwMode="auto">
          <a:xfrm>
            <a:off x="416496" y="1851031"/>
            <a:ext cx="9217024" cy="749876"/>
          </a:xfrm>
          <a:prstGeom prst="roundRect">
            <a:avLst/>
          </a:prstGeom>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base" latinLnBrk="1"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オープンデータ化を推進するための横断的組織を設立する。</a:t>
            </a:r>
            <a:r>
              <a:rPr lang="ja-JP" altLang="en-US"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これ</a:t>
            </a:r>
            <a:r>
              <a:rPr kumimoji="0" lang="ja-JP" altLang="en-US" sz="12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以降の活動は、この推進組織が中心となって進める。</a:t>
            </a:r>
          </a:p>
        </p:txBody>
      </p:sp>
      <p:cxnSp>
        <p:nvCxnSpPr>
          <p:cNvPr id="12" name="直線矢印コネクタ 11"/>
          <p:cNvCxnSpPr>
            <a:stCxn id="11" idx="2"/>
            <a:endCxn id="5" idx="0"/>
          </p:cNvCxnSpPr>
          <p:nvPr/>
        </p:nvCxnSpPr>
        <p:spPr bwMode="auto">
          <a:xfrm>
            <a:off x="5025008" y="2600907"/>
            <a:ext cx="0" cy="258233"/>
          </a:xfrm>
          <a:prstGeom prst="straightConnector1">
            <a:avLst/>
          </a:prstGeom>
          <a:solidFill>
            <a:schemeClr val="accent1"/>
          </a:solidFill>
          <a:ln w="19050" cap="sq" cmpd="sng" algn="ctr">
            <a:solidFill>
              <a:schemeClr val="bg1"/>
            </a:solidFill>
            <a:prstDash val="solid"/>
            <a:round/>
            <a:headEnd type="none" w="sm" len="sm"/>
            <a:tailEnd type="arrow"/>
          </a:ln>
          <a:effectLst/>
        </p:spPr>
      </p:cxnSp>
      <p:sp>
        <p:nvSpPr>
          <p:cNvPr id="13" name="角丸四角形 12"/>
          <p:cNvSpPr/>
          <p:nvPr/>
        </p:nvSpPr>
        <p:spPr bwMode="auto">
          <a:xfrm>
            <a:off x="4304929" y="3291189"/>
            <a:ext cx="1476164" cy="360040"/>
          </a:xfrm>
          <a:prstGeom prst="roundRect">
            <a:avLst/>
          </a:prstGeom>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1"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管理体制</a:t>
            </a:r>
          </a:p>
        </p:txBody>
      </p:sp>
      <p:sp>
        <p:nvSpPr>
          <p:cNvPr id="14" name="角丸四角形 13"/>
          <p:cNvSpPr/>
          <p:nvPr/>
        </p:nvSpPr>
        <p:spPr bwMode="auto">
          <a:xfrm>
            <a:off x="5957667" y="3291189"/>
            <a:ext cx="1803645" cy="360040"/>
          </a:xfrm>
          <a:prstGeom prst="roundRect">
            <a:avLst/>
          </a:prstGeom>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1"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権利・法律関連</a:t>
            </a:r>
          </a:p>
        </p:txBody>
      </p:sp>
      <p:sp>
        <p:nvSpPr>
          <p:cNvPr id="15" name="角丸四角形 14"/>
          <p:cNvSpPr/>
          <p:nvPr/>
        </p:nvSpPr>
        <p:spPr bwMode="auto">
          <a:xfrm>
            <a:off x="416496" y="4227293"/>
            <a:ext cx="4175204" cy="906305"/>
          </a:xfrm>
          <a:prstGeom prst="roundRect">
            <a:avLst/>
          </a:prstGeom>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base" latinLnBrk="1"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オープンデータ化の対象・手法を明確にし、マイルストーンと計画を立案する。</a:t>
            </a:r>
          </a:p>
        </p:txBody>
      </p:sp>
      <p:sp>
        <p:nvSpPr>
          <p:cNvPr id="16" name="角丸四角形 15"/>
          <p:cNvSpPr/>
          <p:nvPr/>
        </p:nvSpPr>
        <p:spPr bwMode="auto">
          <a:xfrm>
            <a:off x="200472" y="4083277"/>
            <a:ext cx="1650432" cy="432048"/>
          </a:xfrm>
          <a:prstGeom prst="roundRect">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 </a:t>
            </a:r>
            <a:r>
              <a:rPr kumimoji="0" lang="ja-JP" altLang="en-US"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計画立案</a:t>
            </a:r>
          </a:p>
        </p:txBody>
      </p:sp>
      <p:sp>
        <p:nvSpPr>
          <p:cNvPr id="17" name="角丸四角形 16"/>
          <p:cNvSpPr/>
          <p:nvPr/>
        </p:nvSpPr>
        <p:spPr bwMode="auto">
          <a:xfrm>
            <a:off x="5314300" y="4227293"/>
            <a:ext cx="4175204" cy="929899"/>
          </a:xfrm>
          <a:prstGeom prst="roundRect">
            <a:avLst/>
          </a:prstGeom>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計画に基づき、オープンデータ化の作業を行う。</a:t>
            </a:r>
          </a:p>
        </p:txBody>
      </p:sp>
      <p:sp>
        <p:nvSpPr>
          <p:cNvPr id="18" name="角丸四角形 17"/>
          <p:cNvSpPr/>
          <p:nvPr/>
        </p:nvSpPr>
        <p:spPr bwMode="auto">
          <a:xfrm>
            <a:off x="5098276" y="4083277"/>
            <a:ext cx="1650432" cy="432048"/>
          </a:xfrm>
          <a:prstGeom prst="roundRect">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 </a:t>
            </a:r>
            <a:r>
              <a:rPr kumimoji="0" lang="ja-JP" altLang="en-US"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公開作業</a:t>
            </a:r>
          </a:p>
        </p:txBody>
      </p:sp>
      <p:sp>
        <p:nvSpPr>
          <p:cNvPr id="19" name="角丸四角形 18"/>
          <p:cNvSpPr/>
          <p:nvPr/>
        </p:nvSpPr>
        <p:spPr bwMode="auto">
          <a:xfrm>
            <a:off x="5313040" y="5373215"/>
            <a:ext cx="4175204" cy="1080121"/>
          </a:xfrm>
          <a:prstGeom prst="roundRect">
            <a:avLst/>
          </a:prstGeom>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l"/>
            <a:endParaRPr lang="ja-JP" altLang="en-US"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オープンデータ</a:t>
            </a:r>
            <a:r>
              <a:rPr lang="ja-JP" altLang="en-US" sz="12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管理のマイルストーンに基づき、ある程度の情報が登録された段階で公開し、システムの運用を開始する</a:t>
            </a:r>
            <a:r>
              <a:rPr lang="ja-JP" altLang="en-US"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ja-JP" altLang="en-US" sz="12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角丸四角形 19"/>
          <p:cNvSpPr/>
          <p:nvPr/>
        </p:nvSpPr>
        <p:spPr bwMode="auto">
          <a:xfrm>
            <a:off x="5097016" y="5229200"/>
            <a:ext cx="1650432" cy="432048"/>
          </a:xfrm>
          <a:prstGeom prst="roundRect">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 </a:t>
            </a:r>
            <a:r>
              <a:rPr kumimoji="0" lang="ja-JP" altLang="en-US"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公開・運用</a:t>
            </a:r>
          </a:p>
        </p:txBody>
      </p:sp>
      <p:sp>
        <p:nvSpPr>
          <p:cNvPr id="21" name="角丸四角形 20"/>
          <p:cNvSpPr/>
          <p:nvPr/>
        </p:nvSpPr>
        <p:spPr bwMode="auto">
          <a:xfrm>
            <a:off x="416496" y="5373215"/>
            <a:ext cx="4175204" cy="1080121"/>
          </a:xfrm>
          <a:prstGeom prst="roundRect">
            <a:avLst/>
          </a:prstGeom>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l"/>
            <a:endParaRPr lang="ja-JP" altLang="en-US"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利用者</a:t>
            </a:r>
            <a:r>
              <a:rPr lang="ja-JP" altLang="en-US" sz="12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や作業担当者からの</a:t>
            </a:r>
            <a:r>
              <a:rPr lang="ja-JP" altLang="en-US" sz="12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フィードバックを元に、改善点を洗い出す。</a:t>
            </a:r>
            <a:endParaRPr kumimoji="0" lang="ja-JP" altLang="en-US" sz="12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角丸四角形 21"/>
          <p:cNvSpPr/>
          <p:nvPr/>
        </p:nvSpPr>
        <p:spPr bwMode="auto">
          <a:xfrm>
            <a:off x="128464" y="5229200"/>
            <a:ext cx="2267622" cy="432048"/>
          </a:xfrm>
          <a:prstGeom prst="roundRect">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 </a:t>
            </a:r>
            <a:r>
              <a:rPr kumimoji="0" lang="ja-JP" altLang="en-US"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改善点の洗い出し</a:t>
            </a:r>
          </a:p>
        </p:txBody>
      </p:sp>
      <p:cxnSp>
        <p:nvCxnSpPr>
          <p:cNvPr id="23" name="直線矢印コネクタ 22"/>
          <p:cNvCxnSpPr>
            <a:endCxn id="15" idx="0"/>
          </p:cNvCxnSpPr>
          <p:nvPr/>
        </p:nvCxnSpPr>
        <p:spPr bwMode="auto">
          <a:xfrm>
            <a:off x="2504098" y="3939261"/>
            <a:ext cx="0" cy="288032"/>
          </a:xfrm>
          <a:prstGeom prst="straightConnector1">
            <a:avLst/>
          </a:prstGeom>
          <a:solidFill>
            <a:schemeClr val="accent1"/>
          </a:solidFill>
          <a:ln w="19050" cap="sq" cmpd="sng" algn="ctr">
            <a:solidFill>
              <a:schemeClr val="bg1"/>
            </a:solidFill>
            <a:prstDash val="solid"/>
            <a:round/>
            <a:headEnd type="none" w="sm" len="sm"/>
            <a:tailEnd type="arrow"/>
          </a:ln>
          <a:effectLst/>
        </p:spPr>
      </p:cxnSp>
      <p:cxnSp>
        <p:nvCxnSpPr>
          <p:cNvPr id="24" name="直線矢印コネクタ 23"/>
          <p:cNvCxnSpPr>
            <a:stCxn id="15" idx="3"/>
            <a:endCxn id="17" idx="1"/>
          </p:cNvCxnSpPr>
          <p:nvPr/>
        </p:nvCxnSpPr>
        <p:spPr bwMode="auto">
          <a:xfrm>
            <a:off x="4591700" y="4680446"/>
            <a:ext cx="722600" cy="11797"/>
          </a:xfrm>
          <a:prstGeom prst="straightConnector1">
            <a:avLst/>
          </a:prstGeom>
          <a:solidFill>
            <a:schemeClr val="accent1"/>
          </a:solidFill>
          <a:ln w="19050" cap="sq" cmpd="sng" algn="ctr">
            <a:solidFill>
              <a:schemeClr val="bg1"/>
            </a:solidFill>
            <a:prstDash val="solid"/>
            <a:round/>
            <a:headEnd type="none" w="sm" len="sm"/>
            <a:tailEnd type="arrow"/>
          </a:ln>
          <a:effectLst/>
        </p:spPr>
      </p:cxnSp>
      <p:cxnSp>
        <p:nvCxnSpPr>
          <p:cNvPr id="25" name="直線矢印コネクタ 24"/>
          <p:cNvCxnSpPr>
            <a:stCxn id="17" idx="2"/>
            <a:endCxn id="19" idx="0"/>
          </p:cNvCxnSpPr>
          <p:nvPr/>
        </p:nvCxnSpPr>
        <p:spPr bwMode="auto">
          <a:xfrm flipH="1">
            <a:off x="7400642" y="5157192"/>
            <a:ext cx="1260" cy="216023"/>
          </a:xfrm>
          <a:prstGeom prst="straightConnector1">
            <a:avLst/>
          </a:prstGeom>
          <a:solidFill>
            <a:schemeClr val="accent1"/>
          </a:solidFill>
          <a:ln w="19050" cap="sq" cmpd="sng" algn="ctr">
            <a:solidFill>
              <a:schemeClr val="bg1"/>
            </a:solidFill>
            <a:prstDash val="solid"/>
            <a:round/>
            <a:headEnd type="none" w="sm" len="sm"/>
            <a:tailEnd type="arrow"/>
          </a:ln>
          <a:effectLst/>
        </p:spPr>
      </p:cxnSp>
      <p:cxnSp>
        <p:nvCxnSpPr>
          <p:cNvPr id="26" name="直線矢印コネクタ 25"/>
          <p:cNvCxnSpPr>
            <a:stCxn id="19" idx="1"/>
            <a:endCxn id="21" idx="3"/>
          </p:cNvCxnSpPr>
          <p:nvPr/>
        </p:nvCxnSpPr>
        <p:spPr bwMode="auto">
          <a:xfrm flipH="1">
            <a:off x="4591700" y="5913276"/>
            <a:ext cx="721340" cy="0"/>
          </a:xfrm>
          <a:prstGeom prst="straightConnector1">
            <a:avLst/>
          </a:prstGeom>
          <a:solidFill>
            <a:schemeClr val="accent1"/>
          </a:solidFill>
          <a:ln w="19050" cap="sq" cmpd="sng" algn="ctr">
            <a:solidFill>
              <a:schemeClr val="bg1"/>
            </a:solidFill>
            <a:prstDash val="solid"/>
            <a:round/>
            <a:headEnd type="none" w="sm" len="sm"/>
            <a:tailEnd type="arrow"/>
          </a:ln>
          <a:effectLst/>
        </p:spPr>
      </p:cxnSp>
      <p:cxnSp>
        <p:nvCxnSpPr>
          <p:cNvPr id="27" name="直線矢印コネクタ 26"/>
          <p:cNvCxnSpPr>
            <a:stCxn id="21" idx="0"/>
            <a:endCxn id="15" idx="2"/>
          </p:cNvCxnSpPr>
          <p:nvPr/>
        </p:nvCxnSpPr>
        <p:spPr bwMode="auto">
          <a:xfrm flipV="1">
            <a:off x="2504098" y="5133598"/>
            <a:ext cx="0" cy="239617"/>
          </a:xfrm>
          <a:prstGeom prst="straightConnector1">
            <a:avLst/>
          </a:prstGeom>
          <a:solidFill>
            <a:schemeClr val="accent1"/>
          </a:solidFill>
          <a:ln w="19050" cap="sq" cmpd="sng" algn="ctr">
            <a:solidFill>
              <a:schemeClr val="bg1"/>
            </a:solidFill>
            <a:prstDash val="solid"/>
            <a:round/>
            <a:headEnd type="none" w="sm" len="sm"/>
            <a:tailEnd type="arrow"/>
          </a:ln>
          <a:effectLst/>
        </p:spPr>
      </p:cxnSp>
      <p:sp>
        <p:nvSpPr>
          <p:cNvPr id="28" name="角丸四角形 27"/>
          <p:cNvSpPr/>
          <p:nvPr/>
        </p:nvSpPr>
        <p:spPr bwMode="auto">
          <a:xfrm>
            <a:off x="200472" y="1635005"/>
            <a:ext cx="4176464" cy="432048"/>
          </a:xfrm>
          <a:prstGeom prst="roundRect">
            <a:avLst/>
          </a:prstGeom>
          <a:solidFill>
            <a:schemeClr val="accent1"/>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 </a:t>
            </a:r>
            <a:r>
              <a:rPr kumimoji="0" lang="ja-JP" altLang="en-US"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オープンデータ化推進組織の設立</a:t>
            </a:r>
          </a:p>
        </p:txBody>
      </p:sp>
    </p:spTree>
    <p:extLst>
      <p:ext uri="{BB962C8B-B14F-4D97-AF65-F5344CB8AC3E}">
        <p14:creationId xmlns:p14="http://schemas.microsoft.com/office/powerpoint/2010/main" val="2584597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第</a:t>
            </a:r>
            <a:r>
              <a:rPr kumimoji="1" lang="en-US" altLang="ja-JP" dirty="0" smtClean="0"/>
              <a:t>II</a:t>
            </a:r>
            <a:r>
              <a:rPr kumimoji="1" lang="ja-JP" altLang="en-US" dirty="0" smtClean="0"/>
              <a:t>部 利用ルール編</a:t>
            </a: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13</a:t>
            </a:fld>
            <a:endParaRPr lang="en-US" altLang="ja-JP" dirty="0"/>
          </a:p>
        </p:txBody>
      </p:sp>
    </p:spTree>
    <p:extLst>
      <p:ext uri="{BB962C8B-B14F-4D97-AF65-F5344CB8AC3E}">
        <p14:creationId xmlns:p14="http://schemas.microsoft.com/office/powerpoint/2010/main" val="34999447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kumimoji="1" lang="en-US" altLang="ja-JP" dirty="0" smtClean="0"/>
              <a:t>4.1</a:t>
            </a:r>
            <a:r>
              <a:rPr lang="ja-JP" altLang="en-US" dirty="0"/>
              <a:t>　オープンデータにおける利用ルールの</a:t>
            </a:r>
            <a:r>
              <a:rPr lang="ja-JP" altLang="en-US" dirty="0" smtClean="0"/>
              <a:t>重要性</a:t>
            </a:r>
            <a:endParaRPr kumimoji="1" lang="ja-JP" altLang="en-US" dirty="0"/>
          </a:p>
        </p:txBody>
      </p:sp>
      <p:sp>
        <p:nvSpPr>
          <p:cNvPr id="6" name="コンテンツ プレースホルダー 5"/>
          <p:cNvSpPr>
            <a:spLocks noGrp="1"/>
          </p:cNvSpPr>
          <p:nvPr>
            <p:ph idx="1"/>
          </p:nvPr>
        </p:nvSpPr>
        <p:spPr>
          <a:xfrm>
            <a:off x="351414" y="1143000"/>
            <a:ext cx="9146415" cy="5454352"/>
          </a:xfrm>
        </p:spPr>
        <p:txBody>
          <a:bodyPr>
            <a:normAutofit lnSpcReduction="10000"/>
          </a:bodyPr>
          <a:lstStyle/>
          <a:p>
            <a:pPr marL="457200" indent="-457200">
              <a:buFont typeface="+mj-lt"/>
              <a:buAutoNum type="arabicPeriod"/>
            </a:pPr>
            <a:r>
              <a:rPr kumimoji="1" lang="ja-JP" altLang="en-US" sz="2000" dirty="0" smtClean="0"/>
              <a:t>オープンデータにおける利用ルールの重要性</a:t>
            </a:r>
          </a:p>
          <a:p>
            <a:pPr lvl="1"/>
            <a:r>
              <a:rPr lang="ja-JP" altLang="en-US" sz="1600" dirty="0"/>
              <a:t>国、地方公共団体、独立行政</a:t>
            </a:r>
            <a:r>
              <a:rPr lang="ja-JP" altLang="en-US" sz="1600" dirty="0" smtClean="0"/>
              <a:t>法人等</a:t>
            </a:r>
            <a:r>
              <a:rPr lang="ja-JP" altLang="en-US" sz="1600" dirty="0"/>
              <a:t>が保持する公共データ</a:t>
            </a:r>
            <a:r>
              <a:rPr lang="ja-JP" altLang="en-US" sz="1600" dirty="0" smtClean="0"/>
              <a:t>にも著作権が発生する。著作権の発生した</a:t>
            </a:r>
            <a:r>
              <a:rPr kumimoji="1" lang="ja-JP" altLang="en-US" sz="1600" dirty="0" smtClean="0"/>
              <a:t>公共データ</a:t>
            </a:r>
            <a:r>
              <a:rPr lang="ja-JP" altLang="en-US" sz="1600" dirty="0" smtClean="0"/>
              <a:t>を利用する場合は、作成した機関に許諾を得なくてはならない。</a:t>
            </a:r>
            <a:endParaRPr lang="en-US" altLang="ja-JP" sz="1600" dirty="0" smtClean="0"/>
          </a:p>
          <a:p>
            <a:pPr lvl="1"/>
            <a:r>
              <a:rPr kumimoji="1" lang="ja-JP" altLang="en-US" sz="1600" dirty="0"/>
              <a:t>利用</a:t>
            </a:r>
            <a:r>
              <a:rPr kumimoji="1" lang="ja-JP" altLang="en-US" sz="1600" dirty="0" smtClean="0"/>
              <a:t>ルール</a:t>
            </a:r>
            <a:r>
              <a:rPr lang="ja-JP" altLang="en-US" sz="1600" dirty="0" smtClean="0"/>
              <a:t>で二次利用が可能であることが明示されると、自由に利用できる。</a:t>
            </a:r>
            <a:endParaRPr lang="en-US" altLang="ja-JP" sz="1600" dirty="0" smtClean="0"/>
          </a:p>
          <a:p>
            <a:pPr lvl="1"/>
            <a:endParaRPr lang="en-US" altLang="ja-JP" sz="800" dirty="0" smtClean="0"/>
          </a:p>
          <a:p>
            <a:pPr lvl="1"/>
            <a:r>
              <a:rPr lang="ja-JP" altLang="en-US" sz="1600" dirty="0" smtClean="0"/>
              <a:t>公共データを二次利用可能な形で公開することを実現する手段は以下の</a:t>
            </a:r>
            <a:r>
              <a:rPr lang="en-US" altLang="ja-JP" sz="1600" dirty="0" smtClean="0"/>
              <a:t>3</a:t>
            </a:r>
            <a:r>
              <a:rPr lang="ja-JP" altLang="en-US" sz="1600" dirty="0" smtClean="0"/>
              <a:t>つがあるが、それぞれメリットとデメリットがある。</a:t>
            </a:r>
            <a:endParaRPr lang="en-US" altLang="ja-JP" sz="1600" dirty="0" smtClean="0"/>
          </a:p>
          <a:p>
            <a:pPr marL="876300" lvl="2" indent="-342900">
              <a:buFont typeface="+mj-ea"/>
              <a:buAutoNum type="circleNumDbPlain"/>
            </a:pPr>
            <a:endParaRPr lang="en-US" altLang="ja-JP" sz="1600" dirty="0" smtClean="0"/>
          </a:p>
          <a:p>
            <a:pPr marL="876300" lvl="2" indent="-342900">
              <a:buFont typeface="+mj-ea"/>
              <a:buAutoNum type="circleNumDbPlain"/>
            </a:pPr>
            <a:endParaRPr lang="ja-JP" altLang="en-US" sz="1600" dirty="0"/>
          </a:p>
          <a:p>
            <a:pPr lvl="1"/>
            <a:endParaRPr lang="en-US" altLang="ja-JP" sz="1600" dirty="0"/>
          </a:p>
          <a:p>
            <a:pPr lvl="1"/>
            <a:endParaRPr lang="en-US" altLang="ja-JP" sz="1600" dirty="0" smtClean="0"/>
          </a:p>
          <a:p>
            <a:pPr lvl="1"/>
            <a:endParaRPr lang="en-US" altLang="ja-JP" sz="1600" dirty="0" smtClean="0"/>
          </a:p>
          <a:p>
            <a:pPr lvl="1"/>
            <a:endParaRPr lang="en-US" altLang="ja-JP" sz="1600" dirty="0"/>
          </a:p>
          <a:p>
            <a:pPr lvl="1"/>
            <a:endParaRPr lang="en-US" altLang="ja-JP" sz="1600" dirty="0"/>
          </a:p>
          <a:p>
            <a:pPr lvl="1"/>
            <a:endParaRPr lang="en-US" altLang="ja-JP" sz="1600" dirty="0" smtClean="0"/>
          </a:p>
          <a:p>
            <a:pPr lvl="1"/>
            <a:r>
              <a:rPr lang="ja-JP" altLang="en-US" sz="1600" dirty="0" smtClean="0"/>
              <a:t>最も</a:t>
            </a:r>
            <a:r>
              <a:rPr lang="ja-JP" altLang="en-US" sz="1600" dirty="0"/>
              <a:t>望ましいのは①だが著作権法の法改正が必要。次に望ましいのは②だが、著作権は、国や地方公共団体等の財産のひとつであり、国有財産法、財政法、地方自治法、補助金等適正化法等との関係において、権利放棄を行うことが可能かどうか、十分に検討する必要が</a:t>
            </a:r>
            <a:r>
              <a:rPr lang="ja-JP" altLang="en-US" sz="1600" dirty="0" smtClean="0"/>
              <a:t>ある</a:t>
            </a:r>
            <a:endParaRPr lang="en-US" altLang="ja-JP" sz="1600" dirty="0" smtClean="0"/>
          </a:p>
          <a:p>
            <a:pPr marL="355600" lvl="1" indent="0">
              <a:buNone/>
            </a:pPr>
            <a:r>
              <a:rPr lang="ja-JP" altLang="en-US" sz="1600" dirty="0" smtClean="0"/>
              <a:t>⇒ </a:t>
            </a:r>
            <a:r>
              <a:rPr lang="ja-JP" altLang="en-US" sz="1600" u="sng" dirty="0" smtClean="0"/>
              <a:t>本書では、短期的に対応可能な③の方法について具体的に解説する</a:t>
            </a:r>
            <a:endParaRPr lang="en-US" altLang="ja-JP" sz="1600" u="sng" dirty="0" smtClean="0"/>
          </a:p>
          <a:p>
            <a:pPr lvl="1"/>
            <a:endParaRPr lang="en-US" altLang="ja-JP" sz="1600" dirty="0" smtClean="0"/>
          </a:p>
          <a:p>
            <a:pPr marL="787400" lvl="1" indent="-342900"/>
            <a:endParaRPr kumimoji="1" lang="ja-JP" altLang="en-US" sz="1600" dirty="0" smtClean="0"/>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14</a:t>
            </a:fld>
            <a:endParaRPr lang="en-US" altLang="ja-JP" dirty="0"/>
          </a:p>
        </p:txBody>
      </p:sp>
      <p:graphicFrame>
        <p:nvGraphicFramePr>
          <p:cNvPr id="7" name="表 6"/>
          <p:cNvGraphicFramePr>
            <a:graphicFrameLocks noGrp="1"/>
          </p:cNvGraphicFramePr>
          <p:nvPr>
            <p:extLst>
              <p:ext uri="{D42A27DB-BD31-4B8C-83A1-F6EECF244321}">
                <p14:modId xmlns:p14="http://schemas.microsoft.com/office/powerpoint/2010/main" val="3286923496"/>
              </p:ext>
            </p:extLst>
          </p:nvPr>
        </p:nvGraphicFramePr>
        <p:xfrm>
          <a:off x="920552" y="3068960"/>
          <a:ext cx="8568952" cy="1988820"/>
        </p:xfrm>
        <a:graphic>
          <a:graphicData uri="http://schemas.openxmlformats.org/drawingml/2006/table">
            <a:tbl>
              <a:tblPr bandRow="1">
                <a:tableStyleId>{5C22544A-7EE6-4342-B048-85BDC9FD1C3A}</a:tableStyleId>
              </a:tblPr>
              <a:tblGrid>
                <a:gridCol w="1708657"/>
                <a:gridCol w="6860295"/>
              </a:tblGrid>
              <a:tr h="658024">
                <a:tc>
                  <a:txBody>
                    <a:bodyPr/>
                    <a:lstStyle/>
                    <a:p>
                      <a:pPr>
                        <a:lnSpc>
                          <a:spcPts val="1500"/>
                        </a:lnSpc>
                      </a:pPr>
                      <a:r>
                        <a:rPr kumimoji="1" lang="ja-JP" altLang="en-US" sz="1200" b="1" u="none" dirty="0" smtClean="0">
                          <a:solidFill>
                            <a:schemeClr val="bg2"/>
                          </a:solidFill>
                        </a:rPr>
                        <a:t>①公共データには原則、著作権は発生しないものとする</a:t>
                      </a:r>
                    </a:p>
                  </a:txBody>
                  <a:tcPr/>
                </a:tc>
                <a:tc>
                  <a:txBody>
                    <a:bodyPr/>
                    <a:lstStyle/>
                    <a:p>
                      <a:pPr marL="174625" indent="-174625">
                        <a:lnSpc>
                          <a:spcPts val="1500"/>
                        </a:lnSpc>
                        <a:buFont typeface="Arial" pitchFamily="34" charset="0"/>
                        <a:buNone/>
                      </a:pPr>
                      <a:r>
                        <a:rPr kumimoji="1" lang="ja-JP" altLang="en-US" sz="1200" u="none" dirty="0" smtClean="0">
                          <a:solidFill>
                            <a:schemeClr val="bg2"/>
                          </a:solidFill>
                        </a:rPr>
                        <a:t>○　国等が保有する公共データには著作権が発生しないよう著作権法を改正すれば、利用者にとっては最も自由に利用できる。</a:t>
                      </a:r>
                      <a:endParaRPr kumimoji="1" lang="en-US" altLang="ja-JP" sz="1200" u="none" dirty="0" smtClean="0">
                        <a:solidFill>
                          <a:schemeClr val="bg2"/>
                        </a:solidFill>
                      </a:endParaRPr>
                    </a:p>
                    <a:p>
                      <a:pPr marL="0" indent="0">
                        <a:lnSpc>
                          <a:spcPts val="1500"/>
                        </a:lnSpc>
                        <a:buFont typeface="Arial" pitchFamily="34" charset="0"/>
                        <a:buNone/>
                      </a:pPr>
                      <a:r>
                        <a:rPr kumimoji="1" lang="en-US" altLang="ja-JP" sz="1200" u="none" dirty="0" smtClean="0">
                          <a:solidFill>
                            <a:schemeClr val="bg2"/>
                          </a:solidFill>
                        </a:rPr>
                        <a:t>×</a:t>
                      </a:r>
                      <a:r>
                        <a:rPr kumimoji="1" lang="ja-JP" altLang="en-US" sz="1200" u="none" dirty="0" smtClean="0">
                          <a:solidFill>
                            <a:schemeClr val="bg2"/>
                          </a:solidFill>
                        </a:rPr>
                        <a:t>　一方で、著作権法の改正には長期間の検討が必要。</a:t>
                      </a:r>
                      <a:endParaRPr kumimoji="1" lang="en-US" altLang="ja-JP" sz="1200" u="none" dirty="0" smtClean="0">
                        <a:solidFill>
                          <a:schemeClr val="bg2"/>
                        </a:solidFill>
                      </a:endParaRPr>
                    </a:p>
                  </a:txBody>
                  <a:tcPr/>
                </a:tc>
              </a:tr>
              <a:tr h="641554">
                <a:tc>
                  <a:txBody>
                    <a:bodyPr/>
                    <a:lstStyle/>
                    <a:p>
                      <a:pPr>
                        <a:lnSpc>
                          <a:spcPts val="1500"/>
                        </a:lnSpc>
                      </a:pPr>
                      <a:r>
                        <a:rPr kumimoji="1" lang="ja-JP" altLang="en-US" sz="1200" b="1" u="none" dirty="0" smtClean="0">
                          <a:solidFill>
                            <a:schemeClr val="bg2"/>
                          </a:solidFill>
                        </a:rPr>
                        <a:t>②公共データに著作権は発生するが、これを放棄する</a:t>
                      </a:r>
                    </a:p>
                  </a:txBody>
                  <a:tcPr/>
                </a:tc>
                <a:tc>
                  <a:txBody>
                    <a:bodyPr/>
                    <a:lstStyle/>
                    <a:p>
                      <a:pPr marL="174625" indent="-174625">
                        <a:lnSpc>
                          <a:spcPts val="1500"/>
                        </a:lnSpc>
                        <a:buFont typeface="Arial" pitchFamily="34" charset="0"/>
                        <a:buNone/>
                      </a:pPr>
                      <a:r>
                        <a:rPr kumimoji="1" lang="ja-JP" altLang="en-US" sz="1200" u="none" dirty="0" smtClean="0">
                          <a:solidFill>
                            <a:schemeClr val="bg2"/>
                          </a:solidFill>
                        </a:rPr>
                        <a:t>○　現行の著作権法の枠組みの下、著作権を国等が自ら放棄することでも利用者は自由に利用できる。</a:t>
                      </a:r>
                      <a:endParaRPr kumimoji="1" lang="en-US" altLang="ja-JP" sz="1200" u="none" dirty="0" smtClean="0">
                        <a:solidFill>
                          <a:schemeClr val="bg2"/>
                        </a:solidFill>
                      </a:endParaRPr>
                    </a:p>
                    <a:p>
                      <a:pPr marL="174625" indent="-174625">
                        <a:lnSpc>
                          <a:spcPts val="1500"/>
                        </a:lnSpc>
                        <a:buFont typeface="Arial" pitchFamily="34" charset="0"/>
                        <a:buNone/>
                      </a:pPr>
                      <a:r>
                        <a:rPr kumimoji="1" lang="en-US" altLang="ja-JP" sz="1200" u="none" dirty="0" smtClean="0">
                          <a:solidFill>
                            <a:schemeClr val="bg2"/>
                          </a:solidFill>
                        </a:rPr>
                        <a:t>×</a:t>
                      </a:r>
                      <a:r>
                        <a:rPr kumimoji="1" lang="ja-JP" altLang="en-US" sz="1200" u="none" dirty="0" smtClean="0">
                          <a:solidFill>
                            <a:schemeClr val="bg2"/>
                          </a:solidFill>
                        </a:rPr>
                        <a:t>　一方で、著作権も国・地方公共団体の財産権を構成しうるものであり、国有財産法、財政法、地方自治法、補助金等適正化法等との関係において、権利放棄を行うことが適当かどうか検討が必要。</a:t>
                      </a:r>
                      <a:endParaRPr kumimoji="1" lang="ja-JP" altLang="en-US" sz="1200" u="none" dirty="0">
                        <a:solidFill>
                          <a:schemeClr val="bg2"/>
                        </a:solidFill>
                      </a:endParaRPr>
                    </a:p>
                  </a:txBody>
                  <a:tcPr/>
                </a:tc>
              </a:tr>
              <a:tr h="644239">
                <a:tc>
                  <a:txBody>
                    <a:bodyPr/>
                    <a:lstStyle/>
                    <a:p>
                      <a:pPr marL="36000" indent="0">
                        <a:lnSpc>
                          <a:spcPts val="1500"/>
                        </a:lnSpc>
                      </a:pPr>
                      <a:r>
                        <a:rPr kumimoji="1" lang="ja-JP" altLang="en-US" sz="1200" b="1" u="none" dirty="0" smtClean="0">
                          <a:solidFill>
                            <a:schemeClr val="bg2"/>
                          </a:solidFill>
                        </a:rPr>
                        <a:t>③公共データを二次利用可能なルールで公開する</a:t>
                      </a:r>
                    </a:p>
                  </a:txBody>
                  <a:tcPr/>
                </a:tc>
                <a:tc>
                  <a:txBody>
                    <a:bodyPr/>
                    <a:lstStyle/>
                    <a:p>
                      <a:pPr marL="174625" indent="-174625">
                        <a:lnSpc>
                          <a:spcPts val="1500"/>
                        </a:lnSpc>
                        <a:buFont typeface="Arial" pitchFamily="34" charset="0"/>
                        <a:buNone/>
                      </a:pPr>
                      <a:r>
                        <a:rPr kumimoji="1" lang="ja-JP" altLang="en-US" sz="1200" u="none" dirty="0" smtClean="0">
                          <a:solidFill>
                            <a:schemeClr val="bg2"/>
                          </a:solidFill>
                        </a:rPr>
                        <a:t>○　国等が著作権を有することを前提としつつ、二次利用を促進するために著作権の一部の不行使を宣言したライセンスを採用し、利用できる範囲を利用者にわかりやすく表示し、個別の交渉なしにオンラインで処理できるようにしていくのが、①と②と同等の効果が期待でき、早期の実現が可能。</a:t>
                      </a:r>
                      <a:endParaRPr kumimoji="1" lang="ja-JP" altLang="en-US" sz="1100" u="none" dirty="0">
                        <a:solidFill>
                          <a:schemeClr val="bg2"/>
                        </a:solidFill>
                        <a:latin typeface="ＭＳ Ｐ明朝" pitchFamily="18" charset="-128"/>
                        <a:ea typeface="ＭＳ Ｐ明朝" pitchFamily="18" charset="-128"/>
                      </a:endParaRPr>
                    </a:p>
                  </a:txBody>
                  <a:tcPr/>
                </a:tc>
              </a:tr>
            </a:tbl>
          </a:graphicData>
        </a:graphic>
      </p:graphicFrame>
    </p:spTree>
    <p:extLst>
      <p:ext uri="{BB962C8B-B14F-4D97-AF65-F5344CB8AC3E}">
        <p14:creationId xmlns:p14="http://schemas.microsoft.com/office/powerpoint/2010/main" val="34594190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kumimoji="1" lang="en-US" altLang="ja-JP" dirty="0" smtClean="0"/>
              <a:t>4.2 </a:t>
            </a:r>
            <a:r>
              <a:rPr kumimoji="1" lang="ja-JP" altLang="en-US" dirty="0" smtClean="0"/>
              <a:t>国際的なオープンデータの利用ルールの動向</a:t>
            </a:r>
            <a:endParaRPr kumimoji="1" lang="ja-JP" altLang="en-US" dirty="0"/>
          </a:p>
        </p:txBody>
      </p:sp>
      <p:sp>
        <p:nvSpPr>
          <p:cNvPr id="6" name="コンテンツ プレースホルダー 5"/>
          <p:cNvSpPr>
            <a:spLocks noGrp="1"/>
          </p:cNvSpPr>
          <p:nvPr>
            <p:ph idx="1"/>
          </p:nvPr>
        </p:nvSpPr>
        <p:spPr>
          <a:xfrm>
            <a:off x="351414" y="1143001"/>
            <a:ext cx="9146415" cy="3150096"/>
          </a:xfrm>
        </p:spPr>
        <p:txBody>
          <a:bodyPr>
            <a:normAutofit/>
          </a:bodyPr>
          <a:lstStyle/>
          <a:p>
            <a:pPr marL="457200" indent="-457200">
              <a:buFont typeface="+mj-lt"/>
              <a:buAutoNum type="arabicPeriod" startAt="2"/>
            </a:pPr>
            <a:r>
              <a:rPr lang="ja-JP" altLang="en-US" dirty="0" smtClean="0"/>
              <a:t>諸外国</a:t>
            </a:r>
            <a:r>
              <a:rPr lang="ja-JP" altLang="en-US" dirty="0"/>
              <a:t>で</a:t>
            </a:r>
            <a:r>
              <a:rPr lang="ja-JP" altLang="en-US" dirty="0" smtClean="0"/>
              <a:t>はオープンデータに関する取り組みが進められている。</a:t>
            </a:r>
            <a:endParaRPr lang="en-US" altLang="ja-JP" dirty="0" smtClean="0"/>
          </a:p>
          <a:p>
            <a:pPr lvl="1"/>
            <a:r>
              <a:rPr lang="ja-JP" altLang="en-US" dirty="0" smtClean="0"/>
              <a:t>利用ルールとしては、クリエイティブ</a:t>
            </a:r>
            <a:r>
              <a:rPr lang="ja-JP" altLang="en-US" dirty="0"/>
              <a:t>・</a:t>
            </a:r>
            <a:r>
              <a:rPr lang="ja-JP" altLang="en-US" dirty="0" smtClean="0"/>
              <a:t>コモンズ（</a:t>
            </a:r>
            <a:r>
              <a:rPr lang="en-US" altLang="ja-JP" dirty="0" smtClean="0"/>
              <a:t>CC</a:t>
            </a:r>
            <a:r>
              <a:rPr lang="ja-JP" altLang="en-US" dirty="0" smtClean="0"/>
              <a:t>）の表示ライセンス（</a:t>
            </a:r>
            <a:r>
              <a:rPr lang="en-US" altLang="ja-JP" dirty="0" smtClean="0"/>
              <a:t>CC-BY</a:t>
            </a:r>
            <a:r>
              <a:rPr lang="ja-JP" altLang="en-US" dirty="0" smtClean="0"/>
              <a:t>）及び、その互換ライセンスを採用している国が多く、</a:t>
            </a:r>
            <a:r>
              <a:rPr lang="en-US" altLang="ja-JP" u="sng" dirty="0" smtClean="0"/>
              <a:t>CC-BY</a:t>
            </a:r>
            <a:r>
              <a:rPr lang="ja-JP" altLang="en-US" u="sng" dirty="0" smtClean="0"/>
              <a:t>は事実上の国際的な標準利用ルール</a:t>
            </a:r>
            <a:r>
              <a:rPr lang="ja-JP" altLang="en-US" dirty="0" smtClean="0"/>
              <a:t>となっている。</a:t>
            </a:r>
            <a:endParaRPr lang="en-US" altLang="ja-JP" dirty="0" smtClean="0"/>
          </a:p>
          <a:p>
            <a:pPr lvl="1"/>
            <a:r>
              <a:rPr lang="ja-JP" altLang="en-US" dirty="0" smtClean="0"/>
              <a:t>米国は法律上パブリックドメイン、オランダは「著作権</a:t>
            </a:r>
            <a:r>
              <a:rPr lang="ja-JP" altLang="en-US" dirty="0"/>
              <a:t>の不在</a:t>
            </a:r>
            <a:r>
              <a:rPr lang="ja-JP" altLang="en-US" dirty="0" smtClean="0"/>
              <a:t>宣言」（</a:t>
            </a:r>
            <a:r>
              <a:rPr lang="en-US" altLang="ja-JP" dirty="0" smtClean="0"/>
              <a:t>CC0</a:t>
            </a:r>
            <a:r>
              <a:rPr lang="ja-JP" altLang="en-US" dirty="0" smtClean="0"/>
              <a:t>）採用して、パブリックドメインとなっている。</a:t>
            </a:r>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15</a:t>
            </a:fld>
            <a:endParaRPr lang="en-US" altLang="ja-JP" dirty="0"/>
          </a:p>
        </p:txBody>
      </p:sp>
      <p:graphicFrame>
        <p:nvGraphicFramePr>
          <p:cNvPr id="7" name="表 6"/>
          <p:cNvGraphicFramePr>
            <a:graphicFrameLocks noGrp="1"/>
          </p:cNvGraphicFramePr>
          <p:nvPr>
            <p:extLst>
              <p:ext uri="{D42A27DB-BD31-4B8C-83A1-F6EECF244321}">
                <p14:modId xmlns:p14="http://schemas.microsoft.com/office/powerpoint/2010/main" val="3149301693"/>
              </p:ext>
            </p:extLst>
          </p:nvPr>
        </p:nvGraphicFramePr>
        <p:xfrm>
          <a:off x="632520" y="3284983"/>
          <a:ext cx="8601646" cy="3282638"/>
        </p:xfrm>
        <a:graphic>
          <a:graphicData uri="http://schemas.openxmlformats.org/drawingml/2006/table">
            <a:tbl>
              <a:tblPr firstRow="1" bandRow="1">
                <a:tableStyleId>{5C22544A-7EE6-4342-B048-85BDC9FD1C3A}</a:tableStyleId>
              </a:tblPr>
              <a:tblGrid>
                <a:gridCol w="1656184"/>
                <a:gridCol w="4104456"/>
                <a:gridCol w="2841006"/>
              </a:tblGrid>
              <a:tr h="368682">
                <a:tc gridSpan="2">
                  <a:txBody>
                    <a:bodyPr/>
                    <a:lstStyle/>
                    <a:p>
                      <a:pPr algn="ctr">
                        <a:spcAft>
                          <a:spcPts val="0"/>
                        </a:spcAft>
                      </a:pP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採用した利用ルール</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c hMerge="1">
                  <a:txBody>
                    <a:bodyPr/>
                    <a:lstStyle/>
                    <a:p>
                      <a:pPr algn="ctr">
                        <a:spcAft>
                          <a:spcPts val="0"/>
                        </a:spcAft>
                      </a:pP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36000" marB="36000"/>
                </a:tc>
                <a:tc>
                  <a:txBody>
                    <a:bodyPr/>
                    <a:lstStyle/>
                    <a:p>
                      <a:pPr algn="ctr">
                        <a:spcAft>
                          <a:spcPts val="0"/>
                        </a:spcAft>
                      </a:pP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国名</a:t>
                      </a:r>
                    </a:p>
                  </a:txBody>
                  <a:tcPr marL="108000" marR="108000" marT="72000" marB="72000" anchor="ctr"/>
                </a:tc>
              </a:tr>
              <a:tr h="554202">
                <a:tc rowSpan="2">
                  <a:txBody>
                    <a:bodyPr/>
                    <a:lstStyle/>
                    <a:p>
                      <a:pPr algn="just">
                        <a:lnSpc>
                          <a:spcPct val="150000"/>
                        </a:lnSpc>
                        <a:spcAft>
                          <a:spcPts val="0"/>
                        </a:spcAft>
                      </a:pP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既存利用ルール採用</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c>
                  <a:txBody>
                    <a:bodyPr/>
                    <a:lstStyle/>
                    <a:p>
                      <a:pPr algn="just">
                        <a:lnSpc>
                          <a:spcPct val="150000"/>
                        </a:lnSpc>
                        <a:spcAft>
                          <a:spcPts val="0"/>
                        </a:spcAft>
                      </a:pP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著作権不在の宣言（</a:t>
                      </a:r>
                      <a:r>
                        <a:rPr lang="en-US" alt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CC0</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c>
                  <a:txBody>
                    <a:bodyPr/>
                    <a:lstStyle/>
                    <a:p>
                      <a:pPr algn="just">
                        <a:lnSpc>
                          <a:spcPct val="150000"/>
                        </a:lnSpc>
                        <a:spcAft>
                          <a:spcPts val="0"/>
                        </a:spcAft>
                      </a:pPr>
                      <a:r>
                        <a:rPr lang="ja-JP" altLang="en-US" sz="1600" kern="100" smtClean="0">
                          <a:effectLst/>
                          <a:latin typeface="メイリオ" panose="020B0604030504040204" pitchFamily="50" charset="-128"/>
                          <a:ea typeface="メイリオ" panose="020B0604030504040204" pitchFamily="50" charset="-128"/>
                          <a:cs typeface="メイリオ" panose="020B0604030504040204" pitchFamily="50" charset="-128"/>
                        </a:rPr>
                        <a:t>オランダ</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r>
              <a:tr h="894166">
                <a:tc vMerge="1">
                  <a:txBody>
                    <a:bodyPr/>
                    <a:lstStyle/>
                    <a:p>
                      <a:pPr algn="just">
                        <a:lnSpc>
                          <a:spcPct val="150000"/>
                        </a:lnSpc>
                        <a:spcAft>
                          <a:spcPts val="0"/>
                        </a:spcAft>
                      </a:pP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c>
                  <a:txBody>
                    <a:bodyPr/>
                    <a:lstStyle/>
                    <a:p>
                      <a:pPr algn="just">
                        <a:lnSpc>
                          <a:spcPct val="150000"/>
                        </a:lnSpc>
                        <a:spcAft>
                          <a:spcPts val="0"/>
                        </a:spcAft>
                      </a:pP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表示ライセンス（</a:t>
                      </a:r>
                      <a:r>
                        <a:rPr lang="en-US" alt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CC-BY</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c>
                  <a:txBody>
                    <a:bodyPr/>
                    <a:lstStyle/>
                    <a:p>
                      <a:pPr algn="just">
                        <a:lnSpc>
                          <a:spcPct val="150000"/>
                        </a:lnSpc>
                        <a:spcAft>
                          <a:spcPts val="0"/>
                        </a:spcAft>
                      </a:pP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ドイツ、オーストラリア、ニュージーランド　他</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r>
              <a:tr h="803298">
                <a:tc rowSpan="2">
                  <a:txBody>
                    <a:bodyPr/>
                    <a:lstStyle/>
                    <a:p>
                      <a:pPr algn="just">
                        <a:lnSpc>
                          <a:spcPct val="150000"/>
                        </a:lnSpc>
                        <a:spcAft>
                          <a:spcPts val="0"/>
                        </a:spcAft>
                      </a:pP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独自利用ルール採用</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c>
                  <a:txBody>
                    <a:bodyPr/>
                    <a:lstStyle/>
                    <a:p>
                      <a:pPr algn="just">
                        <a:lnSpc>
                          <a:spcPct val="150000"/>
                        </a:lnSpc>
                        <a:spcAft>
                          <a:spcPts val="0"/>
                        </a:spcAft>
                      </a:pP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表示ライセンス（</a:t>
                      </a:r>
                      <a:r>
                        <a:rPr lang="en-US" alt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CC-BY</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）互換</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c>
                  <a:txBody>
                    <a:bodyPr/>
                    <a:lstStyle/>
                    <a:p>
                      <a:pPr algn="just">
                        <a:lnSpc>
                          <a:spcPct val="150000"/>
                        </a:lnSpc>
                        <a:spcAft>
                          <a:spcPts val="0"/>
                        </a:spcAft>
                      </a:pP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イギリス、フランス、イタリア（バージョン</a:t>
                      </a:r>
                      <a:r>
                        <a:rPr lang="en-US" alt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　他</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r>
              <a:tr h="570910">
                <a:tc vMerge="1">
                  <a:txBody>
                    <a:bodyPr/>
                    <a:lstStyle/>
                    <a:p>
                      <a:pPr algn="just">
                        <a:spcAft>
                          <a:spcPts val="0"/>
                        </a:spcAft>
                      </a:pPr>
                      <a:endParaRPr lang="ja-JP" sz="12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36000" marB="36000"/>
                </a:tc>
                <a:tc>
                  <a:txBody>
                    <a:bodyPr/>
                    <a:lstStyle/>
                    <a:p>
                      <a:pPr algn="just">
                        <a:lnSpc>
                          <a:spcPct val="150000"/>
                        </a:lnSpc>
                        <a:spcAft>
                          <a:spcPts val="0"/>
                        </a:spcAft>
                      </a:pP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表示</a:t>
                      </a:r>
                      <a:r>
                        <a:rPr lang="en-US" alt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継承ライセンス（</a:t>
                      </a:r>
                      <a:r>
                        <a:rPr lang="en-US" alt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CC-BY-SA</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）互換</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c>
                  <a:txBody>
                    <a:bodyPr/>
                    <a:lstStyle/>
                    <a:p>
                      <a:pPr algn="just">
                        <a:lnSpc>
                          <a:spcPct val="150000"/>
                        </a:lnSpc>
                        <a:spcAft>
                          <a:spcPts val="0"/>
                        </a:spcAft>
                      </a:pP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イタリア（バージョン</a:t>
                      </a:r>
                      <a:r>
                        <a:rPr lang="en-US" alt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r>
            </a:tbl>
          </a:graphicData>
        </a:graphic>
      </p:graphicFrame>
    </p:spTree>
    <p:extLst>
      <p:ext uri="{BB962C8B-B14F-4D97-AF65-F5344CB8AC3E}">
        <p14:creationId xmlns:p14="http://schemas.microsoft.com/office/powerpoint/2010/main" val="17620513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lang="en-US" altLang="ja-JP" dirty="0" smtClean="0"/>
              <a:t>4.3</a:t>
            </a:r>
            <a:r>
              <a:rPr lang="ja-JP" altLang="en-US" dirty="0"/>
              <a:t>　日本政府におけるオープンデータ利用ルールの</a:t>
            </a:r>
            <a:r>
              <a:rPr lang="ja-JP" altLang="en-US" dirty="0" smtClean="0"/>
              <a:t>動向</a:t>
            </a:r>
            <a:endParaRPr kumimoji="1" lang="ja-JP" altLang="en-US" dirty="0"/>
          </a:p>
        </p:txBody>
      </p:sp>
      <p:sp>
        <p:nvSpPr>
          <p:cNvPr id="6" name="コンテンツ プレースホルダー 5"/>
          <p:cNvSpPr>
            <a:spLocks noGrp="1"/>
          </p:cNvSpPr>
          <p:nvPr>
            <p:ph idx="1"/>
          </p:nvPr>
        </p:nvSpPr>
        <p:spPr>
          <a:xfrm>
            <a:off x="351414" y="1143000"/>
            <a:ext cx="9282106" cy="5454352"/>
          </a:xfrm>
        </p:spPr>
        <p:txBody>
          <a:bodyPr>
            <a:normAutofit/>
          </a:bodyPr>
          <a:lstStyle/>
          <a:p>
            <a:pPr marL="457200" indent="-457200">
              <a:buFont typeface="+mj-lt"/>
              <a:buAutoNum type="arabicPeriod" startAt="3"/>
            </a:pPr>
            <a:r>
              <a:rPr lang="ja-JP" altLang="en-US" dirty="0" smtClean="0"/>
              <a:t>日本政府は「</a:t>
            </a:r>
            <a:r>
              <a:rPr lang="zh-TW" altLang="en-US" dirty="0" smtClean="0"/>
              <a:t>政府</a:t>
            </a:r>
            <a:r>
              <a:rPr lang="zh-TW" altLang="en-US" dirty="0"/>
              <a:t>標準利用規約（第</a:t>
            </a:r>
            <a:r>
              <a:rPr lang="en-US" altLang="zh-TW" dirty="0"/>
              <a:t>1.0</a:t>
            </a:r>
            <a:r>
              <a:rPr lang="zh-TW" altLang="en-US" dirty="0"/>
              <a:t>版）」（案</a:t>
            </a:r>
            <a:r>
              <a:rPr lang="zh-TW" altLang="en-US" dirty="0" smtClean="0"/>
              <a:t>）</a:t>
            </a:r>
            <a:r>
              <a:rPr lang="ja-JP" altLang="en-US" dirty="0" smtClean="0"/>
              <a:t>を作成</a:t>
            </a:r>
          </a:p>
          <a:p>
            <a:pPr lvl="1"/>
            <a:r>
              <a:rPr lang="en-US" altLang="ja-JP" dirty="0"/>
              <a:t>2012</a:t>
            </a:r>
            <a:r>
              <a:rPr lang="ja-JP" altLang="en-US" dirty="0"/>
              <a:t>年</a:t>
            </a:r>
            <a:r>
              <a:rPr lang="en-US" altLang="ja-JP" dirty="0"/>
              <a:t>7</a:t>
            </a:r>
            <a:r>
              <a:rPr lang="ja-JP" altLang="en-US" dirty="0"/>
              <a:t>月</a:t>
            </a:r>
            <a:r>
              <a:rPr lang="en-US" altLang="ja-JP" dirty="0"/>
              <a:t>4</a:t>
            </a:r>
            <a:r>
              <a:rPr lang="ja-JP" altLang="en-US" dirty="0" smtClean="0"/>
              <a:t>日「</a:t>
            </a:r>
            <a:r>
              <a:rPr lang="ja-JP" altLang="en-US" dirty="0"/>
              <a:t>電子行政オープンデータ戦略」（高度情報通信ネットワーク社会推進戦略</a:t>
            </a:r>
            <a:r>
              <a:rPr lang="ja-JP" altLang="en-US" dirty="0" smtClean="0"/>
              <a:t>本部決定）と、</a:t>
            </a:r>
            <a:r>
              <a:rPr lang="en-US" altLang="ja-JP" dirty="0" smtClean="0"/>
              <a:t>2013</a:t>
            </a:r>
            <a:r>
              <a:rPr lang="ja-JP" altLang="en-US" dirty="0" smtClean="0"/>
              <a:t>年</a:t>
            </a:r>
            <a:r>
              <a:rPr lang="en-US" altLang="ja-JP" dirty="0" smtClean="0"/>
              <a:t>6</a:t>
            </a:r>
            <a:r>
              <a:rPr lang="ja-JP" altLang="en-US" dirty="0" smtClean="0"/>
              <a:t>月</a:t>
            </a:r>
            <a:r>
              <a:rPr lang="en-US" altLang="ja-JP" dirty="0" smtClean="0"/>
              <a:t>25</a:t>
            </a:r>
            <a:r>
              <a:rPr lang="ja-JP" altLang="en-US" dirty="0" smtClean="0"/>
              <a:t>日「</a:t>
            </a:r>
            <a:r>
              <a:rPr lang="ja-JP" altLang="en-US" dirty="0"/>
              <a:t>二次利用の促進のための府省のデータ公開に関する基本的考え方（ガイドライン）」</a:t>
            </a:r>
            <a:r>
              <a:rPr lang="ja-JP" altLang="en-US" dirty="0" smtClean="0"/>
              <a:t>（各府省</a:t>
            </a:r>
            <a:r>
              <a:rPr lang="ja-JP" altLang="en-US" dirty="0"/>
              <a:t>情報化統括責任者（ＣＩＯ）連絡会議決定</a:t>
            </a:r>
            <a:r>
              <a:rPr lang="ja-JP" altLang="en-US" dirty="0" smtClean="0"/>
              <a:t>）を受けて、各府省のホームページの利用規約案の検討。</a:t>
            </a:r>
            <a:endParaRPr lang="en-US" altLang="ja-JP" dirty="0" smtClean="0"/>
          </a:p>
          <a:p>
            <a:pPr lvl="1"/>
            <a:r>
              <a:rPr lang="ja-JP" altLang="en-US" dirty="0" smtClean="0"/>
              <a:t>オープンデータ流通</a:t>
            </a:r>
            <a:r>
              <a:rPr lang="ja-JP" altLang="en-US" dirty="0"/>
              <a:t>推進コンソーシアム データガバナンス委員会</a:t>
            </a:r>
            <a:r>
              <a:rPr lang="ja-JP" altLang="en-US" dirty="0" smtClean="0"/>
              <a:t>で</a:t>
            </a:r>
            <a:r>
              <a:rPr lang="ja-JP" altLang="en-US" dirty="0"/>
              <a:t>は、内閣官房</a:t>
            </a:r>
            <a:r>
              <a:rPr lang="en-US" altLang="ja-JP" dirty="0"/>
              <a:t>IT</a:t>
            </a:r>
            <a:r>
              <a:rPr lang="ja-JP" altLang="en-US" dirty="0"/>
              <a:t>総合戦略室からの依頼を受け</a:t>
            </a:r>
            <a:r>
              <a:rPr lang="ja-JP" altLang="en-US" dirty="0" smtClean="0"/>
              <a:t>、「</a:t>
            </a:r>
            <a:r>
              <a:rPr lang="ja-JP" altLang="en-US" dirty="0"/>
              <a:t>各府省ホームページの利用ルール見直しひな形（素案）</a:t>
            </a:r>
            <a:r>
              <a:rPr lang="ja-JP" altLang="en-US" dirty="0" smtClean="0"/>
              <a:t>」を作成</a:t>
            </a:r>
            <a:r>
              <a:rPr lang="ja-JP" altLang="en-US" dirty="0"/>
              <a:t>し、電子行政オープンデータ実務者会議のルール・普及</a:t>
            </a:r>
            <a:r>
              <a:rPr lang="en-US" altLang="ja-JP" dirty="0"/>
              <a:t>WG</a:t>
            </a:r>
            <a:r>
              <a:rPr lang="ja-JP" altLang="en-US" dirty="0"/>
              <a:t>（</a:t>
            </a:r>
            <a:r>
              <a:rPr lang="en-US" altLang="ja-JP" dirty="0"/>
              <a:t>2014</a:t>
            </a:r>
            <a:r>
              <a:rPr lang="ja-JP" altLang="en-US" dirty="0"/>
              <a:t>年</a:t>
            </a:r>
            <a:r>
              <a:rPr lang="en-US" altLang="ja-JP" dirty="0"/>
              <a:t>1</a:t>
            </a:r>
            <a:r>
              <a:rPr lang="ja-JP" altLang="en-US" dirty="0"/>
              <a:t>月</a:t>
            </a:r>
            <a:r>
              <a:rPr lang="en-US" altLang="ja-JP" dirty="0"/>
              <a:t>17</a:t>
            </a:r>
            <a:r>
              <a:rPr lang="ja-JP" altLang="en-US" dirty="0"/>
              <a:t>日開催）に</a:t>
            </a:r>
            <a:r>
              <a:rPr lang="ja-JP" altLang="en-US" dirty="0" smtClean="0"/>
              <a:t>提言。</a:t>
            </a:r>
            <a:endParaRPr lang="en-US" altLang="ja-JP" dirty="0" smtClean="0"/>
          </a:p>
          <a:p>
            <a:pPr lvl="1"/>
            <a:r>
              <a:rPr lang="ja-JP" altLang="en-US" dirty="0"/>
              <a:t>電子行政オープンデータ実務者会議では、この提言をもとに議論を行い、</a:t>
            </a:r>
            <a:r>
              <a:rPr lang="en-US" altLang="ja-JP" dirty="0"/>
              <a:t>2014</a:t>
            </a:r>
            <a:r>
              <a:rPr lang="ja-JP" altLang="en-US" dirty="0"/>
              <a:t>年</a:t>
            </a:r>
            <a:r>
              <a:rPr lang="en-US" altLang="ja-JP" dirty="0"/>
              <a:t>4</a:t>
            </a:r>
            <a:r>
              <a:rPr lang="ja-JP" altLang="en-US" dirty="0"/>
              <a:t>月</a:t>
            </a:r>
            <a:r>
              <a:rPr lang="en-US" altLang="ja-JP" dirty="0"/>
              <a:t>1</a:t>
            </a:r>
            <a:r>
              <a:rPr lang="ja-JP" altLang="en-US" dirty="0"/>
              <a:t>日に「政府標準利用規約（第</a:t>
            </a:r>
            <a:r>
              <a:rPr lang="en-US" altLang="ja-JP" dirty="0"/>
              <a:t>1.0</a:t>
            </a:r>
            <a:r>
              <a:rPr lang="ja-JP" altLang="en-US" dirty="0"/>
              <a:t>版）」（案）を</a:t>
            </a:r>
            <a:r>
              <a:rPr lang="ja-JP" altLang="en-US" dirty="0" smtClean="0"/>
              <a:t>了承</a:t>
            </a:r>
            <a:r>
              <a:rPr lang="ja-JP" altLang="en-US" dirty="0" smtClean="0"/>
              <a:t>。（決定は行われていない）</a:t>
            </a:r>
            <a:endParaRPr lang="ja-JP" altLang="en-US" dirty="0"/>
          </a:p>
          <a:p>
            <a:pPr lvl="1"/>
            <a:endParaRPr kumimoji="1" lang="en-US" altLang="ja-JP" dirty="0" smtClean="0"/>
          </a:p>
          <a:p>
            <a:pPr lvl="1"/>
            <a:r>
              <a:rPr lang="ja-JP" altLang="en-US" dirty="0"/>
              <a:t>各府省から示された意見も踏まえ、国のできるだけ多くのコンテンツに適用できるものとして検討</a:t>
            </a:r>
            <a:r>
              <a:rPr lang="ja-JP" altLang="en-US" dirty="0" smtClean="0"/>
              <a:t>された結果、</a:t>
            </a:r>
            <a:r>
              <a:rPr lang="en-US" altLang="ja-JP" u="sng" dirty="0" smtClean="0"/>
              <a:t>CC-BY</a:t>
            </a:r>
            <a:r>
              <a:rPr lang="ja-JP" altLang="en-US" u="sng" dirty="0"/>
              <a:t>とは別の利用ルール</a:t>
            </a:r>
            <a:r>
              <a:rPr lang="ja-JP" altLang="en-US" dirty="0"/>
              <a:t>と</a:t>
            </a:r>
            <a:r>
              <a:rPr lang="ja-JP" altLang="en-US" dirty="0" smtClean="0"/>
              <a:t>なっている。</a:t>
            </a:r>
            <a:endParaRPr lang="en-US" altLang="ja-JP" dirty="0" smtClean="0"/>
          </a:p>
          <a:p>
            <a:pPr lvl="1"/>
            <a:r>
              <a:rPr lang="ja-JP" altLang="en-US" dirty="0"/>
              <a:t>政府標準利用規約（第</a:t>
            </a:r>
            <a:r>
              <a:rPr lang="en-US" altLang="ja-JP" dirty="0"/>
              <a:t>1.0</a:t>
            </a:r>
            <a:r>
              <a:rPr lang="ja-JP" altLang="en-US" dirty="0"/>
              <a:t>版</a:t>
            </a:r>
            <a:r>
              <a:rPr lang="ja-JP" altLang="en-US" dirty="0" smtClean="0"/>
              <a:t>）（案）は</a:t>
            </a:r>
            <a:r>
              <a:rPr lang="ja-JP" altLang="en-US" dirty="0" smtClean="0"/>
              <a:t>、</a:t>
            </a:r>
            <a:r>
              <a:rPr lang="en-US" altLang="ja-JP" u="sng" dirty="0" smtClean="0"/>
              <a:t>2015</a:t>
            </a:r>
            <a:r>
              <a:rPr lang="ja-JP" altLang="en-US" u="sng" dirty="0" smtClean="0"/>
              <a:t>年度</a:t>
            </a:r>
            <a:r>
              <a:rPr lang="ja-JP" altLang="en-US" u="sng" dirty="0"/>
              <a:t>に見直しの検討を</a:t>
            </a:r>
            <a:r>
              <a:rPr lang="ja-JP" altLang="en-US" u="sng" dirty="0" smtClean="0"/>
              <a:t>行う</a:t>
            </a:r>
            <a:r>
              <a:rPr lang="ja-JP" altLang="en-US" dirty="0" smtClean="0"/>
              <a:t>。その</a:t>
            </a:r>
            <a:r>
              <a:rPr lang="ja-JP" altLang="en-US" dirty="0"/>
              <a:t>際には、利用ルールの「政府標準利用規約（第</a:t>
            </a:r>
            <a:r>
              <a:rPr lang="en-US" altLang="ja-JP" dirty="0"/>
              <a:t>1.0</a:t>
            </a:r>
            <a:r>
              <a:rPr lang="ja-JP" altLang="en-US" dirty="0"/>
              <a:t>版</a:t>
            </a:r>
            <a:r>
              <a:rPr lang="ja-JP" altLang="en-US" dirty="0" smtClean="0"/>
              <a:t>）（</a:t>
            </a:r>
            <a:r>
              <a:rPr lang="ja-JP" altLang="en-US" dirty="0"/>
              <a:t>案</a:t>
            </a:r>
            <a:r>
              <a:rPr lang="ja-JP" altLang="en-US" dirty="0" smtClean="0"/>
              <a:t>）」</a:t>
            </a:r>
            <a:r>
              <a:rPr lang="ja-JP" altLang="en-US" dirty="0" err="1"/>
              <a:t>への</a:t>
            </a:r>
            <a:r>
              <a:rPr lang="ja-JP" altLang="en-US" dirty="0"/>
              <a:t>変更後のコンテンツの利用状況等を踏まえ、禁止事項の必要性の見直しも含めて検討が行われる予定</a:t>
            </a:r>
            <a:endParaRPr kumimoji="1" lang="ja-JP" altLang="en-US" dirty="0"/>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16</a:t>
            </a:fld>
            <a:endParaRPr lang="en-US" altLang="ja-JP" dirty="0"/>
          </a:p>
        </p:txBody>
      </p:sp>
    </p:spTree>
    <p:extLst>
      <p:ext uri="{BB962C8B-B14F-4D97-AF65-F5344CB8AC3E}">
        <p14:creationId xmlns:p14="http://schemas.microsoft.com/office/powerpoint/2010/main" val="8917024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lang="en-US" altLang="ja-JP" dirty="0" smtClean="0"/>
              <a:t>5.1</a:t>
            </a:r>
            <a:r>
              <a:rPr lang="ja-JP" altLang="en-US" dirty="0" smtClean="0"/>
              <a:t>　</a:t>
            </a:r>
            <a:r>
              <a:rPr lang="en-US" altLang="ja-JP" dirty="0" smtClean="0"/>
              <a:t>CC</a:t>
            </a:r>
            <a:r>
              <a:rPr lang="ja-JP" altLang="en-US" dirty="0" smtClean="0"/>
              <a:t>ライセンス</a:t>
            </a:r>
            <a:endParaRPr kumimoji="1" lang="ja-JP" altLang="en-US" dirty="0"/>
          </a:p>
        </p:txBody>
      </p:sp>
      <p:sp>
        <p:nvSpPr>
          <p:cNvPr id="6" name="コンテンツ プレースホルダー 5"/>
          <p:cNvSpPr>
            <a:spLocks noGrp="1"/>
          </p:cNvSpPr>
          <p:nvPr>
            <p:ph idx="1"/>
          </p:nvPr>
        </p:nvSpPr>
        <p:spPr>
          <a:xfrm>
            <a:off x="351414" y="1143000"/>
            <a:ext cx="9146415" cy="5454352"/>
          </a:xfrm>
        </p:spPr>
        <p:txBody>
          <a:bodyPr>
            <a:normAutofit/>
          </a:bodyPr>
          <a:lstStyle/>
          <a:p>
            <a:pPr marL="457200" indent="-457200">
              <a:buFont typeface="+mj-lt"/>
              <a:buAutoNum type="arabicPeriod"/>
            </a:pPr>
            <a:r>
              <a:rPr kumimoji="1" lang="en-US" altLang="ja-JP" dirty="0" smtClean="0"/>
              <a:t>CC</a:t>
            </a:r>
            <a:r>
              <a:rPr kumimoji="1" lang="ja-JP" altLang="en-US" dirty="0" smtClean="0"/>
              <a:t>ライセンス</a:t>
            </a:r>
          </a:p>
          <a:p>
            <a:pPr lvl="1"/>
            <a:r>
              <a:rPr lang="ja-JP" altLang="en-US" dirty="0"/>
              <a:t>①商業利用を許可するか（許可／不許可）、②改変を許可するか（許可／不許可／許可するが同一利用ルール利用）の</a:t>
            </a:r>
            <a:r>
              <a:rPr lang="en-US" altLang="ja-JP" dirty="0"/>
              <a:t>2</a:t>
            </a:r>
            <a:r>
              <a:rPr lang="ja-JP" altLang="en-US" dirty="0" err="1"/>
              <a:t>つの</a:t>
            </a:r>
            <a:r>
              <a:rPr lang="ja-JP" altLang="en-US" dirty="0"/>
              <a:t>利用条件の</a:t>
            </a:r>
            <a:r>
              <a:rPr lang="ja-JP" altLang="en-US" dirty="0" smtClean="0"/>
              <a:t>組み合わせ</a:t>
            </a:r>
            <a:r>
              <a:rPr lang="ja-JP" altLang="en-US" dirty="0"/>
              <a:t>に</a:t>
            </a:r>
            <a:r>
              <a:rPr lang="ja-JP" altLang="en-US" dirty="0" smtClean="0"/>
              <a:t>よる</a:t>
            </a:r>
            <a:r>
              <a:rPr lang="en-US" altLang="ja-JP" dirty="0" smtClean="0"/>
              <a:t>6</a:t>
            </a:r>
            <a:r>
              <a:rPr lang="ja-JP" altLang="en-US" dirty="0" smtClean="0"/>
              <a:t>種類がある。</a:t>
            </a:r>
            <a:endParaRPr kumimoji="1" lang="ja-JP" altLang="en-US" dirty="0" smtClean="0"/>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17</a:t>
            </a:fld>
            <a:endParaRPr lang="en-US" altLang="ja-JP" dirty="0"/>
          </a:p>
        </p:txBody>
      </p:sp>
      <p:graphicFrame>
        <p:nvGraphicFramePr>
          <p:cNvPr id="8" name="Group 79"/>
          <p:cNvGraphicFramePr>
            <a:graphicFrameLocks noGrp="1"/>
          </p:cNvGraphicFramePr>
          <p:nvPr>
            <p:extLst>
              <p:ext uri="{D42A27DB-BD31-4B8C-83A1-F6EECF244321}">
                <p14:modId xmlns:p14="http://schemas.microsoft.com/office/powerpoint/2010/main" val="1985989606"/>
              </p:ext>
            </p:extLst>
          </p:nvPr>
        </p:nvGraphicFramePr>
        <p:xfrm>
          <a:off x="944892" y="2263193"/>
          <a:ext cx="7752524" cy="4190143"/>
        </p:xfrm>
        <a:graphic>
          <a:graphicData uri="http://schemas.openxmlformats.org/drawingml/2006/table">
            <a:tbl>
              <a:tblPr/>
              <a:tblGrid>
                <a:gridCol w="1130300"/>
                <a:gridCol w="1658295"/>
                <a:gridCol w="1256355"/>
                <a:gridCol w="1348422"/>
                <a:gridCol w="2359152"/>
              </a:tblGrid>
              <a:tr h="25857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FFFFFF"/>
                          </a:solidFill>
                          <a:effectLst/>
                          <a:latin typeface="HGP明朝E" panose="02020900000000000000" pitchFamily="18" charset="-128"/>
                          <a:ea typeface="HGP明朝E" panose="02020900000000000000" pitchFamily="18" charset="-128"/>
                        </a:rPr>
                        <a:t>イメージ</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FFFFFF"/>
                          </a:solidFill>
                          <a:effectLst/>
                          <a:latin typeface="HGP明朝E" panose="02020900000000000000" pitchFamily="18" charset="-128"/>
                          <a:ea typeface="HGP明朝E" panose="02020900000000000000" pitchFamily="18" charset="-128"/>
                        </a:rPr>
                        <a:t>ライセンス名称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FFFFFF"/>
                          </a:solidFill>
                          <a:effectLst/>
                          <a:latin typeface="HGP明朝E" panose="02020900000000000000" pitchFamily="18" charset="-128"/>
                          <a:ea typeface="HGP明朝E" panose="02020900000000000000" pitchFamily="18" charset="-128"/>
                        </a:rPr>
                        <a:t>利用の条件</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hMerge="1">
                  <a:txBody>
                    <a:bodyPr/>
                    <a:lstStyle/>
                    <a:p>
                      <a:endParaRPr kumimoji="1" lang="ja-JP" altLang="en-US"/>
                    </a:p>
                  </a:txBody>
                  <a:tcPr/>
                </a:tc>
              </a:tr>
              <a:tr h="288710">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出典表示</a:t>
                      </a: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商業利用</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改変</a:t>
                      </a:r>
                    </a:p>
                  </a:txBody>
                  <a:tcPr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51714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表示</a:t>
                      </a:r>
                      <a:r>
                        <a:rPr kumimoji="1" lang="en-US" altLang="ja-JP"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 2.1 </a:t>
                      </a: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日本</a:t>
                      </a:r>
                      <a:endParaRPr kumimoji="1" lang="en-US" altLang="ja-JP"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(CC-BY 2.1 Japan)</a:t>
                      </a:r>
                      <a:endPar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必須</a:t>
                      </a:r>
                      <a:endParaRPr kumimoji="1" lang="en-US" altLang="ja-JP"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（タイトル、全ての著作者、</a:t>
                      </a:r>
                      <a:r>
                        <a:rPr kumimoji="1" lang="en-US" altLang="ja-JP"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URL</a:t>
                      </a: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を表示）</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rPr>
                        <a:t>許可</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改変を許可する（</a:t>
                      </a:r>
                      <a:r>
                        <a:rPr kumimoji="1" lang="en-US" altLang="ja-JP"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a:t>
                      </a: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63771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表示</a:t>
                      </a:r>
                      <a:r>
                        <a:rPr kumimoji="1" lang="en-US" altLang="ja-JP"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a:t>
                      </a: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非営利 </a:t>
                      </a:r>
                      <a:r>
                        <a:rPr kumimoji="1" lang="en-US" altLang="ja-JP"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2.1 </a:t>
                      </a: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日本</a:t>
                      </a:r>
                      <a:endParaRPr kumimoji="1" lang="en-US" altLang="ja-JP"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(CC-BY-NC 2.1 Japan)</a:t>
                      </a:r>
                      <a:endPar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必須</a:t>
                      </a:r>
                      <a:endParaRPr kumimoji="1" lang="en-US" altLang="ja-JP"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（タイトル、全ての著作者、</a:t>
                      </a:r>
                      <a:r>
                        <a:rPr kumimoji="1" lang="en-US" altLang="ja-JP"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URL</a:t>
                      </a: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を表示）</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許可しない</a:t>
                      </a:r>
                      <a:endParaRPr kumimoji="1" lang="en-US" altLang="ja-JP"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（改変されたものの商業利用も許可しない）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改変を許可する（</a:t>
                      </a:r>
                      <a:r>
                        <a:rPr kumimoji="1" lang="en-US" altLang="ja-JP"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a:t>
                      </a: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51714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rPr>
                        <a:t>表示</a:t>
                      </a:r>
                      <a:r>
                        <a:rPr kumimoji="1" lang="en-US" altLang="ja-JP"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rPr>
                        <a:t>-</a:t>
                      </a:r>
                      <a:r>
                        <a:rPr kumimoji="1" lang="ja-JP" altLang="en-US"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rPr>
                        <a:t>改変禁止 </a:t>
                      </a:r>
                      <a:r>
                        <a:rPr kumimoji="1" lang="en-US" altLang="ja-JP"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rPr>
                        <a:t>2.1 </a:t>
                      </a:r>
                      <a:r>
                        <a:rPr kumimoji="1" lang="ja-JP" altLang="en-US"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rPr>
                        <a:t>日本</a:t>
                      </a:r>
                      <a:endParaRPr kumimoji="1" lang="en-US" altLang="ja-JP"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rPr>
                        <a:t>(CC-BY-ND 2.1 Japan)</a:t>
                      </a:r>
                      <a:endParaRPr kumimoji="1" lang="ja-JP" altLang="en-US"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rPr>
                        <a:t>必須</a:t>
                      </a:r>
                      <a:endParaRPr kumimoji="1" lang="en-US" altLang="ja-JP"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rPr>
                        <a:t>（タイトル、全ての著作者、</a:t>
                      </a:r>
                      <a:r>
                        <a:rPr kumimoji="1" lang="en-US" altLang="ja-JP"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rPr>
                        <a:t>URL</a:t>
                      </a:r>
                      <a:r>
                        <a:rPr kumimoji="1" lang="ja-JP" altLang="en-US"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rPr>
                        <a:t>を表示）</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許可</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許可しない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66079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表示</a:t>
                      </a:r>
                      <a:r>
                        <a:rPr kumimoji="1" lang="en-US" altLang="ja-JP"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a:t>
                      </a: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非営利</a:t>
                      </a:r>
                      <a:r>
                        <a:rPr kumimoji="1" lang="en-US" altLang="ja-JP"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a:t>
                      </a: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改変禁止 </a:t>
                      </a:r>
                      <a:r>
                        <a:rPr kumimoji="1" lang="en-US" altLang="ja-JP"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2.1 </a:t>
                      </a: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日本</a:t>
                      </a:r>
                      <a:endParaRPr kumimoji="1" lang="en-US" altLang="ja-JP"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(CC-BY-NC-ND 2.1 Japan)</a:t>
                      </a:r>
                      <a:endPar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rPr>
                        <a:t>必須</a:t>
                      </a:r>
                      <a:endParaRPr kumimoji="1" lang="en-US" altLang="ja-JP"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rPr>
                        <a:t>（タイトル、全ての著作者、</a:t>
                      </a:r>
                      <a:r>
                        <a:rPr kumimoji="1" lang="en-US" altLang="ja-JP"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rPr>
                        <a:t>URL</a:t>
                      </a:r>
                      <a:r>
                        <a:rPr kumimoji="1" lang="ja-JP" altLang="en-US"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rPr>
                        <a:t>を表示）</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許可しない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許可しない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55335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rPr>
                        <a:t>表示</a:t>
                      </a:r>
                      <a:r>
                        <a:rPr kumimoji="1" lang="en-US" altLang="ja-JP"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rPr>
                        <a:t>-</a:t>
                      </a:r>
                      <a:r>
                        <a:rPr kumimoji="1" lang="ja-JP" altLang="en-US"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rPr>
                        <a:t>継承 </a:t>
                      </a:r>
                      <a:r>
                        <a:rPr kumimoji="1" lang="en-US" altLang="ja-JP"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rPr>
                        <a:t>2.1 </a:t>
                      </a:r>
                      <a:r>
                        <a:rPr kumimoji="1" lang="ja-JP" altLang="en-US"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rPr>
                        <a:t>日本</a:t>
                      </a:r>
                      <a:endParaRPr kumimoji="1" lang="en-US" altLang="ja-JP"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rPr>
                        <a:t>(CC-BY-SA 2.1 Japan)</a:t>
                      </a:r>
                      <a:endParaRPr kumimoji="1" lang="ja-JP" altLang="en-US"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rPr>
                        <a:t>必須</a:t>
                      </a:r>
                      <a:endParaRPr kumimoji="1" lang="en-US" altLang="ja-JP"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rPr>
                        <a:t>（タイトル、全ての著作者、</a:t>
                      </a:r>
                      <a:r>
                        <a:rPr kumimoji="1" lang="en-US" altLang="ja-JP"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rPr>
                        <a:t>URL</a:t>
                      </a:r>
                      <a:r>
                        <a:rPr kumimoji="1" lang="ja-JP" altLang="en-US"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rPr>
                        <a:t>を表示）</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P明朝E" panose="02020900000000000000" pitchFamily="18" charset="-128"/>
                          <a:ea typeface="HGP明朝E" panose="02020900000000000000" pitchFamily="18" charset="-128"/>
                        </a:rPr>
                        <a:t>許可</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改変を許可するが、改変されてできた二次的著作物は、このライセンスと同一のライセンスを採用すること。（</a:t>
                      </a:r>
                      <a:r>
                        <a:rPr kumimoji="1" lang="en-US" altLang="ja-JP"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a:t>
                      </a: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63771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表示</a:t>
                      </a:r>
                      <a:r>
                        <a:rPr kumimoji="1" lang="en-US" altLang="ja-JP"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a:t>
                      </a: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非営利</a:t>
                      </a:r>
                      <a:r>
                        <a:rPr kumimoji="1" lang="en-US" altLang="ja-JP"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a:t>
                      </a: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継承 </a:t>
                      </a:r>
                      <a:r>
                        <a:rPr kumimoji="1" lang="en-US" altLang="ja-JP"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2.1 </a:t>
                      </a: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日本</a:t>
                      </a:r>
                      <a:endParaRPr kumimoji="1" lang="en-US" altLang="ja-JP"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(CC-NC-SA 2.1 Japan)</a:t>
                      </a:r>
                      <a:endPar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必須</a:t>
                      </a:r>
                      <a:endParaRPr kumimoji="1" lang="en-US" altLang="ja-JP"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（タイトル、全ての著作者、</a:t>
                      </a:r>
                      <a:r>
                        <a:rPr kumimoji="1" lang="en-US" altLang="ja-JP"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URL</a:t>
                      </a: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を表示）</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許可しない</a:t>
                      </a:r>
                      <a:endParaRPr kumimoji="1" lang="en-US" altLang="ja-JP"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（改変されたものの商業利用も許可しない）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改変を許可するが、改変されてできた二次的著作物は、このライセンスと同一のライセンスを採用すること。（</a:t>
                      </a:r>
                      <a:r>
                        <a:rPr kumimoji="1" lang="en-US" altLang="ja-JP"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a:t>
                      </a:r>
                      <a:r>
                        <a:rPr kumimoji="1" lang="ja-JP" altLang="en-US" sz="1000" b="0" i="0" u="none" strike="noStrike" cap="none" normalizeH="0" baseline="0" dirty="0" smtClean="0">
                          <a:ln>
                            <a:noFill/>
                          </a:ln>
                          <a:solidFill>
                            <a:srgbClr val="000000"/>
                          </a:solidFill>
                          <a:effectLst/>
                          <a:latin typeface="HGP明朝E" panose="02020900000000000000" pitchFamily="18" charset="-128"/>
                          <a:ea typeface="HGP明朝E" panose="02020900000000000000" pitchFamily="18"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bl>
          </a:graphicData>
        </a:graphic>
      </p:graphicFrame>
      <p:pic>
        <p:nvPicPr>
          <p:cNvPr id="9" name="Picture 4" descr="クリエイティブ・コモンズ・ライセンス"/>
          <p:cNvPicPr>
            <a:picLocks noChangeAspect="1" noChangeArrowheads="1"/>
          </p:cNvPicPr>
          <p:nvPr/>
        </p:nvPicPr>
        <p:blipFill>
          <a:blip r:embed="rId2"/>
          <a:srcRect/>
          <a:stretch>
            <a:fillRect/>
          </a:stretch>
        </p:blipFill>
        <p:spPr bwMode="auto">
          <a:xfrm>
            <a:off x="1051254" y="3565259"/>
            <a:ext cx="838200" cy="295275"/>
          </a:xfrm>
          <a:prstGeom prst="rect">
            <a:avLst/>
          </a:prstGeom>
          <a:noFill/>
          <a:ln w="9525">
            <a:noFill/>
            <a:miter lim="800000"/>
            <a:headEnd/>
            <a:tailEnd/>
          </a:ln>
        </p:spPr>
      </p:pic>
      <p:pic>
        <p:nvPicPr>
          <p:cNvPr id="10" name="Picture 6" descr="クリエイティブ・コモンズ・ライセンス"/>
          <p:cNvPicPr>
            <a:picLocks noChangeAspect="1" noChangeArrowheads="1"/>
          </p:cNvPicPr>
          <p:nvPr/>
        </p:nvPicPr>
        <p:blipFill>
          <a:blip r:embed="rId3"/>
          <a:srcRect/>
          <a:stretch>
            <a:fillRect/>
          </a:stretch>
        </p:blipFill>
        <p:spPr bwMode="auto">
          <a:xfrm>
            <a:off x="1051254" y="2915971"/>
            <a:ext cx="838200" cy="295275"/>
          </a:xfrm>
          <a:prstGeom prst="rect">
            <a:avLst/>
          </a:prstGeom>
          <a:noFill/>
          <a:ln w="9525">
            <a:noFill/>
            <a:miter lim="800000"/>
            <a:headEnd/>
            <a:tailEnd/>
          </a:ln>
        </p:spPr>
      </p:pic>
      <p:pic>
        <p:nvPicPr>
          <p:cNvPr id="11" name="Picture 8" descr="クリエイティブ・コモンズ・ライセンス"/>
          <p:cNvPicPr>
            <a:picLocks noChangeAspect="1" noChangeArrowheads="1"/>
          </p:cNvPicPr>
          <p:nvPr/>
        </p:nvPicPr>
        <p:blipFill>
          <a:blip r:embed="rId4"/>
          <a:srcRect/>
          <a:stretch>
            <a:fillRect/>
          </a:stretch>
        </p:blipFill>
        <p:spPr bwMode="auto">
          <a:xfrm>
            <a:off x="1051254" y="4148951"/>
            <a:ext cx="838200" cy="295275"/>
          </a:xfrm>
          <a:prstGeom prst="rect">
            <a:avLst/>
          </a:prstGeom>
          <a:noFill/>
          <a:ln w="9525">
            <a:noFill/>
            <a:miter lim="800000"/>
            <a:headEnd/>
            <a:tailEnd/>
          </a:ln>
        </p:spPr>
      </p:pic>
      <p:pic>
        <p:nvPicPr>
          <p:cNvPr id="12" name="Picture 10" descr="クリエイティブ・コモンズ・ライセンス"/>
          <p:cNvPicPr>
            <a:picLocks noChangeAspect="1" noChangeArrowheads="1"/>
          </p:cNvPicPr>
          <p:nvPr/>
        </p:nvPicPr>
        <p:blipFill>
          <a:blip r:embed="rId5"/>
          <a:srcRect/>
          <a:stretch>
            <a:fillRect/>
          </a:stretch>
        </p:blipFill>
        <p:spPr bwMode="auto">
          <a:xfrm>
            <a:off x="1051254" y="4771187"/>
            <a:ext cx="838200" cy="295275"/>
          </a:xfrm>
          <a:prstGeom prst="rect">
            <a:avLst/>
          </a:prstGeom>
          <a:noFill/>
          <a:ln w="9525">
            <a:noFill/>
            <a:miter lim="800000"/>
            <a:headEnd/>
            <a:tailEnd/>
          </a:ln>
        </p:spPr>
      </p:pic>
      <p:pic>
        <p:nvPicPr>
          <p:cNvPr id="13" name="Picture 12" descr="クリエイティブ・コモンズ・ライセンス"/>
          <p:cNvPicPr>
            <a:picLocks noChangeAspect="1" noChangeArrowheads="1"/>
          </p:cNvPicPr>
          <p:nvPr/>
        </p:nvPicPr>
        <p:blipFill>
          <a:blip r:embed="rId6"/>
          <a:srcRect/>
          <a:stretch>
            <a:fillRect/>
          </a:stretch>
        </p:blipFill>
        <p:spPr bwMode="auto">
          <a:xfrm>
            <a:off x="1051254" y="5389360"/>
            <a:ext cx="838200" cy="295275"/>
          </a:xfrm>
          <a:prstGeom prst="rect">
            <a:avLst/>
          </a:prstGeom>
          <a:noFill/>
          <a:ln w="9525">
            <a:noFill/>
            <a:miter lim="800000"/>
            <a:headEnd/>
            <a:tailEnd/>
          </a:ln>
        </p:spPr>
      </p:pic>
      <p:pic>
        <p:nvPicPr>
          <p:cNvPr id="14" name="Picture 14" descr="クリエイティブ・コモンズ・ライセンス"/>
          <p:cNvPicPr>
            <a:picLocks noChangeAspect="1" noChangeArrowheads="1"/>
          </p:cNvPicPr>
          <p:nvPr/>
        </p:nvPicPr>
        <p:blipFill>
          <a:blip r:embed="rId7"/>
          <a:srcRect/>
          <a:stretch>
            <a:fillRect/>
          </a:stretch>
        </p:blipFill>
        <p:spPr bwMode="auto">
          <a:xfrm>
            <a:off x="1060398" y="5998642"/>
            <a:ext cx="838200" cy="295275"/>
          </a:xfrm>
          <a:prstGeom prst="rect">
            <a:avLst/>
          </a:prstGeom>
          <a:noFill/>
          <a:ln w="9525">
            <a:noFill/>
            <a:miter lim="800000"/>
            <a:headEnd/>
            <a:tailEnd/>
          </a:ln>
        </p:spPr>
      </p:pic>
    </p:spTree>
    <p:extLst>
      <p:ext uri="{BB962C8B-B14F-4D97-AF65-F5344CB8AC3E}">
        <p14:creationId xmlns:p14="http://schemas.microsoft.com/office/powerpoint/2010/main" val="12834231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kumimoji="1" lang="en-US" altLang="ja-JP" dirty="0" smtClean="0"/>
              <a:t>5.2</a:t>
            </a:r>
            <a:r>
              <a:rPr kumimoji="1" lang="ja-JP" altLang="en-US" dirty="0" smtClean="0"/>
              <a:t>　</a:t>
            </a:r>
            <a:r>
              <a:rPr kumimoji="1" lang="en-US" altLang="ja-JP" dirty="0" smtClean="0"/>
              <a:t>CC-BY</a:t>
            </a:r>
            <a:r>
              <a:rPr kumimoji="1" lang="ja-JP" altLang="en-US" dirty="0" smtClean="0"/>
              <a:t>ライセンス</a:t>
            </a:r>
            <a:endParaRPr kumimoji="1" lang="ja-JP" altLang="en-US" dirty="0"/>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18</a:t>
            </a:fld>
            <a:endParaRPr lang="en-US" altLang="ja-JP" dirty="0"/>
          </a:p>
        </p:txBody>
      </p:sp>
      <p:sp>
        <p:nvSpPr>
          <p:cNvPr id="15" name="コンテンツ プレースホルダー 1"/>
          <p:cNvSpPr txBox="1">
            <a:spLocks/>
          </p:cNvSpPr>
          <p:nvPr/>
        </p:nvSpPr>
        <p:spPr>
          <a:xfrm>
            <a:off x="436653" y="1026367"/>
            <a:ext cx="8277580" cy="5608349"/>
          </a:xfrm>
          <a:prstGeom prst="rect">
            <a:avLst/>
          </a:prstGeom>
        </p:spPr>
        <p:txBody>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0" indent="0">
              <a:spcBef>
                <a:spcPts val="300"/>
              </a:spcBef>
              <a:buNone/>
            </a:pPr>
            <a:endParaRPr lang="en-US" altLang="ja-JP" sz="1200" dirty="0" smtClean="0">
              <a:solidFill>
                <a:schemeClr val="bg2"/>
              </a:solidFill>
              <a:latin typeface="HGP明朝E" panose="02020900000000000000" pitchFamily="18" charset="-128"/>
              <a:ea typeface="HGP明朝E" panose="02020900000000000000" pitchFamily="18" charset="-128"/>
            </a:endParaRPr>
          </a:p>
        </p:txBody>
      </p:sp>
      <p:sp>
        <p:nvSpPr>
          <p:cNvPr id="16" name="テキスト ボックス 15"/>
          <p:cNvSpPr txBox="1">
            <a:spLocks noChangeArrowheads="1"/>
          </p:cNvSpPr>
          <p:nvPr/>
        </p:nvSpPr>
        <p:spPr bwMode="auto">
          <a:xfrm>
            <a:off x="6321152" y="6093296"/>
            <a:ext cx="3398203" cy="553998"/>
          </a:xfrm>
          <a:prstGeom prst="rect">
            <a:avLst/>
          </a:prstGeom>
          <a:noFill/>
          <a:ln w="9525">
            <a:noFill/>
            <a:miter lim="800000"/>
            <a:headEnd/>
            <a:tailEnd/>
          </a:ln>
        </p:spPr>
        <p:txBody>
          <a:bodyPr wrap="square">
            <a:spAutoFit/>
          </a:bodyPr>
          <a:lstStyle/>
          <a:p>
            <a:pPr algn="r"/>
            <a:r>
              <a:rPr lang="en-US" altLang="ja-JP" sz="1000" dirty="0" smtClean="0">
                <a:solidFill>
                  <a:schemeClr val="bg2"/>
                </a:solidFill>
                <a:latin typeface="HGP明朝E" panose="02020900000000000000" pitchFamily="18" charset="-128"/>
                <a:ea typeface="HGP明朝E" panose="02020900000000000000" pitchFamily="18" charset="-128"/>
              </a:rPr>
              <a:t>【</a:t>
            </a:r>
            <a:r>
              <a:rPr lang="ja-JP" altLang="en-US" sz="1000" dirty="0" smtClean="0">
                <a:solidFill>
                  <a:schemeClr val="bg2"/>
                </a:solidFill>
                <a:latin typeface="HGP明朝E" panose="02020900000000000000" pitchFamily="18" charset="-128"/>
                <a:ea typeface="HGP明朝E" panose="02020900000000000000" pitchFamily="18" charset="-128"/>
              </a:rPr>
              <a:t>出典</a:t>
            </a:r>
            <a:r>
              <a:rPr lang="en-US" altLang="ja-JP" sz="1000" dirty="0" smtClean="0">
                <a:solidFill>
                  <a:schemeClr val="bg2"/>
                </a:solidFill>
                <a:latin typeface="HGP明朝E" panose="02020900000000000000" pitchFamily="18" charset="-128"/>
                <a:ea typeface="HGP明朝E" panose="02020900000000000000" pitchFamily="18" charset="-128"/>
              </a:rPr>
              <a:t>】</a:t>
            </a:r>
            <a:r>
              <a:rPr lang="ja-JP" altLang="en-US" sz="1000" dirty="0" smtClean="0">
                <a:solidFill>
                  <a:schemeClr val="bg2"/>
                </a:solidFill>
                <a:latin typeface="HGP明朝E" panose="02020900000000000000" pitchFamily="18" charset="-128"/>
                <a:ea typeface="HGP明朝E" panose="02020900000000000000" pitchFamily="18" charset="-128"/>
              </a:rPr>
              <a:t>　クリエイティブ・コモンズ・ジャパン ウェブサイト</a:t>
            </a:r>
            <a:endParaRPr lang="en-US" altLang="ja-JP" sz="1000" dirty="0" smtClean="0">
              <a:solidFill>
                <a:schemeClr val="bg2"/>
              </a:solidFill>
              <a:latin typeface="HGP明朝E" panose="02020900000000000000" pitchFamily="18" charset="-128"/>
              <a:ea typeface="HGP明朝E" panose="02020900000000000000" pitchFamily="18" charset="-128"/>
            </a:endParaRPr>
          </a:p>
          <a:p>
            <a:pPr algn="r"/>
            <a:r>
              <a:rPr lang="ja-JP" altLang="en-US" sz="1000" dirty="0" smtClean="0">
                <a:solidFill>
                  <a:schemeClr val="bg2"/>
                </a:solidFill>
                <a:latin typeface="HGP明朝E" panose="02020900000000000000" pitchFamily="18" charset="-128"/>
                <a:ea typeface="HGP明朝E" panose="02020900000000000000" pitchFamily="18" charset="-128"/>
              </a:rPr>
              <a:t>（</a:t>
            </a:r>
            <a:r>
              <a:rPr lang="en-US" altLang="ja-JP" sz="1000" dirty="0" smtClean="0">
                <a:solidFill>
                  <a:schemeClr val="bg2"/>
                </a:solidFill>
                <a:latin typeface="HGP明朝E" panose="02020900000000000000" pitchFamily="18" charset="-128"/>
                <a:ea typeface="HGP明朝E" panose="02020900000000000000" pitchFamily="18" charset="-128"/>
              </a:rPr>
              <a:t> http://creativecommons.jp/licenses/ </a:t>
            </a:r>
            <a:r>
              <a:rPr lang="ja-JP" altLang="en-US" sz="1000" dirty="0" smtClean="0">
                <a:solidFill>
                  <a:schemeClr val="bg2"/>
                </a:solidFill>
                <a:latin typeface="HGP明朝E" panose="02020900000000000000" pitchFamily="18" charset="-128"/>
                <a:ea typeface="HGP明朝E" panose="02020900000000000000" pitchFamily="18" charset="-128"/>
              </a:rPr>
              <a:t>）をもとに</a:t>
            </a:r>
            <a:endParaRPr lang="en-US" altLang="ja-JP" sz="1000" dirty="0" smtClean="0">
              <a:solidFill>
                <a:schemeClr val="bg2"/>
              </a:solidFill>
              <a:latin typeface="HGP明朝E" panose="02020900000000000000" pitchFamily="18" charset="-128"/>
              <a:ea typeface="HGP明朝E" panose="02020900000000000000" pitchFamily="18" charset="-128"/>
            </a:endParaRPr>
          </a:p>
          <a:p>
            <a:pPr algn="r"/>
            <a:r>
              <a:rPr lang="ja-JP" altLang="en-US" sz="1000" dirty="0" smtClean="0">
                <a:solidFill>
                  <a:schemeClr val="bg2"/>
                </a:solidFill>
                <a:latin typeface="HGP明朝E" panose="02020900000000000000" pitchFamily="18" charset="-128"/>
                <a:ea typeface="HGP明朝E" panose="02020900000000000000" pitchFamily="18" charset="-128"/>
              </a:rPr>
              <a:t>データガバナンス委員会事務局作成</a:t>
            </a:r>
            <a:endParaRPr lang="en-US" altLang="ja-JP" sz="1000" dirty="0">
              <a:solidFill>
                <a:schemeClr val="bg2"/>
              </a:solidFill>
              <a:latin typeface="HGP明朝E" panose="02020900000000000000" pitchFamily="18" charset="-128"/>
              <a:ea typeface="HGP明朝E" panose="02020900000000000000" pitchFamily="18"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1807250863"/>
              </p:ext>
            </p:extLst>
          </p:nvPr>
        </p:nvGraphicFramePr>
        <p:xfrm>
          <a:off x="6393160" y="1556792"/>
          <a:ext cx="3290694" cy="4525640"/>
        </p:xfrm>
        <a:graphic>
          <a:graphicData uri="http://schemas.openxmlformats.org/drawingml/2006/table">
            <a:tbl>
              <a:tblPr firstRow="1" bandRow="1">
                <a:tableStyleId>{5C22544A-7EE6-4342-B048-85BDC9FD1C3A}</a:tableStyleId>
              </a:tblPr>
              <a:tblGrid>
                <a:gridCol w="816254"/>
                <a:gridCol w="2474440"/>
              </a:tblGrid>
              <a:tr h="293142">
                <a:tc>
                  <a:txBody>
                    <a:bodyPr/>
                    <a:lstStyle/>
                    <a:p>
                      <a:r>
                        <a:rPr kumimoji="1" lang="ja-JP" altLang="en-US" sz="1200" dirty="0" smtClean="0"/>
                        <a:t>項目</a:t>
                      </a:r>
                      <a:endParaRPr kumimoji="1" lang="ja-JP" altLang="en-US" sz="1200" dirty="0"/>
                    </a:p>
                  </a:txBody>
                  <a:tcPr/>
                </a:tc>
                <a:tc>
                  <a:txBody>
                    <a:bodyPr/>
                    <a:lstStyle/>
                    <a:p>
                      <a:r>
                        <a:rPr kumimoji="1" lang="ja-JP" altLang="en-US" sz="1200" dirty="0" smtClean="0"/>
                        <a:t>内容</a:t>
                      </a:r>
                      <a:endParaRPr kumimoji="1" lang="ja-JP" altLang="en-US" sz="1200" dirty="0"/>
                    </a:p>
                  </a:txBody>
                  <a:tcPr/>
                </a:tc>
              </a:tr>
              <a:tr h="1079386">
                <a:tc>
                  <a:txBody>
                    <a:bodyPr/>
                    <a:lstStyle/>
                    <a:p>
                      <a:r>
                        <a:rPr kumimoji="1" lang="ja-JP" altLang="en-US" sz="1200" dirty="0" smtClean="0">
                          <a:latin typeface="HGP明朝E" panose="02020900000000000000" pitchFamily="18" charset="-128"/>
                          <a:ea typeface="HGP明朝E" panose="02020900000000000000" pitchFamily="18" charset="-128"/>
                        </a:rPr>
                        <a:t>名称</a:t>
                      </a:r>
                      <a:endParaRPr kumimoji="1" lang="ja-JP" altLang="en-US" sz="1200" dirty="0">
                        <a:latin typeface="HGP明朝E" panose="02020900000000000000" pitchFamily="18" charset="-128"/>
                        <a:ea typeface="HGP明朝E" panose="02020900000000000000" pitchFamily="18" charset="-128"/>
                      </a:endParaRPr>
                    </a:p>
                  </a:txBody>
                  <a:tcPr anchor="ctr"/>
                </a:tc>
                <a:tc>
                  <a:txBody>
                    <a:bodyPr/>
                    <a:lstStyle/>
                    <a:p>
                      <a:pPr marL="0" indent="0" algn="ctr">
                        <a:buFont typeface="Arial" panose="020B0604020202020204" pitchFamily="34" charset="0"/>
                        <a:buNone/>
                      </a:pPr>
                      <a:r>
                        <a:rPr kumimoji="1" lang="ja-JP" altLang="pl-PL" sz="1200" dirty="0" smtClean="0">
                          <a:latin typeface="HGP明朝E" panose="02020900000000000000" pitchFamily="18" charset="-128"/>
                          <a:ea typeface="HGP明朝E" panose="02020900000000000000" pitchFamily="18" charset="-128"/>
                        </a:rPr>
                        <a:t>表示 </a:t>
                      </a:r>
                      <a:r>
                        <a:rPr kumimoji="1" lang="pl-PL" altLang="ja-JP" sz="1200" dirty="0" smtClean="0">
                          <a:latin typeface="HGP明朝E" panose="02020900000000000000" pitchFamily="18" charset="-128"/>
                          <a:ea typeface="HGP明朝E" panose="02020900000000000000" pitchFamily="18" charset="-128"/>
                        </a:rPr>
                        <a:t>2.1 </a:t>
                      </a:r>
                      <a:r>
                        <a:rPr kumimoji="1" lang="ja-JP" altLang="pl-PL" sz="1200" dirty="0" smtClean="0">
                          <a:latin typeface="HGP明朝E" panose="02020900000000000000" pitchFamily="18" charset="-128"/>
                          <a:ea typeface="HGP明朝E" panose="02020900000000000000" pitchFamily="18" charset="-128"/>
                        </a:rPr>
                        <a:t>日本</a:t>
                      </a:r>
                    </a:p>
                    <a:p>
                      <a:pPr marL="0" indent="0" algn="ctr">
                        <a:buFont typeface="Arial" panose="020B0604020202020204" pitchFamily="34" charset="0"/>
                        <a:buNone/>
                      </a:pPr>
                      <a:r>
                        <a:rPr kumimoji="1" lang="pl-PL" altLang="ja-JP" sz="1200" dirty="0" smtClean="0">
                          <a:latin typeface="HGP明朝E" panose="02020900000000000000" pitchFamily="18" charset="-128"/>
                          <a:ea typeface="HGP明朝E" panose="02020900000000000000" pitchFamily="18" charset="-128"/>
                        </a:rPr>
                        <a:t>(CC-BY 2.1 Japan)</a:t>
                      </a:r>
                      <a:endParaRPr kumimoji="1" lang="en-US" altLang="ja-JP" sz="1200" dirty="0" smtClean="0">
                        <a:latin typeface="HGP明朝E" panose="02020900000000000000" pitchFamily="18" charset="-128"/>
                        <a:ea typeface="HGP明朝E" panose="02020900000000000000" pitchFamily="18" charset="-128"/>
                      </a:endParaRPr>
                    </a:p>
                    <a:p>
                      <a:pPr marL="0" indent="0" algn="ctr">
                        <a:buFont typeface="Arial" panose="020B0604020202020204" pitchFamily="34" charset="0"/>
                        <a:buNone/>
                      </a:pPr>
                      <a:r>
                        <a:rPr kumimoji="1" lang="en-US" altLang="ja-JP" sz="1200" dirty="0" smtClean="0">
                          <a:latin typeface="HGP明朝E" panose="02020900000000000000" pitchFamily="18" charset="-128"/>
                          <a:ea typeface="HGP明朝E" panose="02020900000000000000" pitchFamily="18" charset="-128"/>
                        </a:rPr>
                        <a:t>(</a:t>
                      </a:r>
                      <a:r>
                        <a:rPr kumimoji="1" lang="ja-JP" altLang="en-US" sz="1200" dirty="0" smtClean="0">
                          <a:latin typeface="HGP明朝E" panose="02020900000000000000" pitchFamily="18" charset="-128"/>
                          <a:ea typeface="HGP明朝E" panose="02020900000000000000" pitchFamily="18" charset="-128"/>
                        </a:rPr>
                        <a:t>通称、「</a:t>
                      </a:r>
                      <a:r>
                        <a:rPr kumimoji="1" lang="en-US" altLang="ja-JP" sz="1200" dirty="0" smtClean="0">
                          <a:latin typeface="HGP明朝E" panose="02020900000000000000" pitchFamily="18" charset="-128"/>
                          <a:ea typeface="HGP明朝E" panose="02020900000000000000" pitchFamily="18" charset="-128"/>
                        </a:rPr>
                        <a:t>CC-BY</a:t>
                      </a:r>
                      <a:r>
                        <a:rPr kumimoji="1" lang="ja-JP" altLang="en-US" sz="1200" dirty="0" smtClean="0">
                          <a:latin typeface="HGP明朝E" panose="02020900000000000000" pitchFamily="18" charset="-128"/>
                          <a:ea typeface="HGP明朝E" panose="02020900000000000000" pitchFamily="18" charset="-128"/>
                        </a:rPr>
                        <a:t>」）</a:t>
                      </a:r>
                      <a:endParaRPr kumimoji="1" lang="pl-PL" altLang="ja-JP" sz="1200" dirty="0" smtClean="0">
                        <a:latin typeface="HGP明朝E" panose="02020900000000000000" pitchFamily="18" charset="-128"/>
                        <a:ea typeface="HGP明朝E" panose="02020900000000000000" pitchFamily="18" charset="-128"/>
                      </a:endParaRPr>
                    </a:p>
                  </a:txBody>
                  <a:tcPr anchor="ctr"/>
                </a:tc>
              </a:tr>
              <a:tr h="1130414">
                <a:tc>
                  <a:txBody>
                    <a:bodyPr/>
                    <a:lstStyle/>
                    <a:p>
                      <a:r>
                        <a:rPr kumimoji="1" lang="ja-JP" altLang="en-US" sz="1200" dirty="0" smtClean="0">
                          <a:latin typeface="HGP明朝E" panose="02020900000000000000" pitchFamily="18" charset="-128"/>
                          <a:ea typeface="HGP明朝E" panose="02020900000000000000" pitchFamily="18" charset="-128"/>
                        </a:rPr>
                        <a:t>アイコン</a:t>
                      </a:r>
                      <a:endParaRPr kumimoji="1" lang="ja-JP" altLang="en-US" sz="1200" dirty="0">
                        <a:latin typeface="HGP明朝E" panose="02020900000000000000" pitchFamily="18" charset="-128"/>
                        <a:ea typeface="HGP明朝E" panose="02020900000000000000" pitchFamily="18" charset="-128"/>
                      </a:endParaRPr>
                    </a:p>
                  </a:txBody>
                  <a:tcPr anchor="ctr"/>
                </a:tc>
                <a:tc>
                  <a:txBody>
                    <a:bodyPr/>
                    <a:lstStyle/>
                    <a:p>
                      <a:pPr marL="0" indent="0">
                        <a:buFont typeface="Arial" panose="020B0604020202020204" pitchFamily="34" charset="0"/>
                        <a:buNone/>
                      </a:pPr>
                      <a:endParaRPr kumimoji="1" lang="ja-JP" altLang="en-US" sz="1200" dirty="0">
                        <a:latin typeface="HGP明朝E" panose="02020900000000000000" pitchFamily="18" charset="-128"/>
                        <a:ea typeface="HGP明朝E" panose="02020900000000000000" pitchFamily="18" charset="-128"/>
                      </a:endParaRPr>
                    </a:p>
                  </a:txBody>
                  <a:tcPr anchor="ctr"/>
                </a:tc>
              </a:tr>
              <a:tr h="2022698">
                <a:tc>
                  <a:txBody>
                    <a:bodyPr/>
                    <a:lstStyle/>
                    <a:p>
                      <a:r>
                        <a:rPr kumimoji="1" lang="ja-JP" altLang="en-US" sz="1200" dirty="0" smtClean="0">
                          <a:latin typeface="HGP明朝E" panose="02020900000000000000" pitchFamily="18" charset="-128"/>
                          <a:ea typeface="HGP明朝E" panose="02020900000000000000" pitchFamily="18" charset="-128"/>
                        </a:rPr>
                        <a:t>オープンデータで利用している国</a:t>
                      </a:r>
                      <a:endParaRPr kumimoji="1" lang="ja-JP" altLang="en-US" sz="1200" dirty="0">
                        <a:latin typeface="HGP明朝E" panose="02020900000000000000" pitchFamily="18" charset="-128"/>
                        <a:ea typeface="HGP明朝E" panose="02020900000000000000" pitchFamily="18" charset="-128"/>
                      </a:endParaRPr>
                    </a:p>
                  </a:txBody>
                  <a:tcPr anchor="ctr"/>
                </a:tc>
                <a:tc>
                  <a:txBody>
                    <a:bodyPr/>
                    <a:lstStyle/>
                    <a:p>
                      <a:pPr marL="285750" indent="-285750">
                        <a:buFont typeface="Arial" panose="020B0604020202020204" pitchFamily="34" charset="0"/>
                        <a:buChar char="•"/>
                      </a:pPr>
                      <a:r>
                        <a:rPr kumimoji="1" lang="ja-JP" altLang="en-US" sz="1200" dirty="0" smtClean="0">
                          <a:latin typeface="HGP明朝E" panose="02020900000000000000" pitchFamily="18" charset="-128"/>
                          <a:ea typeface="HGP明朝E" panose="02020900000000000000" pitchFamily="18" charset="-128"/>
                        </a:rPr>
                        <a:t>ドイツ</a:t>
                      </a:r>
                      <a:endParaRPr kumimoji="1" lang="en-US" altLang="ja-JP" sz="1200" dirty="0" smtClean="0">
                        <a:latin typeface="HGP明朝E" panose="02020900000000000000" pitchFamily="18" charset="-128"/>
                        <a:ea typeface="HGP明朝E" panose="02020900000000000000" pitchFamily="18" charset="-128"/>
                      </a:endParaRPr>
                    </a:p>
                    <a:p>
                      <a:pPr marL="285750" indent="-285750">
                        <a:buFont typeface="Arial" panose="020B0604020202020204" pitchFamily="34" charset="0"/>
                        <a:buChar char="•"/>
                      </a:pPr>
                      <a:r>
                        <a:rPr kumimoji="1" lang="ja-JP" altLang="en-US" sz="1200" dirty="0" smtClean="0">
                          <a:latin typeface="HGP明朝E" panose="02020900000000000000" pitchFamily="18" charset="-128"/>
                          <a:ea typeface="HGP明朝E" panose="02020900000000000000" pitchFamily="18" charset="-128"/>
                        </a:rPr>
                        <a:t>イタリア</a:t>
                      </a:r>
                      <a:endParaRPr kumimoji="1" lang="en-US" altLang="ja-JP" sz="1200" dirty="0" smtClean="0">
                        <a:latin typeface="HGP明朝E" panose="02020900000000000000" pitchFamily="18" charset="-128"/>
                        <a:ea typeface="HGP明朝E" panose="02020900000000000000" pitchFamily="18" charset="-128"/>
                      </a:endParaRPr>
                    </a:p>
                    <a:p>
                      <a:pPr marL="285750" indent="-285750">
                        <a:buFont typeface="Arial" panose="020B0604020202020204" pitchFamily="34" charset="0"/>
                        <a:buChar char="•"/>
                      </a:pPr>
                      <a:r>
                        <a:rPr kumimoji="1" lang="ja-JP" altLang="en-US" sz="1200" dirty="0" smtClean="0">
                          <a:latin typeface="HGP明朝E" panose="02020900000000000000" pitchFamily="18" charset="-128"/>
                          <a:ea typeface="HGP明朝E" panose="02020900000000000000" pitchFamily="18" charset="-128"/>
                        </a:rPr>
                        <a:t>オーストラリア</a:t>
                      </a:r>
                      <a:endParaRPr kumimoji="1" lang="en-US" altLang="ja-JP" sz="1200" dirty="0" smtClean="0">
                        <a:latin typeface="HGP明朝E" panose="02020900000000000000" pitchFamily="18" charset="-128"/>
                        <a:ea typeface="HGP明朝E" panose="02020900000000000000" pitchFamily="18" charset="-128"/>
                      </a:endParaRPr>
                    </a:p>
                    <a:p>
                      <a:pPr marL="285750" indent="-285750">
                        <a:buFont typeface="Arial" panose="020B0604020202020204" pitchFamily="34" charset="0"/>
                        <a:buChar char="•"/>
                      </a:pPr>
                      <a:r>
                        <a:rPr kumimoji="1" lang="ja-JP" altLang="en-US" sz="1200" dirty="0" smtClean="0">
                          <a:latin typeface="HGP明朝E" panose="02020900000000000000" pitchFamily="18" charset="-128"/>
                          <a:ea typeface="HGP明朝E" panose="02020900000000000000" pitchFamily="18" charset="-128"/>
                        </a:rPr>
                        <a:t>ニュージーランド</a:t>
                      </a:r>
                      <a:endParaRPr kumimoji="1" lang="en-US" altLang="ja-JP" sz="1200" dirty="0" smtClean="0">
                        <a:latin typeface="HGP明朝E" panose="02020900000000000000" pitchFamily="18" charset="-128"/>
                        <a:ea typeface="HGP明朝E" panose="02020900000000000000" pitchFamily="18" charset="-128"/>
                      </a:endParaRPr>
                    </a:p>
                    <a:p>
                      <a:pPr marL="285750" indent="-285750">
                        <a:buFont typeface="Arial" panose="020B0604020202020204" pitchFamily="34" charset="0"/>
                        <a:buChar char="•"/>
                      </a:pPr>
                      <a:r>
                        <a:rPr kumimoji="1" lang="ja-JP" altLang="en-US" sz="1200" dirty="0" smtClean="0">
                          <a:latin typeface="HGP明朝E" panose="02020900000000000000" pitchFamily="18" charset="-128"/>
                          <a:ea typeface="HGP明朝E" panose="02020900000000000000" pitchFamily="18" charset="-128"/>
                        </a:rPr>
                        <a:t>米国</a:t>
                      </a:r>
                      <a:endParaRPr kumimoji="1" lang="en-US" altLang="ja-JP" sz="1200" dirty="0" smtClean="0">
                        <a:latin typeface="HGP明朝E" panose="02020900000000000000" pitchFamily="18" charset="-128"/>
                        <a:ea typeface="HGP明朝E" panose="02020900000000000000" pitchFamily="18" charset="-128"/>
                      </a:endParaRPr>
                    </a:p>
                    <a:p>
                      <a:pPr marL="285750" indent="-285750">
                        <a:buFont typeface="Arial" panose="020B0604020202020204" pitchFamily="34" charset="0"/>
                        <a:buChar char="•"/>
                      </a:pPr>
                      <a:r>
                        <a:rPr kumimoji="1" lang="ja-JP" altLang="en-US" sz="1200" dirty="0" smtClean="0">
                          <a:latin typeface="HGP明朝E" panose="02020900000000000000" pitchFamily="18" charset="-128"/>
                          <a:ea typeface="HGP明朝E" panose="02020900000000000000" pitchFamily="18" charset="-128"/>
                        </a:rPr>
                        <a:t>イギリス （互換ライセンス）</a:t>
                      </a:r>
                      <a:endParaRPr kumimoji="1" lang="en-US" altLang="ja-JP" sz="1200" dirty="0" smtClean="0">
                        <a:latin typeface="HGP明朝E" panose="02020900000000000000" pitchFamily="18" charset="-128"/>
                        <a:ea typeface="HGP明朝E" panose="02020900000000000000" pitchFamily="18" charset="-128"/>
                      </a:endParaRPr>
                    </a:p>
                    <a:p>
                      <a:pPr marL="285750" indent="-285750">
                        <a:buFont typeface="Arial" panose="020B0604020202020204" pitchFamily="34" charset="0"/>
                        <a:buChar char="•"/>
                      </a:pPr>
                      <a:r>
                        <a:rPr kumimoji="1" lang="ja-JP" altLang="en-US" sz="1200" dirty="0" smtClean="0">
                          <a:latin typeface="HGP明朝E" panose="02020900000000000000" pitchFamily="18" charset="-128"/>
                          <a:ea typeface="HGP明朝E" panose="02020900000000000000" pitchFamily="18" charset="-128"/>
                        </a:rPr>
                        <a:t>フランス （互換ライセンス）</a:t>
                      </a:r>
                      <a:endParaRPr kumimoji="1" lang="en-US" altLang="ja-JP" sz="1200" dirty="0" smtClean="0">
                        <a:latin typeface="HGP明朝E" panose="02020900000000000000" pitchFamily="18" charset="-128"/>
                        <a:ea typeface="HGP明朝E" panose="02020900000000000000" pitchFamily="18" charset="-128"/>
                      </a:endParaRPr>
                    </a:p>
                    <a:p>
                      <a:pPr marL="0" indent="0">
                        <a:buFont typeface="Arial" panose="020B0604020202020204" pitchFamily="34" charset="0"/>
                        <a:buNone/>
                      </a:pPr>
                      <a:r>
                        <a:rPr kumimoji="1" lang="ja-JP" altLang="en-US" sz="1200" dirty="0" smtClean="0">
                          <a:latin typeface="HGP明朝E" panose="02020900000000000000" pitchFamily="18" charset="-128"/>
                          <a:ea typeface="HGP明朝E" panose="02020900000000000000" pitchFamily="18" charset="-128"/>
                        </a:rPr>
                        <a:t>　　　　　　　　　　　　　　　　　　　等</a:t>
                      </a:r>
                      <a:endParaRPr kumimoji="1" lang="ja-JP" altLang="en-US" sz="1200" dirty="0">
                        <a:latin typeface="HGP明朝E" panose="02020900000000000000" pitchFamily="18" charset="-128"/>
                        <a:ea typeface="HGP明朝E" panose="02020900000000000000" pitchFamily="18" charset="-128"/>
                      </a:endParaRPr>
                    </a:p>
                  </a:txBody>
                  <a:tcPr anchor="ctr"/>
                </a:tc>
              </a:tr>
            </a:tbl>
          </a:graphicData>
        </a:graphic>
      </p:graphicFrame>
      <p:pic>
        <p:nvPicPr>
          <p:cNvPr id="18" name="Picture 6" descr="クリエイティブ・コモンズ・ライセンス"/>
          <p:cNvPicPr>
            <a:picLocks noChangeAspect="1" noChangeArrowheads="1"/>
          </p:cNvPicPr>
          <p:nvPr/>
        </p:nvPicPr>
        <p:blipFill>
          <a:blip r:embed="rId2"/>
          <a:srcRect/>
          <a:stretch>
            <a:fillRect/>
          </a:stretch>
        </p:blipFill>
        <p:spPr bwMode="auto">
          <a:xfrm>
            <a:off x="8049344" y="3356992"/>
            <a:ext cx="838200" cy="295275"/>
          </a:xfrm>
          <a:prstGeom prst="rect">
            <a:avLst/>
          </a:prstGeom>
          <a:noFill/>
          <a:ln w="9525">
            <a:noFill/>
            <a:miter lim="800000"/>
            <a:headEnd/>
            <a:tailEnd/>
          </a:ln>
        </p:spPr>
      </p:pic>
      <p:sp>
        <p:nvSpPr>
          <p:cNvPr id="19" name="コンテンツ プレースホルダー 1"/>
          <p:cNvSpPr txBox="1">
            <a:spLocks/>
          </p:cNvSpPr>
          <p:nvPr/>
        </p:nvSpPr>
        <p:spPr>
          <a:xfrm>
            <a:off x="6537176" y="1268760"/>
            <a:ext cx="3168724" cy="237930"/>
          </a:xfrm>
          <a:prstGeom prst="rect">
            <a:avLst/>
          </a:prstGeom>
        </p:spPr>
        <p:txBody>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0" indent="0">
              <a:spcBef>
                <a:spcPts val="300"/>
              </a:spcBef>
              <a:buNone/>
            </a:pPr>
            <a:r>
              <a:rPr lang="ja-JP" altLang="en-US" sz="1200" dirty="0" smtClean="0">
                <a:solidFill>
                  <a:schemeClr val="bg2"/>
                </a:solidFill>
                <a:latin typeface="HGP明朝E" panose="02020900000000000000" pitchFamily="18" charset="-128"/>
                <a:ea typeface="HGP明朝E" panose="02020900000000000000" pitchFamily="18" charset="-128"/>
              </a:rPr>
              <a:t>表　</a:t>
            </a:r>
            <a:r>
              <a:rPr lang="en-US" altLang="ja-JP" sz="1200" dirty="0" smtClean="0">
                <a:solidFill>
                  <a:schemeClr val="bg2"/>
                </a:solidFill>
                <a:latin typeface="HGP明朝E" panose="02020900000000000000" pitchFamily="18" charset="-128"/>
                <a:ea typeface="HGP明朝E" panose="02020900000000000000" pitchFamily="18" charset="-128"/>
              </a:rPr>
              <a:t>CC-BY</a:t>
            </a:r>
            <a:r>
              <a:rPr lang="ja-JP" altLang="en-US" sz="1200" dirty="0" smtClean="0">
                <a:solidFill>
                  <a:schemeClr val="bg2"/>
                </a:solidFill>
                <a:latin typeface="HGP明朝E" panose="02020900000000000000" pitchFamily="18" charset="-128"/>
                <a:ea typeface="HGP明朝E" panose="02020900000000000000" pitchFamily="18" charset="-128"/>
              </a:rPr>
              <a:t>ライセンスのアイコン、利用状況等</a:t>
            </a:r>
            <a:endParaRPr lang="en-US" altLang="ja-JP" sz="1200" dirty="0" smtClean="0">
              <a:solidFill>
                <a:schemeClr val="bg2"/>
              </a:solidFill>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a:xfrm>
            <a:off x="351415" y="1143000"/>
            <a:ext cx="5609698" cy="5454352"/>
          </a:xfrm>
        </p:spPr>
        <p:txBody>
          <a:bodyPr>
            <a:normAutofit fontScale="70000" lnSpcReduction="20000"/>
          </a:bodyPr>
          <a:lstStyle/>
          <a:p>
            <a:r>
              <a:rPr lang="ja-JP" altLang="en-US" dirty="0" smtClean="0"/>
              <a:t>概要</a:t>
            </a:r>
            <a:endParaRPr lang="ja-JP" altLang="en-US" dirty="0"/>
          </a:p>
          <a:p>
            <a:pPr lvl="1"/>
            <a:r>
              <a:rPr lang="en-US" altLang="ja-JP" dirty="0"/>
              <a:t>CC</a:t>
            </a:r>
            <a:r>
              <a:rPr lang="ja-JP" altLang="en-US" dirty="0"/>
              <a:t>ライセンスの中で、最も利用の制約が</a:t>
            </a:r>
            <a:r>
              <a:rPr lang="ja-JP" altLang="en-US" dirty="0" smtClean="0"/>
              <a:t>少ない利用ルールで</a:t>
            </a:r>
            <a:r>
              <a:rPr lang="ja-JP" altLang="en-US" dirty="0"/>
              <a:t>、出典を表示すれば自由に利用できる。</a:t>
            </a:r>
          </a:p>
          <a:p>
            <a:pPr lvl="1"/>
            <a:r>
              <a:rPr lang="ja-JP" altLang="en-US" dirty="0"/>
              <a:t>各国の法制度にあわせるため</a:t>
            </a:r>
            <a:r>
              <a:rPr lang="ja-JP" altLang="en-US" dirty="0" smtClean="0"/>
              <a:t>に利用ルールの</a:t>
            </a:r>
            <a:r>
              <a:rPr lang="ja-JP" altLang="en-US" dirty="0"/>
              <a:t>改訂が行われており、</a:t>
            </a:r>
            <a:r>
              <a:rPr lang="en-US" altLang="ja-JP" dirty="0"/>
              <a:t>2014</a:t>
            </a:r>
            <a:r>
              <a:rPr lang="ja-JP" altLang="en-US" dirty="0"/>
              <a:t>年</a:t>
            </a:r>
            <a:r>
              <a:rPr lang="en-US" altLang="ja-JP" dirty="0"/>
              <a:t>3</a:t>
            </a:r>
            <a:r>
              <a:rPr lang="ja-JP" altLang="en-US" dirty="0"/>
              <a:t>月時点で、国際的にはバージョン</a:t>
            </a:r>
            <a:r>
              <a:rPr lang="en-US" altLang="ja-JP" dirty="0"/>
              <a:t>4.0</a:t>
            </a:r>
            <a:r>
              <a:rPr lang="ja-JP" altLang="en-US" dirty="0"/>
              <a:t>が利用され始めている</a:t>
            </a:r>
            <a:r>
              <a:rPr lang="ja-JP" altLang="en-US" dirty="0" smtClean="0"/>
              <a:t>。日本でもバージョン</a:t>
            </a:r>
            <a:r>
              <a:rPr lang="en-US" altLang="ja-JP" dirty="0" smtClean="0"/>
              <a:t>4.0</a:t>
            </a:r>
            <a:r>
              <a:rPr lang="ja-JP" altLang="en-US" dirty="0" smtClean="0"/>
              <a:t>が利用される予定であるが、現在は翻訳が終わっていないため、バージョン</a:t>
            </a:r>
            <a:r>
              <a:rPr lang="en-US" altLang="ja-JP" dirty="0"/>
              <a:t>2.1</a:t>
            </a:r>
            <a:r>
              <a:rPr lang="ja-JP" altLang="en-US" dirty="0"/>
              <a:t>が利用されている。</a:t>
            </a:r>
          </a:p>
          <a:p>
            <a:pPr lvl="1"/>
            <a:r>
              <a:rPr lang="en-US" altLang="ja-JP" dirty="0"/>
              <a:t>CC-BY</a:t>
            </a:r>
            <a:r>
              <a:rPr lang="ja-JP" altLang="en-US" dirty="0"/>
              <a:t>は、政府の情報をオープン化する際</a:t>
            </a:r>
            <a:r>
              <a:rPr lang="ja-JP" altLang="en-US" dirty="0" smtClean="0"/>
              <a:t>の</a:t>
            </a:r>
            <a:r>
              <a:rPr lang="ja-JP" altLang="en-US" dirty="0"/>
              <a:t>利用ルール</a:t>
            </a:r>
            <a:r>
              <a:rPr lang="ja-JP" altLang="en-US" dirty="0" smtClean="0"/>
              <a:t>と</a:t>
            </a:r>
            <a:r>
              <a:rPr lang="ja-JP" altLang="en-US" dirty="0"/>
              <a:t>して、海外で多く利用されている。ドイツ、イタリア、オーストラリア、ニュージーランド等のデータポータルサイトや、米国の省庁のウェブサイト等で利用されているほか、イギリスとフランスでは、</a:t>
            </a:r>
            <a:r>
              <a:rPr lang="en-US" altLang="ja-JP" dirty="0"/>
              <a:t>CC-BY</a:t>
            </a:r>
            <a:r>
              <a:rPr lang="ja-JP" altLang="en-US" dirty="0"/>
              <a:t>と互換性のあるライセンスを政府の</a:t>
            </a:r>
            <a:r>
              <a:rPr lang="ja-JP" altLang="en-US" dirty="0" smtClean="0"/>
              <a:t>オープンデータの利用ルールと</a:t>
            </a:r>
            <a:r>
              <a:rPr lang="ja-JP" altLang="en-US" dirty="0"/>
              <a:t>している。</a:t>
            </a:r>
          </a:p>
          <a:p>
            <a:endParaRPr lang="ja-JP" altLang="en-US" dirty="0"/>
          </a:p>
          <a:p>
            <a:r>
              <a:rPr lang="ja-JP" altLang="en-US" dirty="0" smtClean="0"/>
              <a:t>特徴</a:t>
            </a:r>
            <a:endParaRPr lang="ja-JP" altLang="en-US" dirty="0"/>
          </a:p>
          <a:p>
            <a:pPr lvl="1"/>
            <a:r>
              <a:rPr lang="ja-JP" altLang="en-US" dirty="0"/>
              <a:t>出典を表示すれば、複製、翻案、頒布、上演、演奏、上映、公衆送信、口述、展示、録音・録画、放送、有線放送、送信可能化、伝達等などの自由な利用を許諾する。（商業的な利用も可能）。</a:t>
            </a:r>
          </a:p>
          <a:p>
            <a:pPr lvl="1"/>
            <a:r>
              <a:rPr lang="ja-JP" altLang="en-US" dirty="0"/>
              <a:t>出典を表示する際には、原作品の全ての著作権表示をそのままにして、原著作者・実演家のクレジットを合理的に表示し、原作品のタイトルを表示し、指定された</a:t>
            </a:r>
            <a:r>
              <a:rPr lang="en-US" altLang="ja-JP" dirty="0"/>
              <a:t>URI</a:t>
            </a:r>
            <a:r>
              <a:rPr lang="ja-JP" altLang="en-US" dirty="0"/>
              <a:t>がある場合はそれを記載しなくてはならない。また、二次的著作物をつくった場合、原著作者の利用を示すクレジットを表示する必要がある。</a:t>
            </a:r>
          </a:p>
          <a:p>
            <a:pPr lvl="1"/>
            <a:r>
              <a:rPr lang="ja-JP" altLang="en-US" dirty="0"/>
              <a:t>許諾者からの通知があった場合、実行可能な範囲で、許諾者又は原著作者への言及を除去しなくてはならない。</a:t>
            </a:r>
          </a:p>
          <a:p>
            <a:pPr lvl="1"/>
            <a:r>
              <a:rPr lang="ja-JP" altLang="en-US" dirty="0"/>
              <a:t>利用が許諾されている範囲を狭めるような形でコピーコントロールを行ってはならない</a:t>
            </a:r>
            <a:r>
              <a:rPr lang="ja-JP" altLang="en-US" dirty="0" smtClean="0"/>
              <a:t>。</a:t>
            </a:r>
            <a:endParaRPr lang="ja-JP" altLang="en-US" dirty="0"/>
          </a:p>
        </p:txBody>
      </p:sp>
    </p:spTree>
    <p:extLst>
      <p:ext uri="{BB962C8B-B14F-4D97-AF65-F5344CB8AC3E}">
        <p14:creationId xmlns:p14="http://schemas.microsoft.com/office/powerpoint/2010/main" val="2912631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kumimoji="1" lang="en-US" altLang="ja-JP" dirty="0" smtClean="0"/>
              <a:t>5.3</a:t>
            </a:r>
            <a:r>
              <a:rPr kumimoji="1" lang="ja-JP" altLang="en-US" dirty="0" smtClean="0"/>
              <a:t>　</a:t>
            </a:r>
            <a:r>
              <a:rPr kumimoji="1" lang="en-US" altLang="ja-JP" dirty="0" smtClean="0"/>
              <a:t>CC0</a:t>
            </a:r>
            <a:endParaRPr kumimoji="1" lang="ja-JP" altLang="en-US" dirty="0"/>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19</a:t>
            </a:fld>
            <a:endParaRPr lang="en-US" altLang="ja-JP" dirty="0"/>
          </a:p>
        </p:txBody>
      </p:sp>
      <p:sp>
        <p:nvSpPr>
          <p:cNvPr id="15" name="コンテンツ プレースホルダー 1"/>
          <p:cNvSpPr txBox="1">
            <a:spLocks/>
          </p:cNvSpPr>
          <p:nvPr/>
        </p:nvSpPr>
        <p:spPr>
          <a:xfrm>
            <a:off x="436653" y="1026367"/>
            <a:ext cx="8277580" cy="5608349"/>
          </a:xfrm>
          <a:prstGeom prst="rect">
            <a:avLst/>
          </a:prstGeom>
        </p:spPr>
        <p:txBody>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0" indent="0">
              <a:spcBef>
                <a:spcPts val="300"/>
              </a:spcBef>
              <a:buNone/>
            </a:pPr>
            <a:endParaRPr lang="en-US" altLang="ja-JP" sz="1200" dirty="0" smtClean="0">
              <a:solidFill>
                <a:schemeClr val="bg2"/>
              </a:solidFill>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a:xfrm>
            <a:off x="351415" y="1143000"/>
            <a:ext cx="5609698" cy="4662264"/>
          </a:xfrm>
        </p:spPr>
        <p:txBody>
          <a:bodyPr>
            <a:normAutofit fontScale="77500" lnSpcReduction="20000"/>
          </a:bodyPr>
          <a:lstStyle/>
          <a:p>
            <a:r>
              <a:rPr lang="ja-JP" altLang="en-US" dirty="0" smtClean="0"/>
              <a:t>概要</a:t>
            </a:r>
            <a:endParaRPr lang="ja-JP" altLang="en-US" dirty="0"/>
          </a:p>
          <a:p>
            <a:pPr lvl="1"/>
            <a:r>
              <a:rPr lang="en-US" altLang="ja-JP" dirty="0"/>
              <a:t>CC0</a:t>
            </a:r>
            <a:r>
              <a:rPr lang="ja-JP" altLang="en-US" dirty="0"/>
              <a:t>は、著作権が生じている著作物やデータについて、自発的に権利を放棄して、パブリックドメインにしようという試みである。</a:t>
            </a:r>
          </a:p>
          <a:p>
            <a:pPr lvl="1"/>
            <a:r>
              <a:rPr lang="ja-JP" altLang="en-US" dirty="0"/>
              <a:t>他の</a:t>
            </a:r>
            <a:r>
              <a:rPr lang="en-US" altLang="ja-JP" dirty="0"/>
              <a:t>CC</a:t>
            </a:r>
            <a:r>
              <a:rPr lang="ja-JP" altLang="en-US" dirty="0"/>
              <a:t>ライセンスが著作権を前提として「利用の許諾を</a:t>
            </a:r>
            <a:r>
              <a:rPr lang="ja-JP" altLang="en-US" dirty="0" smtClean="0"/>
              <a:t>行う」</a:t>
            </a:r>
            <a:r>
              <a:rPr lang="ja-JP" altLang="en-US" dirty="0"/>
              <a:t>のに対して、こちらは①著作権を放棄し、②放棄できない権利は無条件かつ永続的な利用許諾を行い、そして③利用許諾も無効な場合には権利行使をしないということを「確約する」という構成になっている。</a:t>
            </a:r>
          </a:p>
          <a:p>
            <a:pPr lvl="1"/>
            <a:r>
              <a:rPr lang="ja-JP" altLang="en-US" dirty="0"/>
              <a:t>この宣言がなされたデータは、多くの人が様々な利用を始めることから、途中で撤回することができないことに注意する必要がある。</a:t>
            </a:r>
          </a:p>
          <a:p>
            <a:pPr lvl="1"/>
            <a:r>
              <a:rPr lang="en-US" altLang="ja-JP" dirty="0"/>
              <a:t>2014</a:t>
            </a:r>
            <a:r>
              <a:rPr lang="ja-JP" altLang="en-US" dirty="0"/>
              <a:t>年</a:t>
            </a:r>
            <a:r>
              <a:rPr lang="en-US" altLang="ja-JP" dirty="0"/>
              <a:t>3</a:t>
            </a:r>
            <a:r>
              <a:rPr lang="ja-JP" altLang="en-US" dirty="0"/>
              <a:t>月時点では日本語版はパブリックコメント対応中であり、近日中に正式版が公開される予定である。</a:t>
            </a:r>
          </a:p>
          <a:p>
            <a:endParaRPr lang="ja-JP" altLang="en-US" dirty="0"/>
          </a:p>
          <a:p>
            <a:r>
              <a:rPr lang="ja-JP" altLang="en-US" dirty="0" smtClean="0"/>
              <a:t>特徴</a:t>
            </a:r>
            <a:endParaRPr lang="ja-JP" altLang="en-US" dirty="0"/>
          </a:p>
          <a:p>
            <a:pPr lvl="1"/>
            <a:r>
              <a:rPr lang="ja-JP" altLang="en-US" dirty="0"/>
              <a:t>当該作品・データに関する著作権、著作隣接権、肖像権等の権利を放棄することを表明し、無条件かつ自由な利用を許諾する。</a:t>
            </a:r>
          </a:p>
          <a:p>
            <a:pPr lvl="1"/>
            <a:r>
              <a:rPr lang="ja-JP" altLang="en-US" dirty="0"/>
              <a:t>同時に、当該作品・データに関するいかなる責任も負わず、いかなる表明・保証も行わないことを宣言している</a:t>
            </a:r>
            <a:r>
              <a:rPr lang="ja-JP" altLang="en-US" dirty="0" smtClean="0"/>
              <a:t>。</a:t>
            </a:r>
            <a:endParaRPr lang="ja-JP" altLang="en-US" dirty="0"/>
          </a:p>
        </p:txBody>
      </p:sp>
      <p:sp>
        <p:nvSpPr>
          <p:cNvPr id="10" name="テキスト ボックス 9"/>
          <p:cNvSpPr txBox="1">
            <a:spLocks noChangeArrowheads="1"/>
          </p:cNvSpPr>
          <p:nvPr/>
        </p:nvSpPr>
        <p:spPr bwMode="auto">
          <a:xfrm>
            <a:off x="6365725" y="6039226"/>
            <a:ext cx="3493453" cy="553998"/>
          </a:xfrm>
          <a:prstGeom prst="rect">
            <a:avLst/>
          </a:prstGeom>
          <a:noFill/>
          <a:ln w="9525">
            <a:noFill/>
            <a:miter lim="800000"/>
            <a:headEnd/>
            <a:tailEnd/>
          </a:ln>
        </p:spPr>
        <p:txBody>
          <a:bodyPr wrap="square">
            <a:spAutoFit/>
          </a:bodyPr>
          <a:lstStyle/>
          <a:p>
            <a:pPr algn="r"/>
            <a:r>
              <a:rPr lang="en-US" altLang="ja-JP" sz="1000" dirty="0" smtClean="0">
                <a:solidFill>
                  <a:schemeClr val="bg2"/>
                </a:solidFill>
                <a:latin typeface="HGP明朝E" panose="02020900000000000000" pitchFamily="18" charset="-128"/>
                <a:ea typeface="HGP明朝E" panose="02020900000000000000" pitchFamily="18" charset="-128"/>
              </a:rPr>
              <a:t>【</a:t>
            </a:r>
            <a:r>
              <a:rPr lang="ja-JP" altLang="en-US" sz="1000" dirty="0" smtClean="0">
                <a:solidFill>
                  <a:schemeClr val="bg2"/>
                </a:solidFill>
                <a:latin typeface="HGP明朝E" panose="02020900000000000000" pitchFamily="18" charset="-128"/>
                <a:ea typeface="HGP明朝E" panose="02020900000000000000" pitchFamily="18" charset="-128"/>
              </a:rPr>
              <a:t>出典</a:t>
            </a:r>
            <a:r>
              <a:rPr lang="en-US" altLang="ja-JP" sz="1000" dirty="0" smtClean="0">
                <a:solidFill>
                  <a:schemeClr val="bg2"/>
                </a:solidFill>
                <a:latin typeface="HGP明朝E" panose="02020900000000000000" pitchFamily="18" charset="-128"/>
                <a:ea typeface="HGP明朝E" panose="02020900000000000000" pitchFamily="18" charset="-128"/>
              </a:rPr>
              <a:t>】 </a:t>
            </a:r>
            <a:r>
              <a:rPr lang="ja-JP" altLang="en-US" sz="1000" dirty="0" smtClean="0">
                <a:solidFill>
                  <a:schemeClr val="bg2"/>
                </a:solidFill>
                <a:latin typeface="HGP明朝E" panose="02020900000000000000" pitchFamily="18" charset="-128"/>
                <a:ea typeface="HGP明朝E" panose="02020900000000000000" pitchFamily="18" charset="-128"/>
              </a:rPr>
              <a:t>クリエイティブ・コモンズ・ジャパン ウェブサイト</a:t>
            </a:r>
            <a:endParaRPr lang="en-US" altLang="ja-JP" sz="1000" dirty="0" smtClean="0">
              <a:solidFill>
                <a:schemeClr val="bg2"/>
              </a:solidFill>
              <a:latin typeface="HGP明朝E" panose="02020900000000000000" pitchFamily="18" charset="-128"/>
              <a:ea typeface="HGP明朝E" panose="02020900000000000000" pitchFamily="18" charset="-128"/>
            </a:endParaRPr>
          </a:p>
          <a:p>
            <a:pPr algn="r"/>
            <a:r>
              <a:rPr lang="ja-JP" altLang="en-US" sz="1000" dirty="0" smtClean="0">
                <a:solidFill>
                  <a:schemeClr val="bg2"/>
                </a:solidFill>
                <a:latin typeface="HGP明朝E" panose="02020900000000000000" pitchFamily="18" charset="-128"/>
                <a:ea typeface="HGP明朝E" panose="02020900000000000000" pitchFamily="18" charset="-128"/>
              </a:rPr>
              <a:t>（</a:t>
            </a:r>
            <a:r>
              <a:rPr lang="en-US" altLang="ja-JP" sz="1000" dirty="0" smtClean="0">
                <a:solidFill>
                  <a:schemeClr val="bg2"/>
                </a:solidFill>
                <a:latin typeface="HGP明朝E" panose="02020900000000000000" pitchFamily="18" charset="-128"/>
                <a:ea typeface="HGP明朝E" panose="02020900000000000000" pitchFamily="18" charset="-128"/>
              </a:rPr>
              <a:t> http://creativecommons.jp/licenses/ </a:t>
            </a:r>
            <a:r>
              <a:rPr lang="ja-JP" altLang="en-US" sz="1000" dirty="0" smtClean="0">
                <a:solidFill>
                  <a:schemeClr val="bg2"/>
                </a:solidFill>
                <a:latin typeface="HGP明朝E" panose="02020900000000000000" pitchFamily="18" charset="-128"/>
                <a:ea typeface="HGP明朝E" panose="02020900000000000000" pitchFamily="18" charset="-128"/>
              </a:rPr>
              <a:t>）をもとにデータガバナンス委員会事務局作成</a:t>
            </a:r>
            <a:endParaRPr lang="en-US" altLang="ja-JP" sz="1000" dirty="0">
              <a:solidFill>
                <a:schemeClr val="bg2"/>
              </a:solidFill>
              <a:latin typeface="HGP明朝E" panose="02020900000000000000" pitchFamily="18" charset="-128"/>
              <a:ea typeface="HGP明朝E" panose="02020900000000000000" pitchFamily="18"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189896582"/>
              </p:ext>
            </p:extLst>
          </p:nvPr>
        </p:nvGraphicFramePr>
        <p:xfrm>
          <a:off x="6537176" y="1566401"/>
          <a:ext cx="3065144" cy="3987363"/>
        </p:xfrm>
        <a:graphic>
          <a:graphicData uri="http://schemas.openxmlformats.org/drawingml/2006/table">
            <a:tbl>
              <a:tblPr firstRow="1" bandRow="1">
                <a:tableStyleId>{5C22544A-7EE6-4342-B048-85BDC9FD1C3A}</a:tableStyleId>
              </a:tblPr>
              <a:tblGrid>
                <a:gridCol w="808487"/>
                <a:gridCol w="2256657"/>
              </a:tblGrid>
              <a:tr h="408486">
                <a:tc>
                  <a:txBody>
                    <a:bodyPr/>
                    <a:lstStyle/>
                    <a:p>
                      <a:r>
                        <a:rPr kumimoji="1" lang="ja-JP" altLang="en-US" sz="1200" dirty="0" smtClean="0"/>
                        <a:t>項目</a:t>
                      </a:r>
                      <a:endParaRPr kumimoji="1" lang="ja-JP" altLang="en-US" sz="1200" dirty="0"/>
                    </a:p>
                  </a:txBody>
                  <a:tcPr/>
                </a:tc>
                <a:tc>
                  <a:txBody>
                    <a:bodyPr/>
                    <a:lstStyle/>
                    <a:p>
                      <a:r>
                        <a:rPr kumimoji="1" lang="ja-JP" altLang="en-US" sz="1200" dirty="0" smtClean="0"/>
                        <a:t>内容</a:t>
                      </a:r>
                      <a:endParaRPr kumimoji="1" lang="ja-JP" altLang="en-US" sz="1200" dirty="0"/>
                    </a:p>
                  </a:txBody>
                  <a:tcPr/>
                </a:tc>
              </a:tr>
              <a:tr h="1247698">
                <a:tc>
                  <a:txBody>
                    <a:bodyPr/>
                    <a:lstStyle/>
                    <a:p>
                      <a:r>
                        <a:rPr kumimoji="1" lang="ja-JP" altLang="en-US" sz="1200" dirty="0" smtClean="0">
                          <a:latin typeface="HGP明朝E" panose="02020900000000000000" pitchFamily="18" charset="-128"/>
                          <a:ea typeface="HGP明朝E" panose="02020900000000000000" pitchFamily="18" charset="-128"/>
                        </a:rPr>
                        <a:t>名称</a:t>
                      </a:r>
                      <a:endParaRPr kumimoji="1" lang="ja-JP" altLang="en-US" sz="1200" dirty="0">
                        <a:latin typeface="HGP明朝E" panose="02020900000000000000" pitchFamily="18" charset="-128"/>
                        <a:ea typeface="HGP明朝E" panose="02020900000000000000" pitchFamily="18" charset="-128"/>
                      </a:endParaRPr>
                    </a:p>
                  </a:txBody>
                  <a:tcPr anchor="ctr"/>
                </a:tc>
                <a:tc>
                  <a:txBody>
                    <a:bodyPr/>
                    <a:lstStyle/>
                    <a:p>
                      <a:pPr marL="0" indent="0" algn="ctr">
                        <a:buFont typeface="Arial" panose="020B0604020202020204" pitchFamily="34" charset="0"/>
                        <a:buNone/>
                      </a:pPr>
                      <a:r>
                        <a:rPr kumimoji="1" lang="en-US" altLang="ja-JP" sz="1200" dirty="0" smtClean="0">
                          <a:latin typeface="HGP明朝E" panose="02020900000000000000" pitchFamily="18" charset="-128"/>
                          <a:ea typeface="HGP明朝E" panose="02020900000000000000" pitchFamily="18" charset="-128"/>
                        </a:rPr>
                        <a:t>CC0 1.0 Universal</a:t>
                      </a:r>
                    </a:p>
                    <a:p>
                      <a:pPr marL="0" indent="0" algn="ctr">
                        <a:buFont typeface="Arial" panose="020B0604020202020204" pitchFamily="34" charset="0"/>
                        <a:buNone/>
                      </a:pPr>
                      <a:r>
                        <a:rPr kumimoji="1" lang="ja-JP" altLang="en-US" sz="1200" dirty="0" smtClean="0">
                          <a:latin typeface="HGP明朝E" panose="02020900000000000000" pitchFamily="18" charset="-128"/>
                          <a:ea typeface="HGP明朝E" panose="02020900000000000000" pitchFamily="18" charset="-128"/>
                        </a:rPr>
                        <a:t>（通称「</a:t>
                      </a:r>
                      <a:r>
                        <a:rPr kumimoji="1" lang="en-US" altLang="ja-JP" sz="1200" dirty="0" smtClean="0">
                          <a:latin typeface="HGP明朝E" panose="02020900000000000000" pitchFamily="18" charset="-128"/>
                          <a:ea typeface="HGP明朝E" panose="02020900000000000000" pitchFamily="18" charset="-128"/>
                        </a:rPr>
                        <a:t>CC0</a:t>
                      </a:r>
                      <a:r>
                        <a:rPr kumimoji="1" lang="ja-JP" altLang="en-US" sz="1200" dirty="0" smtClean="0">
                          <a:latin typeface="HGP明朝E" panose="02020900000000000000" pitchFamily="18" charset="-128"/>
                          <a:ea typeface="HGP明朝E" panose="02020900000000000000" pitchFamily="18" charset="-128"/>
                        </a:rPr>
                        <a:t>」）</a:t>
                      </a:r>
                      <a:endParaRPr kumimoji="1" lang="pl-PL" altLang="ja-JP" sz="1200" dirty="0" smtClean="0">
                        <a:latin typeface="HGP明朝E" panose="02020900000000000000" pitchFamily="18" charset="-128"/>
                        <a:ea typeface="HGP明朝E" panose="02020900000000000000" pitchFamily="18" charset="-128"/>
                      </a:endParaRPr>
                    </a:p>
                  </a:txBody>
                  <a:tcPr anchor="ctr"/>
                </a:tc>
              </a:tr>
              <a:tr h="1008112">
                <a:tc>
                  <a:txBody>
                    <a:bodyPr/>
                    <a:lstStyle/>
                    <a:p>
                      <a:r>
                        <a:rPr kumimoji="1" lang="ja-JP" altLang="en-US" sz="1200" dirty="0" smtClean="0">
                          <a:latin typeface="HGP明朝E" panose="02020900000000000000" pitchFamily="18" charset="-128"/>
                          <a:ea typeface="HGP明朝E" panose="02020900000000000000" pitchFamily="18" charset="-128"/>
                        </a:rPr>
                        <a:t>アイコン</a:t>
                      </a:r>
                      <a:endParaRPr kumimoji="1" lang="ja-JP" altLang="en-US" sz="1200" dirty="0">
                        <a:latin typeface="HGP明朝E" panose="02020900000000000000" pitchFamily="18" charset="-128"/>
                        <a:ea typeface="HGP明朝E" panose="02020900000000000000" pitchFamily="18" charset="-128"/>
                      </a:endParaRPr>
                    </a:p>
                  </a:txBody>
                  <a:tcPr anchor="ctr"/>
                </a:tc>
                <a:tc>
                  <a:txBody>
                    <a:bodyPr/>
                    <a:lstStyle/>
                    <a:p>
                      <a:pPr marL="0" indent="0">
                        <a:buFont typeface="Arial" panose="020B0604020202020204" pitchFamily="34" charset="0"/>
                        <a:buNone/>
                      </a:pPr>
                      <a:endParaRPr kumimoji="1" lang="ja-JP" altLang="en-US" sz="1200" dirty="0">
                        <a:latin typeface="HGP明朝E" panose="02020900000000000000" pitchFamily="18" charset="-128"/>
                        <a:ea typeface="HGP明朝E" panose="02020900000000000000" pitchFamily="18" charset="-128"/>
                      </a:endParaRPr>
                    </a:p>
                  </a:txBody>
                  <a:tcPr anchor="ctr"/>
                </a:tc>
              </a:tr>
              <a:tr h="1323067">
                <a:tc>
                  <a:txBody>
                    <a:bodyPr/>
                    <a:lstStyle/>
                    <a:p>
                      <a:r>
                        <a:rPr kumimoji="1" lang="ja-JP" altLang="en-US" sz="1200" dirty="0" smtClean="0">
                          <a:latin typeface="HGP明朝E" panose="02020900000000000000" pitchFamily="18" charset="-128"/>
                          <a:ea typeface="HGP明朝E" panose="02020900000000000000" pitchFamily="18" charset="-128"/>
                        </a:rPr>
                        <a:t>オープンデータで利用している機関</a:t>
                      </a:r>
                      <a:endParaRPr kumimoji="1" lang="ja-JP" altLang="en-US" sz="1200" dirty="0">
                        <a:latin typeface="HGP明朝E" panose="02020900000000000000" pitchFamily="18" charset="-128"/>
                        <a:ea typeface="HGP明朝E" panose="02020900000000000000" pitchFamily="18" charset="-128"/>
                      </a:endParaRPr>
                    </a:p>
                  </a:txBody>
                  <a:tcPr anchor="ctr"/>
                </a:tc>
                <a:tc>
                  <a:txBody>
                    <a:bodyPr/>
                    <a:lstStyle/>
                    <a:p>
                      <a:pPr marL="285750" indent="-285750">
                        <a:buFont typeface="Arial" panose="020B0604020202020204" pitchFamily="34" charset="0"/>
                        <a:buChar char="•"/>
                      </a:pPr>
                      <a:r>
                        <a:rPr kumimoji="1" lang="ja-JP" altLang="en-US" sz="1200" dirty="0" smtClean="0">
                          <a:latin typeface="HGP明朝E" panose="02020900000000000000" pitchFamily="18" charset="-128"/>
                          <a:ea typeface="HGP明朝E" panose="02020900000000000000" pitchFamily="18" charset="-128"/>
                        </a:rPr>
                        <a:t>米国ハーバード大学図書館</a:t>
                      </a:r>
                    </a:p>
                    <a:p>
                      <a:pPr marL="285750" indent="-285750">
                        <a:buFont typeface="Arial" panose="020B0604020202020204" pitchFamily="34" charset="0"/>
                        <a:buChar char="•"/>
                      </a:pPr>
                      <a:r>
                        <a:rPr kumimoji="1" lang="ja-JP" altLang="en-US" sz="1200" dirty="0" smtClean="0">
                          <a:latin typeface="HGP明朝E" panose="02020900000000000000" pitchFamily="18" charset="-128"/>
                          <a:ea typeface="HGP明朝E" panose="02020900000000000000" pitchFamily="18" charset="-128"/>
                        </a:rPr>
                        <a:t>ドイツ国立図書館</a:t>
                      </a:r>
                    </a:p>
                    <a:p>
                      <a:pPr marL="285750" indent="-285750">
                        <a:buFont typeface="Arial" panose="020B0604020202020204" pitchFamily="34" charset="0"/>
                        <a:buChar char="•"/>
                      </a:pPr>
                      <a:r>
                        <a:rPr kumimoji="1" lang="en-US" altLang="ja-JP" sz="1200" dirty="0" smtClean="0">
                          <a:latin typeface="HGP明朝E" panose="02020900000000000000" pitchFamily="18" charset="-128"/>
                          <a:ea typeface="HGP明朝E" panose="02020900000000000000" pitchFamily="18" charset="-128"/>
                        </a:rPr>
                        <a:t>Nature Publishing Group</a:t>
                      </a:r>
                    </a:p>
                    <a:p>
                      <a:pPr marL="0" indent="0">
                        <a:buFont typeface="Arial" panose="020B0604020202020204" pitchFamily="34" charset="0"/>
                        <a:buNone/>
                      </a:pPr>
                      <a:r>
                        <a:rPr kumimoji="1" lang="ja-JP" altLang="en-US" sz="1200" dirty="0" smtClean="0">
                          <a:latin typeface="HGP明朝E" panose="02020900000000000000" pitchFamily="18" charset="-128"/>
                          <a:ea typeface="HGP明朝E" panose="02020900000000000000" pitchFamily="18" charset="-128"/>
                        </a:rPr>
                        <a:t>　　　　　　　　　　　　　　　　等</a:t>
                      </a:r>
                    </a:p>
                  </a:txBody>
                  <a:tcPr anchor="ctr"/>
                </a:tc>
              </a:tr>
            </a:tbl>
          </a:graphicData>
        </a:graphic>
      </p:graphicFrame>
      <p:pic>
        <p:nvPicPr>
          <p:cNvPr id="12" name="Picture 2" descr="http://i.creativecommons.org/p/zero/1.0/88x3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77336" y="3582625"/>
            <a:ext cx="917874" cy="323342"/>
          </a:xfrm>
          <a:prstGeom prst="rect">
            <a:avLst/>
          </a:prstGeom>
          <a:noFill/>
          <a:extLst>
            <a:ext uri="{909E8E84-426E-40DD-AFC4-6F175D3DCCD1}">
              <a14:hiddenFill xmlns:a14="http://schemas.microsoft.com/office/drawing/2010/main">
                <a:solidFill>
                  <a:srgbClr val="FFFFFF"/>
                </a:solidFill>
              </a14:hiddenFill>
            </a:ext>
          </a:extLst>
        </p:spPr>
      </p:pic>
      <p:sp>
        <p:nvSpPr>
          <p:cNvPr id="13" name="コンテンツ プレースホルダー 1"/>
          <p:cNvSpPr txBox="1">
            <a:spLocks/>
          </p:cNvSpPr>
          <p:nvPr/>
        </p:nvSpPr>
        <p:spPr>
          <a:xfrm>
            <a:off x="6626001" y="1268760"/>
            <a:ext cx="2997274" cy="237930"/>
          </a:xfrm>
          <a:prstGeom prst="rect">
            <a:avLst/>
          </a:prstGeom>
        </p:spPr>
        <p:txBody>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0" indent="0">
              <a:spcBef>
                <a:spcPts val="300"/>
              </a:spcBef>
              <a:buNone/>
            </a:pPr>
            <a:r>
              <a:rPr lang="ja-JP" altLang="en-US" sz="1200" dirty="0" smtClean="0">
                <a:solidFill>
                  <a:schemeClr val="bg2"/>
                </a:solidFill>
                <a:latin typeface="HGP明朝E" panose="02020900000000000000" pitchFamily="18" charset="-128"/>
                <a:ea typeface="HGP明朝E" panose="02020900000000000000" pitchFamily="18" charset="-128"/>
              </a:rPr>
              <a:t>表　</a:t>
            </a:r>
            <a:r>
              <a:rPr lang="en-US" altLang="ja-JP" sz="1200" dirty="0" smtClean="0">
                <a:solidFill>
                  <a:schemeClr val="bg2"/>
                </a:solidFill>
                <a:latin typeface="HGP明朝E" panose="02020900000000000000" pitchFamily="18" charset="-128"/>
                <a:ea typeface="HGP明朝E" panose="02020900000000000000" pitchFamily="18" charset="-128"/>
              </a:rPr>
              <a:t>CC0</a:t>
            </a:r>
            <a:r>
              <a:rPr lang="ja-JP" altLang="en-US" sz="1200" dirty="0" smtClean="0">
                <a:solidFill>
                  <a:schemeClr val="bg2"/>
                </a:solidFill>
                <a:latin typeface="HGP明朝E" panose="02020900000000000000" pitchFamily="18" charset="-128"/>
                <a:ea typeface="HGP明朝E" panose="02020900000000000000" pitchFamily="18" charset="-128"/>
              </a:rPr>
              <a:t>ライセンスのアイコン、利用状況等</a:t>
            </a:r>
            <a:endParaRPr lang="en-US" altLang="ja-JP" sz="1200" dirty="0" smtClean="0">
              <a:solidFill>
                <a:schemeClr val="bg2"/>
              </a:solidFill>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77925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前回資料からの更新差分</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技術編（技術委員会作成）と統合</a:t>
            </a:r>
          </a:p>
          <a:p>
            <a:pPr lvl="1"/>
            <a:r>
              <a:rPr kumimoji="1" lang="ja-JP" altLang="en-US" dirty="0" smtClean="0"/>
              <a:t>共通部（第</a:t>
            </a:r>
            <a:r>
              <a:rPr kumimoji="1" lang="en-US" altLang="ja-JP" dirty="0" smtClean="0"/>
              <a:t>I</a:t>
            </a:r>
            <a:r>
              <a:rPr kumimoji="1" lang="ja-JP" altLang="en-US" dirty="0" smtClean="0"/>
              <a:t>部）／利用ルール編（第</a:t>
            </a:r>
            <a:r>
              <a:rPr kumimoji="1" lang="en-US" altLang="ja-JP" dirty="0" smtClean="0"/>
              <a:t>II</a:t>
            </a:r>
            <a:r>
              <a:rPr kumimoji="1" lang="ja-JP" altLang="en-US" dirty="0" smtClean="0"/>
              <a:t>部）／技術編（第</a:t>
            </a:r>
            <a:r>
              <a:rPr kumimoji="1" lang="en-US" altLang="ja-JP" dirty="0" smtClean="0"/>
              <a:t>III</a:t>
            </a:r>
            <a:r>
              <a:rPr kumimoji="1" lang="ja-JP" altLang="en-US" dirty="0" smtClean="0"/>
              <a:t>部）の構成とした。</a:t>
            </a:r>
          </a:p>
          <a:p>
            <a:r>
              <a:rPr kumimoji="1" lang="ja-JP" altLang="en-US" dirty="0" smtClean="0"/>
              <a:t>頂いたご意見を反映・整理</a:t>
            </a:r>
          </a:p>
          <a:p>
            <a:pPr lvl="1"/>
            <a:r>
              <a:rPr lang="ja-JP" altLang="en-US" dirty="0" smtClean="0"/>
              <a:t>概要資料については、本編を簡単に説明するものとして、図表を中心に簡易な資料とした。</a:t>
            </a:r>
            <a:endParaRPr lang="en-US" altLang="ja-JP" dirty="0" smtClean="0"/>
          </a:p>
          <a:p>
            <a:pPr lvl="2"/>
            <a:r>
              <a:rPr lang="ja-JP" altLang="en-US" sz="1600" dirty="0"/>
              <a:t>エグゼクティブ・</a:t>
            </a:r>
            <a:r>
              <a:rPr lang="ja-JP" altLang="en-US" sz="1600" dirty="0" smtClean="0"/>
              <a:t>サマリの位置づけ</a:t>
            </a:r>
            <a:endParaRPr lang="en-US" altLang="ja-JP" sz="1600" dirty="0" smtClean="0"/>
          </a:p>
          <a:p>
            <a:pPr lvl="1"/>
            <a:r>
              <a:rPr lang="ja-JP" altLang="en-US" dirty="0" smtClean="0"/>
              <a:t>利用ルールについては、</a:t>
            </a:r>
            <a:r>
              <a:rPr lang="en-US" altLang="ja-JP" dirty="0" smtClean="0"/>
              <a:t>CC-BY</a:t>
            </a:r>
            <a:r>
              <a:rPr lang="ja-JP" altLang="en-US" dirty="0" smtClean="0"/>
              <a:t>を基本とすることで整理した。</a:t>
            </a:r>
            <a:endParaRPr lang="en-US" altLang="ja-JP" dirty="0" smtClean="0"/>
          </a:p>
          <a:p>
            <a:pPr lvl="1"/>
            <a:endParaRPr lang="en-US" altLang="ja-JP" dirty="0" smtClean="0"/>
          </a:p>
          <a:p>
            <a:pPr lvl="1"/>
            <a:endParaRPr kumimoji="1" lang="ja-JP" altLang="en-US" dirty="0" smtClean="0"/>
          </a:p>
          <a:p>
            <a:pPr lvl="2"/>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a:t>
            </a:fld>
            <a:endParaRPr lang="en-US" altLang="ja-JP" dirty="0"/>
          </a:p>
        </p:txBody>
      </p:sp>
      <p:sp>
        <p:nvSpPr>
          <p:cNvPr id="5" name="テキスト ボックス 4"/>
          <p:cNvSpPr txBox="1"/>
          <p:nvPr/>
        </p:nvSpPr>
        <p:spPr>
          <a:xfrm>
            <a:off x="5351070" y="620688"/>
            <a:ext cx="4570482" cy="369332"/>
          </a:xfrm>
          <a:prstGeom prst="rect">
            <a:avLst/>
          </a:prstGeom>
          <a:noFill/>
        </p:spPr>
        <p:txBody>
          <a:bodyPr wrap="none" rtlCol="0">
            <a:spAutoFit/>
          </a:bodyPr>
          <a:lstStyle/>
          <a:p>
            <a:pPr algn="l"/>
            <a:r>
              <a:rPr kumimoji="1" lang="en-US" altLang="ja-JP"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本ページは最終的な概要書に含めない。</a:t>
            </a:r>
          </a:p>
        </p:txBody>
      </p:sp>
    </p:spTree>
    <p:extLst>
      <p:ext uri="{BB962C8B-B14F-4D97-AF65-F5344CB8AC3E}">
        <p14:creationId xmlns:p14="http://schemas.microsoft.com/office/powerpoint/2010/main" val="9593330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kumimoji="1" lang="en-US" altLang="ja-JP" dirty="0" smtClean="0"/>
              <a:t>5.4</a:t>
            </a:r>
            <a:r>
              <a:rPr kumimoji="1" lang="ja-JP" altLang="en-US" dirty="0" smtClean="0"/>
              <a:t>　政府標準利用規約（第</a:t>
            </a:r>
            <a:r>
              <a:rPr kumimoji="1" lang="en-US" altLang="ja-JP" dirty="0" smtClean="0"/>
              <a:t>1.0</a:t>
            </a:r>
            <a:r>
              <a:rPr kumimoji="1" lang="ja-JP" altLang="en-US" dirty="0" smtClean="0"/>
              <a:t>版</a:t>
            </a:r>
            <a:r>
              <a:rPr kumimoji="1" lang="ja-JP" altLang="en-US" dirty="0" smtClean="0"/>
              <a:t>）</a:t>
            </a:r>
            <a:r>
              <a:rPr lang="ja-JP" altLang="en-US" dirty="0" smtClean="0"/>
              <a:t>（</a:t>
            </a:r>
            <a:r>
              <a:rPr lang="ja-JP" altLang="en-US" dirty="0"/>
              <a:t>案）</a:t>
            </a:r>
            <a:endParaRPr kumimoji="1" lang="ja-JP" altLang="en-US" dirty="0"/>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20</a:t>
            </a:fld>
            <a:endParaRPr lang="en-US" altLang="ja-JP" dirty="0"/>
          </a:p>
        </p:txBody>
      </p:sp>
      <p:sp>
        <p:nvSpPr>
          <p:cNvPr id="15" name="コンテンツ プレースホルダー 1"/>
          <p:cNvSpPr txBox="1">
            <a:spLocks/>
          </p:cNvSpPr>
          <p:nvPr/>
        </p:nvSpPr>
        <p:spPr>
          <a:xfrm>
            <a:off x="436653" y="1026367"/>
            <a:ext cx="8277580" cy="5608349"/>
          </a:xfrm>
          <a:prstGeom prst="rect">
            <a:avLst/>
          </a:prstGeom>
        </p:spPr>
        <p:txBody>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0" indent="0">
              <a:spcBef>
                <a:spcPts val="300"/>
              </a:spcBef>
              <a:buNone/>
            </a:pPr>
            <a:endParaRPr lang="en-US" altLang="ja-JP" sz="1200" dirty="0" smtClean="0">
              <a:solidFill>
                <a:schemeClr val="bg2"/>
              </a:solidFill>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a:xfrm>
            <a:off x="351415" y="1143000"/>
            <a:ext cx="5825722" cy="5454352"/>
          </a:xfrm>
        </p:spPr>
        <p:txBody>
          <a:bodyPr>
            <a:normAutofit fontScale="70000" lnSpcReduction="20000"/>
          </a:bodyPr>
          <a:lstStyle/>
          <a:p>
            <a:r>
              <a:rPr lang="ja-JP" altLang="en-US" dirty="0" smtClean="0"/>
              <a:t>概要</a:t>
            </a:r>
            <a:endParaRPr lang="ja-JP" altLang="en-US" dirty="0"/>
          </a:p>
          <a:p>
            <a:pPr lvl="1"/>
            <a:r>
              <a:rPr lang="ja-JP" altLang="en-US" dirty="0"/>
              <a:t>「電子行政オープンデータ推進のためのロードマップ」（</a:t>
            </a:r>
            <a:r>
              <a:rPr lang="en-US" altLang="ja-JP" dirty="0"/>
              <a:t>2013</a:t>
            </a:r>
            <a:r>
              <a:rPr lang="ja-JP" altLang="en-US" dirty="0"/>
              <a:t>年</a:t>
            </a:r>
            <a:r>
              <a:rPr lang="en-US" altLang="ja-JP" dirty="0"/>
              <a:t>6</a:t>
            </a:r>
            <a:r>
              <a:rPr lang="ja-JP" altLang="en-US" dirty="0"/>
              <a:t>月</a:t>
            </a:r>
            <a:r>
              <a:rPr lang="en-US" altLang="ja-JP" dirty="0"/>
              <a:t>14</a:t>
            </a:r>
            <a:r>
              <a:rPr lang="ja-JP" altLang="en-US" dirty="0"/>
              <a:t>日　高度情報通信ネットワーク社会推進戦略本部決定）に基づき、データガバナンス委員会での検討成果を踏まえ、電子行政オープンデータ実務者会議において、各府省のホームページに適用する新しいオープンデータ対応の利用</a:t>
            </a:r>
            <a:r>
              <a:rPr lang="ja-JP" altLang="en-US" dirty="0" smtClean="0"/>
              <a:t>ルールと</a:t>
            </a:r>
            <a:r>
              <a:rPr lang="ja-JP" altLang="en-US" dirty="0"/>
              <a:t>して</a:t>
            </a:r>
            <a:r>
              <a:rPr lang="ja-JP" altLang="en-US" dirty="0" smtClean="0"/>
              <a:t>検討。</a:t>
            </a:r>
            <a:endParaRPr lang="ja-JP" altLang="en-US" dirty="0"/>
          </a:p>
          <a:p>
            <a:pPr lvl="1"/>
            <a:r>
              <a:rPr lang="ja-JP" altLang="en-US" dirty="0"/>
              <a:t>電子行政オープンデータ実務者会議において、有識者や各府省の意見を踏まえて、検討・作成が</a:t>
            </a:r>
            <a:r>
              <a:rPr lang="ja-JP" altLang="en-US" dirty="0" smtClean="0"/>
              <a:t>行われ、</a:t>
            </a:r>
            <a:r>
              <a:rPr lang="en-US" altLang="ja-JP" dirty="0" smtClean="0"/>
              <a:t>2014</a:t>
            </a:r>
            <a:r>
              <a:rPr lang="ja-JP" altLang="en-US" dirty="0" smtClean="0"/>
              <a:t>年</a:t>
            </a:r>
            <a:r>
              <a:rPr lang="en-US" altLang="ja-JP" dirty="0" smtClean="0"/>
              <a:t>4</a:t>
            </a:r>
            <a:r>
              <a:rPr lang="ja-JP" altLang="en-US" dirty="0" smtClean="0"/>
              <a:t>月</a:t>
            </a:r>
            <a:r>
              <a:rPr lang="en-US" altLang="ja-JP" dirty="0" smtClean="0"/>
              <a:t>1</a:t>
            </a:r>
            <a:r>
              <a:rPr lang="ja-JP" altLang="en-US" dirty="0" smtClean="0"/>
              <a:t>日に承認された。</a:t>
            </a:r>
            <a:endParaRPr lang="ja-JP" altLang="en-US" dirty="0"/>
          </a:p>
          <a:p>
            <a:endParaRPr lang="ja-JP" altLang="en-US" dirty="0"/>
          </a:p>
          <a:p>
            <a:r>
              <a:rPr lang="ja-JP" altLang="en-US" dirty="0" smtClean="0"/>
              <a:t>特徴</a:t>
            </a:r>
            <a:endParaRPr lang="ja-JP" altLang="en-US" dirty="0"/>
          </a:p>
          <a:p>
            <a:pPr lvl="1"/>
            <a:r>
              <a:rPr lang="ja-JP" altLang="en-US" dirty="0"/>
              <a:t>基本的には、出典を記載すれば、複製、公衆送信、翻訳・変形等の翻案等、自由な利用を認める。</a:t>
            </a:r>
          </a:p>
          <a:p>
            <a:pPr lvl="1"/>
            <a:r>
              <a:rPr lang="ja-JP" altLang="en-US" dirty="0"/>
              <a:t>出典の記載方法については各府省が定める</a:t>
            </a:r>
            <a:r>
              <a:rPr lang="ja-JP" altLang="en-US" dirty="0" smtClean="0"/>
              <a:t>（出典</a:t>
            </a:r>
            <a:r>
              <a:rPr lang="ja-JP" altLang="en-US" dirty="0"/>
              <a:t>の記載方法を例示）。</a:t>
            </a:r>
          </a:p>
          <a:p>
            <a:pPr lvl="1"/>
            <a:r>
              <a:rPr lang="ja-JP" altLang="en-US" dirty="0"/>
              <a:t>著作物性のないデータも適用対象としている。</a:t>
            </a:r>
          </a:p>
          <a:p>
            <a:pPr lvl="1"/>
            <a:r>
              <a:rPr lang="ja-JP" altLang="en-US" dirty="0"/>
              <a:t>「法令・条例・公序良俗に反する利用」と「国家・国民の安全に脅威を与える利用」を禁止している。</a:t>
            </a:r>
          </a:p>
          <a:p>
            <a:pPr lvl="1"/>
            <a:r>
              <a:rPr lang="ja-JP" altLang="en-US" dirty="0"/>
              <a:t>データの利用に制約を課す個別法令については、主なものをわかりやすい形で紹介。</a:t>
            </a:r>
          </a:p>
          <a:p>
            <a:pPr lvl="1"/>
            <a:r>
              <a:rPr lang="ja-JP" altLang="en-US" dirty="0"/>
              <a:t>第三者が著作権を有しているデータや、第三者が著作権以外の権利を有しているデータについては、特に権利処理済であることが明示されているものを除き、利用者の責任で、当該第三者から利用の許諾を得る必要があることをわかりやすい形で説明。（出典の記載等によって第三者が権利を有していることを直接的又は間接的に表示・示唆しているものについては、その例を記載。）</a:t>
            </a:r>
          </a:p>
          <a:p>
            <a:pPr lvl="1"/>
            <a:r>
              <a:rPr lang="ja-JP" altLang="en-US" dirty="0"/>
              <a:t>各府省は</a:t>
            </a:r>
            <a:r>
              <a:rPr lang="ja-JP" altLang="en-US" dirty="0" smtClean="0"/>
              <a:t>、別</a:t>
            </a:r>
            <a:r>
              <a:rPr lang="ja-JP" altLang="en-US" dirty="0"/>
              <a:t>の利用ルールを設ける具体的かつ合理的な根拠をホームページ上で明確に説明した上で、特定のコンテンツに、個別法令に根拠のない利用制約を課す利用ルールを適用することができる</a:t>
            </a:r>
            <a:r>
              <a:rPr lang="ja-JP" altLang="en-US" dirty="0" smtClean="0"/>
              <a:t>。</a:t>
            </a:r>
            <a:endParaRPr lang="ja-JP" altLang="en-US" dirty="0"/>
          </a:p>
        </p:txBody>
      </p:sp>
      <p:graphicFrame>
        <p:nvGraphicFramePr>
          <p:cNvPr id="10" name="表 9"/>
          <p:cNvGraphicFramePr>
            <a:graphicFrameLocks noGrp="1"/>
          </p:cNvGraphicFramePr>
          <p:nvPr>
            <p:extLst>
              <p:ext uri="{D42A27DB-BD31-4B8C-83A1-F6EECF244321}">
                <p14:modId xmlns:p14="http://schemas.microsoft.com/office/powerpoint/2010/main" val="4222013751"/>
              </p:ext>
            </p:extLst>
          </p:nvPr>
        </p:nvGraphicFramePr>
        <p:xfrm>
          <a:off x="6393160" y="1484784"/>
          <a:ext cx="3251835" cy="4536504"/>
        </p:xfrm>
        <a:graphic>
          <a:graphicData uri="http://schemas.openxmlformats.org/drawingml/2006/table">
            <a:tbl>
              <a:tblPr firstRow="1" bandRow="1">
                <a:tableStyleId>{5C22544A-7EE6-4342-B048-85BDC9FD1C3A}</a:tableStyleId>
              </a:tblPr>
              <a:tblGrid>
                <a:gridCol w="857730"/>
                <a:gridCol w="2394105"/>
              </a:tblGrid>
              <a:tr h="280417">
                <a:tc>
                  <a:txBody>
                    <a:bodyPr/>
                    <a:lstStyle/>
                    <a:p>
                      <a:r>
                        <a:rPr kumimoji="1" lang="ja-JP" altLang="en-US" sz="1200" dirty="0" smtClean="0"/>
                        <a:t>項目</a:t>
                      </a:r>
                      <a:endParaRPr kumimoji="1" lang="ja-JP" altLang="en-US" sz="1200" dirty="0"/>
                    </a:p>
                  </a:txBody>
                  <a:tcPr/>
                </a:tc>
                <a:tc>
                  <a:txBody>
                    <a:bodyPr/>
                    <a:lstStyle/>
                    <a:p>
                      <a:r>
                        <a:rPr kumimoji="1" lang="ja-JP" altLang="en-US" sz="1200" dirty="0" smtClean="0"/>
                        <a:t>内容</a:t>
                      </a:r>
                      <a:endParaRPr kumimoji="1" lang="ja-JP" altLang="en-US" sz="1200" dirty="0"/>
                    </a:p>
                  </a:txBody>
                  <a:tcPr/>
                </a:tc>
              </a:tr>
              <a:tr h="1167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2"/>
                          </a:solidFill>
                          <a:latin typeface="HGP明朝E" panose="02020900000000000000" pitchFamily="18" charset="-128"/>
                          <a:ea typeface="HGP明朝E" panose="02020900000000000000" pitchFamily="18" charset="-128"/>
                        </a:rPr>
                        <a:t>名称</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2"/>
                          </a:solidFill>
                          <a:latin typeface="HGP明朝E" panose="02020900000000000000" pitchFamily="18" charset="-128"/>
                          <a:ea typeface="HGP明朝E" panose="02020900000000000000" pitchFamily="18" charset="-128"/>
                        </a:rPr>
                        <a:t>（仮称）</a:t>
                      </a:r>
                      <a:endParaRPr kumimoji="1" lang="ja-JP" altLang="en-US" sz="1200" dirty="0">
                        <a:solidFill>
                          <a:schemeClr val="bg2"/>
                        </a:solidFill>
                        <a:latin typeface="HGP明朝E" panose="02020900000000000000" pitchFamily="18" charset="-128"/>
                        <a:ea typeface="HGP明朝E" panose="02020900000000000000" pitchFamily="18" charset="-128"/>
                      </a:endParaRPr>
                    </a:p>
                  </a:txBody>
                  <a:tcPr anchor="ctr"/>
                </a:tc>
                <a:tc>
                  <a:txBody>
                    <a:bodyPr/>
                    <a:lstStyle/>
                    <a:p>
                      <a:pPr marL="0" indent="0" algn="ctr">
                        <a:buFont typeface="Arial" panose="020B0604020202020204" pitchFamily="34" charset="0"/>
                        <a:buNone/>
                      </a:pPr>
                      <a:r>
                        <a:rPr kumimoji="1" lang="ja-JP" altLang="en-US" sz="1200" dirty="0" smtClean="0">
                          <a:solidFill>
                            <a:schemeClr val="bg2"/>
                          </a:solidFill>
                          <a:latin typeface="HGP明朝E" panose="02020900000000000000" pitchFamily="18" charset="-128"/>
                          <a:ea typeface="HGP明朝E" panose="02020900000000000000" pitchFamily="18" charset="-128"/>
                        </a:rPr>
                        <a:t>政府標準利用規約（案）</a:t>
                      </a:r>
                      <a:endParaRPr kumimoji="1" lang="pl-PL" altLang="ja-JP" sz="1200" dirty="0" smtClean="0">
                        <a:solidFill>
                          <a:schemeClr val="bg2"/>
                        </a:solidFill>
                        <a:latin typeface="HGP明朝E" panose="02020900000000000000" pitchFamily="18" charset="-128"/>
                        <a:ea typeface="HGP明朝E" panose="02020900000000000000" pitchFamily="18" charset="-128"/>
                      </a:endParaRPr>
                    </a:p>
                  </a:txBody>
                  <a:tcPr anchor="ctr"/>
                </a:tc>
              </a:tr>
              <a:tr h="1232988">
                <a:tc>
                  <a:txBody>
                    <a:bodyPr/>
                    <a:lstStyle/>
                    <a:p>
                      <a:r>
                        <a:rPr kumimoji="1" lang="ja-JP" altLang="en-US" sz="1200" dirty="0" smtClean="0">
                          <a:solidFill>
                            <a:schemeClr val="bg2"/>
                          </a:solidFill>
                          <a:latin typeface="HGP明朝E" panose="02020900000000000000" pitchFamily="18" charset="-128"/>
                          <a:ea typeface="HGP明朝E" panose="02020900000000000000" pitchFamily="18" charset="-128"/>
                        </a:rPr>
                        <a:t>アイコン</a:t>
                      </a:r>
                      <a:endParaRPr kumimoji="1" lang="ja-JP" altLang="en-US" sz="1200" dirty="0">
                        <a:solidFill>
                          <a:schemeClr val="bg2"/>
                        </a:solidFill>
                        <a:latin typeface="HGP明朝E" panose="02020900000000000000" pitchFamily="18" charset="-128"/>
                        <a:ea typeface="HGP明朝E" panose="02020900000000000000" pitchFamily="18" charset="-128"/>
                      </a:endParaRPr>
                    </a:p>
                  </a:txBody>
                  <a:tcPr anchor="ctr"/>
                </a:tc>
                <a:tc>
                  <a:txBody>
                    <a:bodyPr/>
                    <a:lstStyle/>
                    <a:p>
                      <a:pPr marL="0" indent="0" algn="ctr">
                        <a:buFont typeface="Arial" panose="020B0604020202020204" pitchFamily="34" charset="0"/>
                        <a:buNone/>
                      </a:pPr>
                      <a:r>
                        <a:rPr kumimoji="1" lang="ja-JP" altLang="en-US" sz="1200" dirty="0" smtClean="0">
                          <a:solidFill>
                            <a:schemeClr val="bg2"/>
                          </a:solidFill>
                          <a:latin typeface="HGP明朝E" panose="02020900000000000000" pitchFamily="18" charset="-128"/>
                          <a:ea typeface="HGP明朝E" panose="02020900000000000000" pitchFamily="18" charset="-128"/>
                        </a:rPr>
                        <a:t>なし</a:t>
                      </a:r>
                      <a:endParaRPr kumimoji="1" lang="ja-JP" altLang="en-US" sz="1200" dirty="0">
                        <a:solidFill>
                          <a:schemeClr val="bg2"/>
                        </a:solidFill>
                        <a:latin typeface="HGP明朝E" panose="02020900000000000000" pitchFamily="18" charset="-128"/>
                        <a:ea typeface="HGP明朝E" panose="02020900000000000000" pitchFamily="18" charset="-128"/>
                      </a:endParaRPr>
                    </a:p>
                  </a:txBody>
                  <a:tcPr anchor="ctr"/>
                </a:tc>
              </a:tr>
              <a:tr h="1856056">
                <a:tc>
                  <a:txBody>
                    <a:bodyPr/>
                    <a:lstStyle/>
                    <a:p>
                      <a:r>
                        <a:rPr kumimoji="1" lang="ja-JP" altLang="en-US" sz="1200" dirty="0" smtClean="0">
                          <a:solidFill>
                            <a:schemeClr val="bg2"/>
                          </a:solidFill>
                          <a:latin typeface="HGP明朝E" panose="02020900000000000000" pitchFamily="18" charset="-128"/>
                          <a:ea typeface="HGP明朝E" panose="02020900000000000000" pitchFamily="18" charset="-128"/>
                        </a:rPr>
                        <a:t>オープンデータで利用している国</a:t>
                      </a:r>
                      <a:endParaRPr kumimoji="1" lang="ja-JP" altLang="en-US" sz="1200" dirty="0">
                        <a:solidFill>
                          <a:schemeClr val="bg2"/>
                        </a:solidFill>
                        <a:latin typeface="HGP明朝E" panose="02020900000000000000" pitchFamily="18" charset="-128"/>
                        <a:ea typeface="HGP明朝E" panose="02020900000000000000" pitchFamily="18" charset="-128"/>
                      </a:endParaRPr>
                    </a:p>
                  </a:txBody>
                  <a:tcPr anchor="ctr"/>
                </a:tc>
                <a:tc>
                  <a:txBody>
                    <a:bodyPr/>
                    <a:lstStyle/>
                    <a:p>
                      <a:pPr marL="285750" indent="-285750">
                        <a:buFont typeface="Arial" panose="020B0604020202020204" pitchFamily="34" charset="0"/>
                        <a:buChar char="•"/>
                      </a:pPr>
                      <a:r>
                        <a:rPr kumimoji="1" lang="ja-JP" altLang="en-US" sz="1200" dirty="0" smtClean="0">
                          <a:solidFill>
                            <a:schemeClr val="bg2"/>
                          </a:solidFill>
                          <a:latin typeface="HGP明朝E" panose="02020900000000000000" pitchFamily="18" charset="-128"/>
                          <a:ea typeface="HGP明朝E" panose="02020900000000000000" pitchFamily="18" charset="-128"/>
                        </a:rPr>
                        <a:t>日本（予定）</a:t>
                      </a:r>
                    </a:p>
                  </a:txBody>
                  <a:tcPr anchor="ctr"/>
                </a:tc>
              </a:tr>
            </a:tbl>
          </a:graphicData>
        </a:graphic>
      </p:graphicFrame>
      <p:sp>
        <p:nvSpPr>
          <p:cNvPr id="11" name="コンテンツ プレースホルダー 1"/>
          <p:cNvSpPr txBox="1">
            <a:spLocks/>
          </p:cNvSpPr>
          <p:nvPr/>
        </p:nvSpPr>
        <p:spPr>
          <a:xfrm>
            <a:off x="6371496" y="1110943"/>
            <a:ext cx="3158057" cy="237930"/>
          </a:xfrm>
          <a:prstGeom prst="rect">
            <a:avLst/>
          </a:prstGeom>
        </p:spPr>
        <p:txBody>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0" indent="0">
              <a:spcBef>
                <a:spcPts val="300"/>
              </a:spcBef>
              <a:buNone/>
            </a:pPr>
            <a:r>
              <a:rPr lang="ja-JP" altLang="en-US" sz="1200" dirty="0" smtClean="0">
                <a:solidFill>
                  <a:schemeClr val="bg2"/>
                </a:solidFill>
                <a:latin typeface="HGP明朝E" panose="02020900000000000000" pitchFamily="18" charset="-128"/>
                <a:ea typeface="HGP明朝E" panose="02020900000000000000" pitchFamily="18" charset="-128"/>
              </a:rPr>
              <a:t>表　政府標準利用</a:t>
            </a:r>
            <a:r>
              <a:rPr lang="ja-JP" altLang="en-US" sz="1200" dirty="0">
                <a:solidFill>
                  <a:schemeClr val="bg2"/>
                </a:solidFill>
                <a:latin typeface="HGP明朝E" panose="02020900000000000000" pitchFamily="18" charset="-128"/>
                <a:ea typeface="HGP明朝E" panose="02020900000000000000" pitchFamily="18" charset="-128"/>
              </a:rPr>
              <a:t>規約（案）の</a:t>
            </a:r>
            <a:r>
              <a:rPr lang="ja-JP" altLang="en-US" sz="1200" dirty="0" smtClean="0">
                <a:solidFill>
                  <a:schemeClr val="bg2"/>
                </a:solidFill>
                <a:latin typeface="HGP明朝E" panose="02020900000000000000" pitchFamily="18" charset="-128"/>
                <a:ea typeface="HGP明朝E" panose="02020900000000000000" pitchFamily="18" charset="-128"/>
              </a:rPr>
              <a:t>概要</a:t>
            </a:r>
            <a:endParaRPr lang="en-US" altLang="ja-JP" sz="1200" dirty="0" smtClean="0">
              <a:solidFill>
                <a:schemeClr val="bg2"/>
              </a:solidFill>
              <a:latin typeface="HGP明朝E" panose="02020900000000000000" pitchFamily="18" charset="-128"/>
              <a:ea typeface="HGP明朝E" panose="02020900000000000000" pitchFamily="18" charset="-128"/>
            </a:endParaRPr>
          </a:p>
        </p:txBody>
      </p:sp>
      <p:sp>
        <p:nvSpPr>
          <p:cNvPr id="12" name="テキスト ボックス 11"/>
          <p:cNvSpPr txBox="1">
            <a:spLocks noChangeArrowheads="1"/>
          </p:cNvSpPr>
          <p:nvPr/>
        </p:nvSpPr>
        <p:spPr bwMode="auto">
          <a:xfrm>
            <a:off x="6681192" y="6165304"/>
            <a:ext cx="2965783" cy="400110"/>
          </a:xfrm>
          <a:prstGeom prst="rect">
            <a:avLst/>
          </a:prstGeom>
          <a:noFill/>
          <a:ln w="9525">
            <a:noFill/>
            <a:miter lim="800000"/>
            <a:headEnd/>
            <a:tailEnd/>
          </a:ln>
        </p:spPr>
        <p:txBody>
          <a:bodyPr wrap="square">
            <a:spAutoFit/>
          </a:bodyPr>
          <a:lstStyle/>
          <a:p>
            <a:pPr algn="r"/>
            <a:r>
              <a:rPr lang="en-US" altLang="ja-JP" sz="1000" dirty="0" smtClean="0">
                <a:solidFill>
                  <a:schemeClr val="bg2"/>
                </a:solidFill>
                <a:latin typeface="HGP明朝E" panose="02020900000000000000" pitchFamily="18" charset="-128"/>
                <a:ea typeface="HGP明朝E" panose="02020900000000000000" pitchFamily="18" charset="-128"/>
              </a:rPr>
              <a:t>【</a:t>
            </a:r>
            <a:r>
              <a:rPr lang="ja-JP" altLang="en-US" sz="1000" dirty="0" smtClean="0">
                <a:solidFill>
                  <a:schemeClr val="bg2"/>
                </a:solidFill>
                <a:latin typeface="HGP明朝E" panose="02020900000000000000" pitchFamily="18" charset="-128"/>
                <a:ea typeface="HGP明朝E" panose="02020900000000000000" pitchFamily="18" charset="-128"/>
              </a:rPr>
              <a:t>出典</a:t>
            </a:r>
            <a:r>
              <a:rPr lang="en-US" altLang="ja-JP" sz="1000" dirty="0" smtClean="0">
                <a:solidFill>
                  <a:schemeClr val="bg2"/>
                </a:solidFill>
                <a:latin typeface="HGP明朝E" panose="02020900000000000000" pitchFamily="18" charset="-128"/>
                <a:ea typeface="HGP明朝E" panose="02020900000000000000" pitchFamily="18" charset="-128"/>
              </a:rPr>
              <a:t>】</a:t>
            </a:r>
            <a:r>
              <a:rPr lang="ja-JP" altLang="en-US" sz="1000" dirty="0" smtClean="0">
                <a:solidFill>
                  <a:schemeClr val="bg2"/>
                </a:solidFill>
                <a:latin typeface="HGP明朝E" panose="02020900000000000000" pitchFamily="18" charset="-128"/>
                <a:ea typeface="HGP明朝E" panose="02020900000000000000" pitchFamily="18" charset="-128"/>
              </a:rPr>
              <a:t>　電子行政オープンデータ実務者会議資料をもとにデータガバナンス委員会事務局作成</a:t>
            </a:r>
            <a:endParaRPr lang="en-US" altLang="ja-JP" sz="1000" dirty="0">
              <a:solidFill>
                <a:schemeClr val="bg2"/>
              </a:solidFill>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0304422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kumimoji="1" lang="en-US" altLang="ja-JP" dirty="0" smtClean="0"/>
              <a:t>6.1</a:t>
            </a:r>
            <a:r>
              <a:rPr kumimoji="1" lang="ja-JP" altLang="en-US" dirty="0" smtClean="0"/>
              <a:t>　情報利用者の視点からの比較</a:t>
            </a:r>
            <a:endParaRPr kumimoji="1" lang="ja-JP" altLang="en-US" dirty="0"/>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21</a:t>
            </a:fld>
            <a:endParaRPr lang="en-US" altLang="ja-JP" dirty="0"/>
          </a:p>
        </p:txBody>
      </p:sp>
      <p:sp>
        <p:nvSpPr>
          <p:cNvPr id="15" name="コンテンツ プレースホルダー 1"/>
          <p:cNvSpPr txBox="1">
            <a:spLocks/>
          </p:cNvSpPr>
          <p:nvPr/>
        </p:nvSpPr>
        <p:spPr>
          <a:xfrm>
            <a:off x="436653" y="1026367"/>
            <a:ext cx="8277580" cy="5608349"/>
          </a:xfrm>
          <a:prstGeom prst="rect">
            <a:avLst/>
          </a:prstGeom>
        </p:spPr>
        <p:txBody>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0" indent="0">
              <a:spcBef>
                <a:spcPts val="300"/>
              </a:spcBef>
              <a:buNone/>
            </a:pPr>
            <a:endParaRPr lang="en-US" altLang="ja-JP" sz="1200" dirty="0" smtClean="0">
              <a:solidFill>
                <a:schemeClr val="bg2"/>
              </a:solidFill>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a:xfrm>
            <a:off x="351414" y="1143000"/>
            <a:ext cx="9066081" cy="2358008"/>
          </a:xfrm>
        </p:spPr>
        <p:txBody>
          <a:bodyPr>
            <a:normAutofit fontScale="92500" lnSpcReduction="10000"/>
          </a:bodyPr>
          <a:lstStyle/>
          <a:p>
            <a:r>
              <a:rPr lang="ja-JP" altLang="en-US" dirty="0"/>
              <a:t>情報利用者</a:t>
            </a:r>
            <a:r>
              <a:rPr lang="ja-JP" altLang="en-US" dirty="0" smtClean="0"/>
              <a:t>の視点からは、</a:t>
            </a:r>
            <a:r>
              <a:rPr lang="en-US" altLang="ja-JP" dirty="0" smtClean="0"/>
              <a:t>CC0</a:t>
            </a:r>
            <a:r>
              <a:rPr lang="ja-JP" altLang="en-US" dirty="0" err="1" smtClean="0"/>
              <a:t>、</a:t>
            </a:r>
            <a:r>
              <a:rPr lang="en-US" altLang="ja-JP" dirty="0" smtClean="0"/>
              <a:t>CC-BY</a:t>
            </a:r>
            <a:r>
              <a:rPr lang="ja-JP" altLang="en-US" dirty="0" smtClean="0"/>
              <a:t>が利用しやすい</a:t>
            </a:r>
          </a:p>
          <a:p>
            <a:pPr lvl="1"/>
            <a:r>
              <a:rPr lang="en-US" altLang="ja-JP" dirty="0"/>
              <a:t>CC0</a:t>
            </a:r>
            <a:r>
              <a:rPr lang="ja-JP" altLang="en-US" dirty="0"/>
              <a:t>は著作権を放棄するため、情報利用者は何の制約もなく二次利用が可能である。</a:t>
            </a:r>
            <a:r>
              <a:rPr lang="ja-JP" altLang="en-US" dirty="0" smtClean="0"/>
              <a:t>また</a:t>
            </a:r>
            <a:r>
              <a:rPr lang="ja-JP" altLang="en-US" dirty="0"/>
              <a:t>、海外の政府機関等のデータとのマッシュアップも容易である</a:t>
            </a:r>
            <a:r>
              <a:rPr lang="ja-JP" altLang="en-US" dirty="0" smtClean="0"/>
              <a:t>。</a:t>
            </a:r>
            <a:endParaRPr lang="en-US" altLang="ja-JP" dirty="0" smtClean="0"/>
          </a:p>
          <a:p>
            <a:pPr lvl="1"/>
            <a:r>
              <a:rPr lang="en-US" altLang="ja-JP" dirty="0"/>
              <a:t>CC-BY</a:t>
            </a:r>
            <a:r>
              <a:rPr lang="ja-JP" altLang="en-US" dirty="0"/>
              <a:t>は二次利用の際に出典を表示するという条件がついているため、情報利用者はその条件を守る必要がある</a:t>
            </a:r>
            <a:r>
              <a:rPr lang="ja-JP" altLang="en-US" dirty="0" smtClean="0"/>
              <a:t>。マッシュアップ</a:t>
            </a:r>
            <a:r>
              <a:rPr lang="ja-JP" altLang="en-US" dirty="0"/>
              <a:t>に関しては</a:t>
            </a:r>
            <a:r>
              <a:rPr lang="ja-JP" altLang="en-US" dirty="0" smtClean="0"/>
              <a:t>、諸外国</a:t>
            </a:r>
            <a:r>
              <a:rPr lang="ja-JP" altLang="en-US" dirty="0"/>
              <a:t>で</a:t>
            </a:r>
            <a:r>
              <a:rPr lang="en-US" altLang="ja-JP" dirty="0"/>
              <a:t>CC-BY</a:t>
            </a:r>
            <a:r>
              <a:rPr lang="ja-JP" altLang="en-US" dirty="0"/>
              <a:t>を採用している例が多いことから、同じ条件で組み合わせて利用できる場合が多い。</a:t>
            </a:r>
            <a:endParaRPr lang="en-US" altLang="ja-JP" dirty="0"/>
          </a:p>
          <a:p>
            <a:pPr lvl="1"/>
            <a:r>
              <a:rPr lang="ja-JP" altLang="en-US" dirty="0"/>
              <a:t>政府標準利用規約（第</a:t>
            </a:r>
            <a:r>
              <a:rPr lang="en-US" altLang="ja-JP" dirty="0"/>
              <a:t>1.0 </a:t>
            </a:r>
            <a:r>
              <a:rPr lang="ja-JP" altLang="en-US" dirty="0"/>
              <a:t>版</a:t>
            </a:r>
            <a:r>
              <a:rPr lang="ja-JP" altLang="en-US" dirty="0"/>
              <a:t>）（案）は</a:t>
            </a:r>
            <a:r>
              <a:rPr lang="ja-JP" altLang="en-US" dirty="0" smtClean="0"/>
              <a:t>、禁止事項の追加により二次利用の範囲が明確でなく、</a:t>
            </a:r>
            <a:r>
              <a:rPr lang="en-US" altLang="ja-JP" dirty="0" smtClean="0"/>
              <a:t>CC-BY</a:t>
            </a:r>
            <a:r>
              <a:rPr lang="ja-JP" altLang="en-US" dirty="0" smtClean="0"/>
              <a:t>との互換性がないため諸外国とのマッシュアップの際には注意が必要。</a:t>
            </a:r>
            <a:endParaRPr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3711367544"/>
              </p:ext>
            </p:extLst>
          </p:nvPr>
        </p:nvGraphicFramePr>
        <p:xfrm>
          <a:off x="920552" y="3501008"/>
          <a:ext cx="7992888" cy="2952328"/>
        </p:xfrm>
        <a:graphic>
          <a:graphicData uri="http://schemas.openxmlformats.org/drawingml/2006/table">
            <a:tbl>
              <a:tblPr firstRow="1" bandRow="1">
                <a:tableStyleId>{5C22544A-7EE6-4342-B048-85BDC9FD1C3A}</a:tableStyleId>
              </a:tblPr>
              <a:tblGrid>
                <a:gridCol w="1998222"/>
                <a:gridCol w="1998222"/>
                <a:gridCol w="1998222"/>
                <a:gridCol w="1998222"/>
              </a:tblGrid>
              <a:tr h="370840">
                <a:tc>
                  <a:txBody>
                    <a:bodyPr/>
                    <a:lstStyle/>
                    <a:p>
                      <a:endParaRPr kumimoji="1" lang="ja-JP" altLang="en-US" sz="1600" dirty="0"/>
                    </a:p>
                  </a:txBody>
                  <a:tcPr/>
                </a:tc>
                <a:tc>
                  <a:txBody>
                    <a:bodyPr/>
                    <a:lstStyle/>
                    <a:p>
                      <a:r>
                        <a:rPr kumimoji="1" lang="en-US" altLang="ja-JP" sz="1600" dirty="0" smtClean="0"/>
                        <a:t>CC0</a:t>
                      </a:r>
                      <a:endParaRPr kumimoji="1" lang="ja-JP" altLang="en-US" sz="1600" dirty="0"/>
                    </a:p>
                  </a:txBody>
                  <a:tcPr anchor="ctr" anchorCtr="1"/>
                </a:tc>
                <a:tc>
                  <a:txBody>
                    <a:bodyPr/>
                    <a:lstStyle/>
                    <a:p>
                      <a:r>
                        <a:rPr kumimoji="1" lang="en-US" altLang="ja-JP" sz="1600" dirty="0" smtClean="0"/>
                        <a:t>CC-BY</a:t>
                      </a:r>
                      <a:endParaRPr kumimoji="1" lang="ja-JP" altLang="en-US" sz="1600" dirty="0"/>
                    </a:p>
                  </a:txBody>
                  <a:tcPr anchor="ctr" anchorCtr="1"/>
                </a:tc>
                <a:tc>
                  <a:txBody>
                    <a:bodyPr/>
                    <a:lstStyle/>
                    <a:p>
                      <a:pPr algn="ctr"/>
                      <a:r>
                        <a:rPr kumimoji="1" lang="ja-JP" altLang="en-US" sz="1600" dirty="0" smtClean="0"/>
                        <a:t>政府標準利用規約（第</a:t>
                      </a:r>
                      <a:r>
                        <a:rPr kumimoji="1" lang="en-US" altLang="ja-JP" sz="1600" dirty="0" smtClean="0"/>
                        <a:t>1.0</a:t>
                      </a:r>
                      <a:r>
                        <a:rPr kumimoji="1" lang="ja-JP" altLang="en-US" sz="1600" dirty="0" smtClean="0"/>
                        <a:t>版</a:t>
                      </a:r>
                      <a:r>
                        <a:rPr kumimoji="1" lang="ja-JP" altLang="en-US" sz="1600" dirty="0" smtClean="0"/>
                        <a:t>）（案）</a:t>
                      </a:r>
                      <a:endParaRPr kumimoji="1" lang="ja-JP" altLang="en-US" sz="1600" dirty="0"/>
                    </a:p>
                  </a:txBody>
                  <a:tcPr anchor="ctr" anchorCtr="1"/>
                </a:tc>
              </a:tr>
              <a:tr h="1221080">
                <a:tc>
                  <a:txBody>
                    <a:bodyPr/>
                    <a:lstStyle/>
                    <a:p>
                      <a:r>
                        <a:rPr kumimoji="1" lang="ja-JP" altLang="en-US" sz="1600" dirty="0" smtClean="0"/>
                        <a:t>①情報利用者が自由に二次利用できるか</a:t>
                      </a:r>
                      <a:endParaRPr kumimoji="1" lang="ja-JP" altLang="en-US" sz="1600" dirty="0"/>
                    </a:p>
                  </a:txBody>
                  <a:tcPr anchor="ctr"/>
                </a:tc>
                <a:tc>
                  <a:txBody>
                    <a:bodyPr/>
                    <a:lstStyle/>
                    <a:p>
                      <a:pPr algn="ctr"/>
                      <a:r>
                        <a:rPr kumimoji="1" lang="ja-JP" altLang="en-US" sz="1600" dirty="0" smtClean="0"/>
                        <a:t>◎</a:t>
                      </a:r>
                    </a:p>
                    <a:p>
                      <a:pPr algn="ctr"/>
                      <a:r>
                        <a:rPr kumimoji="1" lang="ja-JP" altLang="en-US" sz="1600" dirty="0" smtClean="0"/>
                        <a:t>可能</a:t>
                      </a:r>
                      <a:endParaRPr kumimoji="1" lang="ja-JP" altLang="en-US" sz="1600" dirty="0"/>
                    </a:p>
                  </a:txBody>
                  <a:tcPr anchor="ctr"/>
                </a:tc>
                <a:tc>
                  <a:txBody>
                    <a:bodyPr/>
                    <a:lstStyle/>
                    <a:p>
                      <a:pPr algn="ctr"/>
                      <a:r>
                        <a:rPr kumimoji="1" lang="ja-JP" altLang="en-US" sz="1600" dirty="0" smtClean="0"/>
                        <a:t>○</a:t>
                      </a:r>
                    </a:p>
                    <a:p>
                      <a:pPr algn="ctr"/>
                      <a:r>
                        <a:rPr kumimoji="1" lang="ja-JP" altLang="en-US" sz="1600" dirty="0" smtClean="0"/>
                        <a:t>出典表示により可能</a:t>
                      </a:r>
                      <a:endParaRPr kumimoji="1" lang="ja-JP" altLang="en-US" sz="1600" dirty="0"/>
                    </a:p>
                  </a:txBody>
                  <a:tcPr anchor="ctr"/>
                </a:tc>
                <a:tc>
                  <a:txBody>
                    <a:bodyPr/>
                    <a:lstStyle/>
                    <a:p>
                      <a:pPr algn="ctr"/>
                      <a:r>
                        <a:rPr kumimoji="1" lang="ja-JP" altLang="en-US" sz="1600" dirty="0" smtClean="0"/>
                        <a:t>△</a:t>
                      </a:r>
                    </a:p>
                    <a:p>
                      <a:pPr algn="ctr"/>
                      <a:r>
                        <a:rPr kumimoji="1" lang="ja-JP" altLang="en-US" sz="1600" dirty="0" smtClean="0"/>
                        <a:t>出典表示に加え、禁止事項がある</a:t>
                      </a:r>
                      <a:endParaRPr kumimoji="1" lang="ja-JP" altLang="en-US" sz="1600" dirty="0"/>
                    </a:p>
                  </a:txBody>
                  <a:tcPr anchor="ctr"/>
                </a:tc>
              </a:tr>
              <a:tr h="1152128">
                <a:tc>
                  <a:txBody>
                    <a:bodyPr/>
                    <a:lstStyle/>
                    <a:p>
                      <a:r>
                        <a:rPr kumimoji="1" lang="ja-JP" altLang="en-US" sz="1600" dirty="0" smtClean="0"/>
                        <a:t>②諸外国のデータ（</a:t>
                      </a:r>
                      <a:r>
                        <a:rPr kumimoji="1" lang="en-US" altLang="ja-JP" sz="1600" dirty="0" smtClean="0"/>
                        <a:t>CC-BY</a:t>
                      </a:r>
                      <a:r>
                        <a:rPr kumimoji="1" lang="ja-JP" altLang="en-US" sz="1600" dirty="0" smtClean="0"/>
                        <a:t>のものが多い）とのマッシュアップが容易か	</a:t>
                      </a:r>
                      <a:endParaRPr kumimoji="1" lang="ja-JP" altLang="en-US" sz="1600" dirty="0"/>
                    </a:p>
                  </a:txBody>
                  <a:tcPr anchor="ctr"/>
                </a:tc>
                <a:tc>
                  <a:txBody>
                    <a:bodyPr/>
                    <a:lstStyle/>
                    <a:p>
                      <a:pPr algn="ctr"/>
                      <a:r>
                        <a:rPr kumimoji="1" lang="ja-JP" altLang="en-US" sz="1600" dirty="0" smtClean="0"/>
                        <a:t>◎</a:t>
                      </a:r>
                    </a:p>
                    <a:p>
                      <a:pPr algn="ctr"/>
                      <a:r>
                        <a:rPr kumimoji="1" lang="ja-JP" altLang="en-US" sz="1600" dirty="0" smtClean="0"/>
                        <a:t>容易</a:t>
                      </a:r>
                      <a:endParaRPr kumimoji="1" lang="ja-JP" altLang="en-US" sz="1600" dirty="0"/>
                    </a:p>
                  </a:txBody>
                  <a:tcPr anchor="ctr"/>
                </a:tc>
                <a:tc>
                  <a:txBody>
                    <a:bodyPr/>
                    <a:lstStyle/>
                    <a:p>
                      <a:pPr algn="ctr"/>
                      <a:r>
                        <a:rPr kumimoji="1" lang="ja-JP" altLang="en-US" sz="1600" dirty="0" smtClean="0"/>
                        <a:t>○</a:t>
                      </a:r>
                    </a:p>
                    <a:p>
                      <a:pPr algn="ctr"/>
                      <a:r>
                        <a:rPr kumimoji="1" lang="ja-JP" altLang="en-US" sz="1600" dirty="0" smtClean="0"/>
                        <a:t>数が多くなると出典表示が多くなる</a:t>
                      </a:r>
                      <a:endParaRPr kumimoji="1" lang="ja-JP" altLang="en-US" sz="1600" dirty="0"/>
                    </a:p>
                  </a:txBody>
                  <a:tcPr anchor="ctr"/>
                </a:tc>
                <a:tc>
                  <a:txBody>
                    <a:bodyPr/>
                    <a:lstStyle/>
                    <a:p>
                      <a:pPr algn="ctr"/>
                      <a:r>
                        <a:rPr kumimoji="1" lang="ja-JP" altLang="en-US" sz="1600" dirty="0" smtClean="0"/>
                        <a:t>△</a:t>
                      </a:r>
                    </a:p>
                    <a:p>
                      <a:pPr algn="ctr"/>
                      <a:r>
                        <a:rPr kumimoji="1" lang="en-US" altLang="ja-JP" sz="1600" dirty="0" smtClean="0"/>
                        <a:t>CC-BY</a:t>
                      </a:r>
                      <a:r>
                        <a:rPr kumimoji="1" lang="ja-JP" altLang="en-US" sz="1600" dirty="0" smtClean="0"/>
                        <a:t>との相違点を理解することが必要</a:t>
                      </a:r>
                      <a:endParaRPr kumimoji="1" lang="ja-JP" altLang="en-US" sz="1600" dirty="0"/>
                    </a:p>
                  </a:txBody>
                  <a:tcPr anchor="ctr"/>
                </a:tc>
              </a:tr>
            </a:tbl>
          </a:graphicData>
        </a:graphic>
      </p:graphicFrame>
    </p:spTree>
    <p:extLst>
      <p:ext uri="{BB962C8B-B14F-4D97-AF65-F5344CB8AC3E}">
        <p14:creationId xmlns:p14="http://schemas.microsoft.com/office/powerpoint/2010/main" val="8525784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kumimoji="1" lang="en-US" altLang="ja-JP" dirty="0" smtClean="0"/>
              <a:t>6.2</a:t>
            </a:r>
            <a:r>
              <a:rPr kumimoji="1" lang="ja-JP" altLang="en-US" dirty="0" smtClean="0"/>
              <a:t>　情報提供者の視点からの比較</a:t>
            </a:r>
            <a:endParaRPr kumimoji="1" lang="ja-JP" altLang="en-US" dirty="0"/>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22</a:t>
            </a:fld>
            <a:endParaRPr lang="en-US" altLang="ja-JP" dirty="0"/>
          </a:p>
        </p:txBody>
      </p:sp>
      <p:sp>
        <p:nvSpPr>
          <p:cNvPr id="15" name="コンテンツ プレースホルダー 1"/>
          <p:cNvSpPr txBox="1">
            <a:spLocks/>
          </p:cNvSpPr>
          <p:nvPr/>
        </p:nvSpPr>
        <p:spPr>
          <a:xfrm>
            <a:off x="436653" y="1026367"/>
            <a:ext cx="8277580" cy="5608349"/>
          </a:xfrm>
          <a:prstGeom prst="rect">
            <a:avLst/>
          </a:prstGeom>
        </p:spPr>
        <p:txBody>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0" indent="0">
              <a:spcBef>
                <a:spcPts val="300"/>
              </a:spcBef>
              <a:buNone/>
            </a:pPr>
            <a:endParaRPr lang="en-US" altLang="ja-JP" sz="1200" dirty="0" smtClean="0">
              <a:solidFill>
                <a:schemeClr val="bg2"/>
              </a:solidFill>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a:xfrm>
            <a:off x="351414" y="1143000"/>
            <a:ext cx="9066081" cy="1853952"/>
          </a:xfrm>
        </p:spPr>
        <p:txBody>
          <a:bodyPr>
            <a:normAutofit fontScale="85000" lnSpcReduction="20000"/>
          </a:bodyPr>
          <a:lstStyle/>
          <a:p>
            <a:r>
              <a:rPr lang="ja-JP" altLang="en-US" dirty="0" smtClean="0"/>
              <a:t>情報提供者の観点では政府標準利用規約（第</a:t>
            </a:r>
            <a:r>
              <a:rPr lang="en-US" altLang="ja-JP" dirty="0" smtClean="0"/>
              <a:t>1.0</a:t>
            </a:r>
            <a:r>
              <a:rPr lang="ja-JP" altLang="en-US" dirty="0" smtClean="0"/>
              <a:t>版</a:t>
            </a:r>
            <a:r>
              <a:rPr lang="ja-JP" altLang="en-US" dirty="0"/>
              <a:t>）（案）が</a:t>
            </a:r>
            <a:r>
              <a:rPr lang="ja-JP" altLang="en-US" dirty="0" smtClean="0"/>
              <a:t>親切である</a:t>
            </a:r>
          </a:p>
          <a:p>
            <a:pPr lvl="1"/>
            <a:r>
              <a:rPr lang="ja-JP" altLang="en-US" dirty="0"/>
              <a:t>①提供したデータについて保証する必要が無いこと（無保証）、②情報提供者の名前を騙って改ざんしたデータが公開されるのを防ぐこと、③情報提供者が一般的に望ましくないと考える利用の態様を示すことができること、の３点が重要である</a:t>
            </a:r>
            <a:r>
              <a:rPr lang="ja-JP" altLang="en-US" dirty="0" smtClean="0"/>
              <a:t>。</a:t>
            </a:r>
            <a:endParaRPr lang="en-US" altLang="ja-JP" dirty="0" smtClean="0"/>
          </a:p>
          <a:p>
            <a:pPr lvl="1"/>
            <a:r>
              <a:rPr lang="ja-JP" altLang="en-US" dirty="0" smtClean="0"/>
              <a:t>①</a:t>
            </a:r>
            <a:r>
              <a:rPr lang="ja-JP" altLang="en-US" dirty="0"/>
              <a:t>について</a:t>
            </a:r>
            <a:r>
              <a:rPr lang="ja-JP" altLang="en-US" dirty="0" smtClean="0"/>
              <a:t>はどのライセンスも対応している。</a:t>
            </a:r>
            <a:endParaRPr lang="en-US" altLang="ja-JP" dirty="0" smtClean="0"/>
          </a:p>
          <a:p>
            <a:pPr lvl="1"/>
            <a:r>
              <a:rPr lang="ja-JP" altLang="en-US" dirty="0" smtClean="0"/>
              <a:t>②</a:t>
            </a:r>
            <a:r>
              <a:rPr lang="ja-JP" altLang="en-US" dirty="0"/>
              <a:t>については</a:t>
            </a:r>
            <a:r>
              <a:rPr lang="ja-JP" altLang="en-US" dirty="0" smtClean="0"/>
              <a:t>、どのライセンスも規定に記載があるが、実効性には課題がある。</a:t>
            </a:r>
            <a:endParaRPr lang="en-US" altLang="ja-JP" dirty="0" smtClean="0"/>
          </a:p>
          <a:p>
            <a:pPr lvl="1"/>
            <a:r>
              <a:rPr lang="ja-JP" altLang="en-US" dirty="0" smtClean="0"/>
              <a:t>③</a:t>
            </a:r>
            <a:r>
              <a:rPr lang="ja-JP" altLang="en-US" dirty="0"/>
              <a:t>について</a:t>
            </a:r>
            <a:r>
              <a:rPr lang="ja-JP" altLang="en-US" dirty="0" smtClean="0"/>
              <a:t>は、政府標準利用規約（第</a:t>
            </a:r>
            <a:r>
              <a:rPr lang="en-US" altLang="ja-JP" dirty="0" smtClean="0"/>
              <a:t>1.0</a:t>
            </a:r>
            <a:r>
              <a:rPr lang="ja-JP" altLang="en-US" dirty="0" smtClean="0"/>
              <a:t>版</a:t>
            </a:r>
            <a:r>
              <a:rPr lang="ja-JP" altLang="en-US" dirty="0"/>
              <a:t>）（案）のみ</a:t>
            </a:r>
            <a:r>
              <a:rPr lang="ja-JP" altLang="en-US" dirty="0" smtClean="0"/>
              <a:t>が対応している。</a:t>
            </a:r>
            <a:endParaRPr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1834736665"/>
              </p:ext>
            </p:extLst>
          </p:nvPr>
        </p:nvGraphicFramePr>
        <p:xfrm>
          <a:off x="776536" y="2996952"/>
          <a:ext cx="8136904" cy="3528392"/>
        </p:xfrm>
        <a:graphic>
          <a:graphicData uri="http://schemas.openxmlformats.org/drawingml/2006/table">
            <a:tbl>
              <a:tblPr firstRow="1" bandRow="1">
                <a:tableStyleId>{5C22544A-7EE6-4342-B048-85BDC9FD1C3A}</a:tableStyleId>
              </a:tblPr>
              <a:tblGrid>
                <a:gridCol w="2142238"/>
                <a:gridCol w="1998222"/>
                <a:gridCol w="1998222"/>
                <a:gridCol w="1998222"/>
              </a:tblGrid>
              <a:tr h="542490">
                <a:tc>
                  <a:txBody>
                    <a:bodyPr/>
                    <a:lstStyle/>
                    <a:p>
                      <a:endParaRPr kumimoji="1" lang="ja-JP" altLang="en-US" sz="1400" dirty="0"/>
                    </a:p>
                  </a:txBody>
                  <a:tcPr/>
                </a:tc>
                <a:tc>
                  <a:txBody>
                    <a:bodyPr/>
                    <a:lstStyle/>
                    <a:p>
                      <a:r>
                        <a:rPr kumimoji="1" lang="en-US" altLang="ja-JP" sz="1400" dirty="0" smtClean="0"/>
                        <a:t>CC0</a:t>
                      </a:r>
                      <a:endParaRPr kumimoji="1" lang="ja-JP" altLang="en-US" sz="1400" dirty="0"/>
                    </a:p>
                  </a:txBody>
                  <a:tcPr anchor="ctr" anchorCtr="1"/>
                </a:tc>
                <a:tc>
                  <a:txBody>
                    <a:bodyPr/>
                    <a:lstStyle/>
                    <a:p>
                      <a:r>
                        <a:rPr kumimoji="1" lang="en-US" altLang="ja-JP" sz="1400" dirty="0" smtClean="0"/>
                        <a:t>CC-BY</a:t>
                      </a:r>
                      <a:endParaRPr kumimoji="1" lang="ja-JP" altLang="en-US" sz="1400" dirty="0"/>
                    </a:p>
                  </a:txBody>
                  <a:tcPr anchor="ctr" anchorCtr="1"/>
                </a:tc>
                <a:tc>
                  <a:txBody>
                    <a:bodyPr/>
                    <a:lstStyle/>
                    <a:p>
                      <a:pPr algn="ctr"/>
                      <a:r>
                        <a:rPr kumimoji="1" lang="ja-JP" altLang="en-US" sz="1400" dirty="0" smtClean="0"/>
                        <a:t>政府標準利用規約（第</a:t>
                      </a:r>
                      <a:r>
                        <a:rPr kumimoji="1" lang="en-US" altLang="ja-JP" sz="1400" dirty="0" smtClean="0"/>
                        <a:t>1.0</a:t>
                      </a:r>
                      <a:r>
                        <a:rPr kumimoji="1" lang="ja-JP" altLang="en-US" sz="1400" dirty="0" smtClean="0"/>
                        <a:t>版</a:t>
                      </a:r>
                      <a:r>
                        <a:rPr kumimoji="1" lang="ja-JP" altLang="en-US" sz="1400" dirty="0" smtClean="0"/>
                        <a:t>）（案）</a:t>
                      </a:r>
                      <a:endParaRPr kumimoji="1" lang="ja-JP" altLang="en-US" sz="1400" dirty="0"/>
                    </a:p>
                  </a:txBody>
                  <a:tcPr anchor="ctr" anchorCtr="1"/>
                </a:tc>
              </a:tr>
              <a:tr h="765869">
                <a:tc>
                  <a:txBody>
                    <a:bodyPr/>
                    <a:lstStyle/>
                    <a:p>
                      <a:r>
                        <a:rPr kumimoji="1" lang="ja-JP" altLang="en-US" sz="1400" dirty="0" smtClean="0"/>
                        <a:t>①提供したデータについて保証する必要が無い（無保証）</a:t>
                      </a:r>
                      <a:endParaRPr kumimoji="1" lang="ja-JP" altLang="en-US" sz="1400" dirty="0"/>
                    </a:p>
                  </a:txBody>
                  <a:tcPr anchor="ctr"/>
                </a:tc>
                <a:tc>
                  <a:txBody>
                    <a:bodyPr/>
                    <a:lstStyle/>
                    <a:p>
                      <a:pPr algn="ctr"/>
                      <a:r>
                        <a:rPr kumimoji="1" lang="ja-JP" altLang="en-US" sz="1400" dirty="0" smtClean="0"/>
                        <a:t>○</a:t>
                      </a:r>
                      <a:endParaRPr kumimoji="1" lang="en-US" altLang="ja-JP" sz="1400" dirty="0" smtClean="0"/>
                    </a:p>
                    <a:p>
                      <a:pPr algn="ctr"/>
                      <a:r>
                        <a:rPr kumimoji="1" lang="ja-JP" altLang="en-US" sz="1400" dirty="0" smtClean="0"/>
                        <a:t>無保証規定あり</a:t>
                      </a:r>
                      <a:endParaRPr kumimoji="1" lang="en-US" altLang="ja-JP" sz="1400" dirty="0" smtClean="0"/>
                    </a:p>
                  </a:txBody>
                  <a:tcPr anchor="ctr"/>
                </a:tc>
                <a:tc>
                  <a:txBody>
                    <a:bodyPr/>
                    <a:lstStyle/>
                    <a:p>
                      <a:pPr algn="ctr"/>
                      <a:r>
                        <a:rPr kumimoji="1" lang="ja-JP" altLang="en-US" sz="1400" dirty="0" smtClean="0"/>
                        <a:t>○</a:t>
                      </a:r>
                      <a:endParaRPr kumimoji="1" lang="en-US" altLang="ja-JP" sz="1400" dirty="0" smtClean="0"/>
                    </a:p>
                    <a:p>
                      <a:pPr algn="ctr"/>
                      <a:r>
                        <a:rPr kumimoji="1" lang="ja-JP" altLang="en-US" sz="1400" dirty="0" smtClean="0"/>
                        <a:t>無保証規定あり</a:t>
                      </a:r>
                      <a:endParaRPr kumimoji="1" lang="ja-JP" altLang="en-US" sz="1400" dirty="0"/>
                    </a:p>
                  </a:txBody>
                  <a:tcPr anchor="ctr"/>
                </a:tc>
                <a:tc>
                  <a:txBody>
                    <a:bodyPr/>
                    <a:lstStyle/>
                    <a:p>
                      <a:pPr algn="ctr"/>
                      <a:r>
                        <a:rPr kumimoji="1" lang="ja-JP" altLang="en-US" sz="1400" dirty="0" smtClean="0"/>
                        <a:t>○</a:t>
                      </a:r>
                      <a:endParaRPr kumimoji="1" lang="en-US" altLang="ja-JP" sz="1400" dirty="0" smtClean="0"/>
                    </a:p>
                    <a:p>
                      <a:pPr algn="ctr"/>
                      <a:r>
                        <a:rPr kumimoji="1" lang="ja-JP" altLang="en-US" sz="1400" dirty="0" smtClean="0"/>
                        <a:t>無保証規定あり</a:t>
                      </a:r>
                      <a:endParaRPr kumimoji="1" lang="en-US" altLang="ja-JP" sz="1400" dirty="0" smtClean="0"/>
                    </a:p>
                  </a:txBody>
                  <a:tcPr anchor="ctr"/>
                </a:tc>
              </a:tr>
              <a:tr h="975496">
                <a:tc>
                  <a:txBody>
                    <a:bodyPr/>
                    <a:lstStyle/>
                    <a:p>
                      <a:r>
                        <a:rPr kumimoji="1" lang="ja-JP" altLang="en-US" sz="1400" dirty="0" smtClean="0"/>
                        <a:t>②情報提供者の名前を騙って改ざんしたデータが公開されるのを防ぐこと</a:t>
                      </a:r>
                      <a:endParaRPr kumimoji="1" lang="ja-JP" altLang="en-US" sz="1400" dirty="0"/>
                    </a:p>
                  </a:txBody>
                  <a:tcPr anchor="ctr"/>
                </a:tc>
                <a:tc>
                  <a:txBody>
                    <a:bodyPr/>
                    <a:lstStyle/>
                    <a:p>
                      <a:pPr algn="ctr"/>
                      <a:r>
                        <a:rPr kumimoji="1" lang="ja-JP" altLang="en-US" sz="1400" dirty="0" smtClean="0"/>
                        <a:t>△</a:t>
                      </a:r>
                      <a:endParaRPr kumimoji="1" lang="en-US" altLang="ja-JP" sz="1400" dirty="0" smtClean="0"/>
                    </a:p>
                    <a:p>
                      <a:pPr algn="ctr"/>
                      <a:r>
                        <a:rPr kumimoji="1" lang="ja-JP" altLang="en-US" sz="1400" dirty="0" smtClean="0"/>
                        <a:t>規定はある</a:t>
                      </a:r>
                      <a:endParaRPr kumimoji="1" lang="en-US" altLang="ja-JP" sz="1400" dirty="0" smtClean="0"/>
                    </a:p>
                    <a:p>
                      <a:pPr algn="ctr"/>
                      <a:r>
                        <a:rPr kumimoji="1" lang="ja-JP" altLang="en-US" sz="1400" dirty="0" smtClean="0"/>
                        <a:t>実効性に課題</a:t>
                      </a:r>
                      <a:endParaRPr kumimoji="1" lang="ja-JP" altLang="en-US" sz="1400" dirty="0"/>
                    </a:p>
                  </a:txBody>
                  <a:tcPr anchor="ctr"/>
                </a:tc>
                <a:tc>
                  <a:txBody>
                    <a:bodyPr/>
                    <a:lstStyle/>
                    <a:p>
                      <a:pPr algn="ctr"/>
                      <a:r>
                        <a:rPr kumimoji="1" lang="ja-JP" altLang="en-US" sz="1400" dirty="0" smtClean="0"/>
                        <a:t>△</a:t>
                      </a:r>
                      <a:endParaRPr kumimoji="1" lang="en-US" altLang="ja-JP" sz="1400" dirty="0" smtClean="0"/>
                    </a:p>
                    <a:p>
                      <a:pPr algn="ctr"/>
                      <a:r>
                        <a:rPr kumimoji="1" lang="ja-JP" altLang="en-US" sz="1400" dirty="0" smtClean="0"/>
                        <a:t>規定はある</a:t>
                      </a:r>
                      <a:endParaRPr kumimoji="1" lang="en-US" altLang="ja-JP" sz="1400" dirty="0" smtClean="0"/>
                    </a:p>
                    <a:p>
                      <a:pPr algn="ctr"/>
                      <a:r>
                        <a:rPr kumimoji="1" lang="ja-JP" altLang="en-US" sz="1400" dirty="0" smtClean="0"/>
                        <a:t>実効性に課題</a:t>
                      </a:r>
                    </a:p>
                  </a:txBody>
                  <a:tcPr anchor="ctr"/>
                </a:tc>
                <a:tc>
                  <a:txBody>
                    <a:bodyPr/>
                    <a:lstStyle/>
                    <a:p>
                      <a:pPr algn="ctr"/>
                      <a:r>
                        <a:rPr kumimoji="1" lang="ja-JP" altLang="en-US" sz="1400" dirty="0" smtClean="0"/>
                        <a:t>△</a:t>
                      </a:r>
                      <a:endParaRPr kumimoji="1" lang="en-US" altLang="ja-JP" sz="1400" dirty="0" smtClean="0"/>
                    </a:p>
                    <a:p>
                      <a:pPr algn="ctr"/>
                      <a:r>
                        <a:rPr kumimoji="1" lang="ja-JP" altLang="en-US" sz="1400" dirty="0" smtClean="0"/>
                        <a:t>規定はある</a:t>
                      </a:r>
                      <a:endParaRPr kumimoji="1" lang="en-US" altLang="ja-JP" sz="1400" dirty="0" smtClean="0"/>
                    </a:p>
                    <a:p>
                      <a:pPr algn="ctr"/>
                      <a:r>
                        <a:rPr kumimoji="1" lang="ja-JP" altLang="en-US" sz="1400" dirty="0" smtClean="0"/>
                        <a:t>実効性に課題</a:t>
                      </a:r>
                    </a:p>
                  </a:txBody>
                  <a:tcPr anchor="ctr"/>
                </a:tc>
              </a:tr>
              <a:tr h="1244537">
                <a:tc>
                  <a:txBody>
                    <a:bodyPr/>
                    <a:lstStyle/>
                    <a:p>
                      <a:r>
                        <a:rPr kumimoji="1" lang="ja-JP" altLang="en-US" sz="1400" dirty="0" smtClean="0"/>
                        <a:t>③情報提供者が一般的に望ましくないと考える利用の態様を示すことができること</a:t>
                      </a:r>
                      <a:endParaRPr kumimoji="1" lang="ja-JP" altLang="en-US" sz="1400" dirty="0"/>
                    </a:p>
                  </a:txBody>
                  <a:tcPr anchor="ctr"/>
                </a:tc>
                <a:tc>
                  <a:txBody>
                    <a:bodyPr/>
                    <a:lstStyle/>
                    <a:p>
                      <a:pPr algn="ctr"/>
                      <a:r>
                        <a:rPr kumimoji="1" lang="en-US" altLang="ja-JP" sz="1400" dirty="0" smtClean="0"/>
                        <a:t>×</a:t>
                      </a:r>
                    </a:p>
                    <a:p>
                      <a:pPr algn="ctr"/>
                      <a:r>
                        <a:rPr kumimoji="1" lang="ja-JP" altLang="en-US" sz="1400" dirty="0" smtClean="0"/>
                        <a:t>規定無し</a:t>
                      </a:r>
                      <a:endParaRPr kumimoji="1" lang="ja-JP" altLang="en-US" sz="1400" dirty="0"/>
                    </a:p>
                  </a:txBody>
                  <a:tcPr anchor="ctr"/>
                </a:tc>
                <a:tc>
                  <a:txBody>
                    <a:bodyPr/>
                    <a:lstStyle/>
                    <a:p>
                      <a:pPr algn="ctr"/>
                      <a:r>
                        <a:rPr kumimoji="1" lang="en-US" altLang="ja-JP" sz="1400" dirty="0" smtClean="0"/>
                        <a:t>×</a:t>
                      </a:r>
                    </a:p>
                    <a:p>
                      <a:pPr algn="ctr"/>
                      <a:r>
                        <a:rPr kumimoji="1" lang="ja-JP" altLang="en-US" sz="1400" dirty="0" smtClean="0"/>
                        <a:t>規定無し</a:t>
                      </a:r>
                      <a:endParaRPr kumimoji="1" lang="ja-JP" altLang="en-US" sz="1400" dirty="0"/>
                    </a:p>
                  </a:txBody>
                  <a:tcPr anchor="ctr"/>
                </a:tc>
                <a:tc>
                  <a:txBody>
                    <a:bodyPr/>
                    <a:lstStyle/>
                    <a:p>
                      <a:pPr algn="ctr"/>
                      <a:r>
                        <a:rPr kumimoji="1" lang="ja-JP" altLang="en-US" sz="1400" dirty="0" smtClean="0"/>
                        <a:t>○</a:t>
                      </a:r>
                      <a:endParaRPr kumimoji="1" lang="en-US" altLang="ja-JP" sz="1400" dirty="0" smtClean="0"/>
                    </a:p>
                    <a:p>
                      <a:pPr algn="ctr"/>
                      <a:r>
                        <a:rPr kumimoji="1" lang="ja-JP" altLang="en-US" sz="1400" dirty="0" smtClean="0"/>
                        <a:t>規定あり</a:t>
                      </a:r>
                      <a:endParaRPr kumimoji="1" lang="en-US" altLang="ja-JP" sz="1400" dirty="0" smtClean="0"/>
                    </a:p>
                    <a:p>
                      <a:pPr algn="ctr"/>
                      <a:r>
                        <a:rPr kumimoji="1" lang="ja-JP" altLang="en-US" sz="1000" dirty="0" smtClean="0"/>
                        <a:t>（「法令・条例・公序良俗に反する利用」と「国家・国民の安全に脅威を与える利用」を禁止）</a:t>
                      </a:r>
                      <a:endParaRPr kumimoji="1" lang="en-US" altLang="ja-JP" sz="1000" dirty="0" smtClean="0"/>
                    </a:p>
                    <a:p>
                      <a:pPr algn="ctr"/>
                      <a:r>
                        <a:rPr kumimoji="1" lang="ja-JP" altLang="en-US" sz="1400" dirty="0" smtClean="0"/>
                        <a:t>実効性に課題</a:t>
                      </a:r>
                      <a:endParaRPr kumimoji="1" lang="ja-JP" altLang="en-US" sz="1400" dirty="0"/>
                    </a:p>
                  </a:txBody>
                  <a:tcPr anchor="ctr"/>
                </a:tc>
              </a:tr>
            </a:tbl>
          </a:graphicData>
        </a:graphic>
      </p:graphicFrame>
    </p:spTree>
    <p:extLst>
      <p:ext uri="{BB962C8B-B14F-4D97-AF65-F5344CB8AC3E}">
        <p14:creationId xmlns:p14="http://schemas.microsoft.com/office/powerpoint/2010/main" val="3188683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kumimoji="1" lang="en-US" altLang="ja-JP" dirty="0" smtClean="0"/>
              <a:t>6.3</a:t>
            </a:r>
            <a:r>
              <a:rPr kumimoji="1" lang="ja-JP" altLang="en-US" dirty="0" smtClean="0"/>
              <a:t>　データの性質からの比較</a:t>
            </a:r>
            <a:endParaRPr kumimoji="1" lang="ja-JP" altLang="en-US" dirty="0"/>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23</a:t>
            </a:fld>
            <a:endParaRPr lang="en-US" altLang="ja-JP" dirty="0"/>
          </a:p>
        </p:txBody>
      </p:sp>
      <p:sp>
        <p:nvSpPr>
          <p:cNvPr id="15" name="コンテンツ プレースホルダー 1"/>
          <p:cNvSpPr txBox="1">
            <a:spLocks/>
          </p:cNvSpPr>
          <p:nvPr/>
        </p:nvSpPr>
        <p:spPr>
          <a:xfrm>
            <a:off x="436653" y="1026367"/>
            <a:ext cx="8277580" cy="5608349"/>
          </a:xfrm>
          <a:prstGeom prst="rect">
            <a:avLst/>
          </a:prstGeom>
        </p:spPr>
        <p:txBody>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0" indent="0">
              <a:spcBef>
                <a:spcPts val="300"/>
              </a:spcBef>
              <a:buNone/>
            </a:pPr>
            <a:endParaRPr lang="en-US" altLang="ja-JP" sz="1200" dirty="0" smtClean="0">
              <a:solidFill>
                <a:schemeClr val="bg2"/>
              </a:solidFill>
              <a:latin typeface="HGP明朝E" panose="02020900000000000000" pitchFamily="18" charset="-128"/>
              <a:ea typeface="HGP明朝E" panose="02020900000000000000" pitchFamily="18" charset="-128"/>
            </a:endParaRPr>
          </a:p>
        </p:txBody>
      </p:sp>
      <p:sp>
        <p:nvSpPr>
          <p:cNvPr id="3" name="コンテンツ プレースホルダー 2"/>
          <p:cNvSpPr>
            <a:spLocks noGrp="1"/>
          </p:cNvSpPr>
          <p:nvPr>
            <p:ph idx="1"/>
          </p:nvPr>
        </p:nvSpPr>
        <p:spPr>
          <a:xfrm>
            <a:off x="351414" y="1143000"/>
            <a:ext cx="9066081" cy="1853952"/>
          </a:xfrm>
        </p:spPr>
        <p:txBody>
          <a:bodyPr>
            <a:normAutofit fontScale="85000" lnSpcReduction="10000"/>
          </a:bodyPr>
          <a:lstStyle/>
          <a:p>
            <a:r>
              <a:rPr lang="ja-JP" altLang="en-US" dirty="0" smtClean="0"/>
              <a:t>データの性質によって、適用可能な利用ルールは異なる</a:t>
            </a:r>
          </a:p>
          <a:p>
            <a:pPr lvl="1"/>
            <a:r>
              <a:rPr lang="ja-JP" altLang="en-US" dirty="0" smtClean="0"/>
              <a:t>①著作権が発生しないデータについては、</a:t>
            </a:r>
            <a:r>
              <a:rPr lang="en-US" altLang="ja-JP" dirty="0" smtClean="0"/>
              <a:t>CC0</a:t>
            </a:r>
            <a:r>
              <a:rPr lang="ja-JP" altLang="en-US" dirty="0" smtClean="0"/>
              <a:t>が望ましい。</a:t>
            </a:r>
            <a:endParaRPr lang="en-US" altLang="ja-JP" dirty="0" smtClean="0"/>
          </a:p>
          <a:p>
            <a:pPr lvl="1"/>
            <a:r>
              <a:rPr lang="ja-JP" altLang="en-US" dirty="0" smtClean="0"/>
              <a:t>②第三者の権利が含まれているデータについては、第三者から二次利用等について許諾を得る必要がある。許諾を得られない場合は、第三者権利についての注意喚起を記載することで対応可能であり、政府標準利用規約（第</a:t>
            </a:r>
            <a:r>
              <a:rPr lang="en-US" altLang="ja-JP" dirty="0" smtClean="0"/>
              <a:t>1.0</a:t>
            </a:r>
            <a:r>
              <a:rPr lang="ja-JP" altLang="en-US" dirty="0" smtClean="0"/>
              <a:t>版</a:t>
            </a:r>
            <a:r>
              <a:rPr lang="ja-JP" altLang="en-US" dirty="0"/>
              <a:t>）（案）は</a:t>
            </a:r>
            <a:r>
              <a:rPr lang="ja-JP" altLang="en-US" dirty="0" smtClean="0"/>
              <a:t>その対処が予めなされている。</a:t>
            </a:r>
            <a:endParaRPr lang="en-US" altLang="ja-JP" dirty="0" smtClean="0"/>
          </a:p>
          <a:p>
            <a:pPr lvl="1"/>
            <a:r>
              <a:rPr lang="ja-JP" altLang="en-US" dirty="0" smtClean="0"/>
              <a:t>③利用に法令上の制約があるデータについては、法令上の制約について注意喚起をすることが望ましい。政府標準利用規約（第</a:t>
            </a:r>
            <a:r>
              <a:rPr lang="en-US" altLang="ja-JP" dirty="0" smtClean="0"/>
              <a:t>1.0</a:t>
            </a:r>
            <a:r>
              <a:rPr lang="ja-JP" altLang="en-US" dirty="0" smtClean="0"/>
              <a:t>版</a:t>
            </a:r>
            <a:r>
              <a:rPr lang="ja-JP" altLang="en-US" dirty="0"/>
              <a:t>）（案）で</a:t>
            </a:r>
            <a:r>
              <a:rPr lang="ja-JP" altLang="en-US" dirty="0" smtClean="0"/>
              <a:t>はその対処が予めなされている。</a:t>
            </a:r>
            <a:endParaRPr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320970865"/>
              </p:ext>
            </p:extLst>
          </p:nvPr>
        </p:nvGraphicFramePr>
        <p:xfrm>
          <a:off x="920552" y="2996952"/>
          <a:ext cx="7992888" cy="3506049"/>
        </p:xfrm>
        <a:graphic>
          <a:graphicData uri="http://schemas.openxmlformats.org/drawingml/2006/table">
            <a:tbl>
              <a:tblPr firstRow="1" bandRow="1">
                <a:tableStyleId>{5C22544A-7EE6-4342-B048-85BDC9FD1C3A}</a:tableStyleId>
              </a:tblPr>
              <a:tblGrid>
                <a:gridCol w="1998222"/>
                <a:gridCol w="1998222"/>
                <a:gridCol w="1998222"/>
                <a:gridCol w="1998222"/>
              </a:tblGrid>
              <a:tr h="542998">
                <a:tc>
                  <a:txBody>
                    <a:bodyPr/>
                    <a:lstStyle/>
                    <a:p>
                      <a:endParaRPr kumimoji="1" lang="ja-JP" altLang="en-US" sz="1600" dirty="0"/>
                    </a:p>
                  </a:txBody>
                  <a:tcPr/>
                </a:tc>
                <a:tc>
                  <a:txBody>
                    <a:bodyPr/>
                    <a:lstStyle/>
                    <a:p>
                      <a:r>
                        <a:rPr kumimoji="1" lang="en-US" altLang="ja-JP" sz="1600" dirty="0" smtClean="0"/>
                        <a:t>CC0</a:t>
                      </a:r>
                      <a:endParaRPr kumimoji="1" lang="ja-JP" altLang="en-US" sz="1600" dirty="0"/>
                    </a:p>
                  </a:txBody>
                  <a:tcPr anchor="ctr" anchorCtr="1"/>
                </a:tc>
                <a:tc>
                  <a:txBody>
                    <a:bodyPr/>
                    <a:lstStyle/>
                    <a:p>
                      <a:r>
                        <a:rPr kumimoji="1" lang="en-US" altLang="ja-JP" sz="1600" dirty="0" smtClean="0"/>
                        <a:t>CC-BY</a:t>
                      </a:r>
                      <a:endParaRPr kumimoji="1" lang="ja-JP" altLang="en-US" sz="1600" dirty="0"/>
                    </a:p>
                  </a:txBody>
                  <a:tcPr anchor="ctr" anchorCtr="1"/>
                </a:tc>
                <a:tc>
                  <a:txBody>
                    <a:bodyPr/>
                    <a:lstStyle/>
                    <a:p>
                      <a:pPr algn="ctr"/>
                      <a:r>
                        <a:rPr kumimoji="1" lang="ja-JP" altLang="en-US" sz="1600" dirty="0" smtClean="0"/>
                        <a:t>政府標準利用規約（第</a:t>
                      </a:r>
                      <a:r>
                        <a:rPr kumimoji="1" lang="en-US" altLang="ja-JP" sz="1600" dirty="0" smtClean="0"/>
                        <a:t>1.0</a:t>
                      </a:r>
                      <a:r>
                        <a:rPr kumimoji="1" lang="ja-JP" altLang="en-US" sz="1600" dirty="0" smtClean="0"/>
                        <a:t>版</a:t>
                      </a:r>
                      <a:r>
                        <a:rPr kumimoji="1" lang="ja-JP" altLang="en-US" sz="1600" dirty="0" smtClean="0"/>
                        <a:t>）（案）</a:t>
                      </a:r>
                      <a:endParaRPr kumimoji="1" lang="ja-JP" altLang="en-US" sz="1600" dirty="0"/>
                    </a:p>
                  </a:txBody>
                  <a:tcPr anchor="ctr" anchorCtr="1"/>
                </a:tc>
              </a:tr>
              <a:tr h="681700">
                <a:tc>
                  <a:txBody>
                    <a:bodyPr/>
                    <a:lstStyle/>
                    <a:p>
                      <a:r>
                        <a:rPr kumimoji="1" lang="ja-JP" altLang="en-US" sz="1600" dirty="0" smtClean="0"/>
                        <a:t>①著作権が発生しないデータ</a:t>
                      </a:r>
                      <a:endParaRPr kumimoji="1" lang="ja-JP" altLang="en-US" sz="1600" dirty="0"/>
                    </a:p>
                  </a:txBody>
                  <a:tcPr anchor="ctr"/>
                </a:tc>
                <a:tc>
                  <a:txBody>
                    <a:bodyPr/>
                    <a:lstStyle/>
                    <a:p>
                      <a:pPr algn="ctr"/>
                      <a:r>
                        <a:rPr kumimoji="1" lang="ja-JP" altLang="en-US" sz="1400" dirty="0" smtClean="0"/>
                        <a:t>◎</a:t>
                      </a:r>
                      <a:endParaRPr kumimoji="1" lang="en-US" altLang="ja-JP" sz="1400" dirty="0" smtClean="0"/>
                    </a:p>
                    <a:p>
                      <a:pPr algn="ctr"/>
                      <a:r>
                        <a:rPr kumimoji="1" lang="ja-JP" altLang="en-US" sz="1400" dirty="0" smtClean="0"/>
                        <a:t>推奨</a:t>
                      </a:r>
                      <a:endParaRPr kumimoji="1" lang="en-US" altLang="ja-JP" sz="1400" dirty="0" smtClean="0"/>
                    </a:p>
                  </a:txBody>
                  <a:tcPr anchor="ctr"/>
                </a:tc>
                <a:tc>
                  <a:txBody>
                    <a:bodyPr/>
                    <a:lstStyle/>
                    <a:p>
                      <a:pPr algn="ctr"/>
                      <a:r>
                        <a:rPr kumimoji="1" lang="ja-JP" altLang="en-US" sz="1400" dirty="0" smtClean="0"/>
                        <a:t>○</a:t>
                      </a:r>
                      <a:endParaRPr kumimoji="1" lang="en-US" altLang="ja-JP" sz="1400" dirty="0" smtClean="0"/>
                    </a:p>
                    <a:p>
                      <a:pPr algn="ctr"/>
                      <a:r>
                        <a:rPr kumimoji="1" lang="ja-JP" altLang="en-US" sz="1400" dirty="0" smtClean="0"/>
                        <a:t>出典を求めたい場合</a:t>
                      </a:r>
                      <a:endParaRPr kumimoji="1" lang="ja-JP" altLang="en-US" sz="1400" dirty="0"/>
                    </a:p>
                  </a:txBody>
                  <a:tcPr anchor="ctr"/>
                </a:tc>
                <a:tc>
                  <a:txBody>
                    <a:bodyPr/>
                    <a:lstStyle/>
                    <a:p>
                      <a:pPr algn="ctr"/>
                      <a:r>
                        <a:rPr kumimoji="1" lang="ja-JP" altLang="en-US" sz="1400" dirty="0" smtClean="0"/>
                        <a:t>○</a:t>
                      </a:r>
                      <a:endParaRPr kumimoji="1" lang="en-US" altLang="ja-JP" sz="1400" dirty="0" smtClean="0"/>
                    </a:p>
                    <a:p>
                      <a:pPr algn="ctr"/>
                      <a:r>
                        <a:rPr kumimoji="1" lang="ja-JP" altLang="en-US" sz="1400" dirty="0" smtClean="0"/>
                        <a:t>出典を求めたい場合</a:t>
                      </a:r>
                      <a:endParaRPr kumimoji="1" lang="ja-JP" altLang="en-US" sz="1400" dirty="0"/>
                    </a:p>
                  </a:txBody>
                  <a:tcPr anchor="ctr"/>
                </a:tc>
              </a:tr>
              <a:tr h="1286049">
                <a:tc>
                  <a:txBody>
                    <a:bodyPr/>
                    <a:lstStyle/>
                    <a:p>
                      <a:r>
                        <a:rPr kumimoji="1" lang="ja-JP" altLang="en-US" sz="1600" dirty="0" smtClean="0"/>
                        <a:t>②第三者の権利が含まれているデータ</a:t>
                      </a:r>
                      <a:endParaRPr kumimoji="1" lang="ja-JP" altLang="en-US" sz="1600" dirty="0"/>
                    </a:p>
                  </a:txBody>
                  <a:tcPr anchor="ctr"/>
                </a:tc>
                <a:tc>
                  <a:txBody>
                    <a:bodyPr/>
                    <a:lstStyle/>
                    <a:p>
                      <a:pPr algn="ctr"/>
                      <a:r>
                        <a:rPr kumimoji="1" lang="ja-JP" altLang="en-US" sz="1400" dirty="0" smtClean="0"/>
                        <a:t>△</a:t>
                      </a:r>
                      <a:endParaRPr kumimoji="1" lang="en-US" altLang="ja-JP" sz="1400" dirty="0" smtClean="0"/>
                    </a:p>
                    <a:p>
                      <a:pPr algn="ctr"/>
                      <a:r>
                        <a:rPr kumimoji="1" lang="ja-JP" altLang="en-US" sz="1400" dirty="0" smtClean="0"/>
                        <a:t>第三者から許諾を得る必要</a:t>
                      </a:r>
                      <a:endParaRPr kumimoji="1" lang="en-US" altLang="ja-JP" sz="1400" dirty="0" smtClean="0"/>
                    </a:p>
                  </a:txBody>
                  <a:tcPr anchor="ctr"/>
                </a:tc>
                <a:tc>
                  <a:txBody>
                    <a:bodyPr/>
                    <a:lstStyle/>
                    <a:p>
                      <a:pPr algn="ctr"/>
                      <a:r>
                        <a:rPr kumimoji="1" lang="ja-JP" altLang="en-US" sz="1400" dirty="0" smtClean="0"/>
                        <a:t>○</a:t>
                      </a:r>
                      <a:endParaRPr kumimoji="1" lang="en-US" altLang="ja-JP" sz="1400" dirty="0" smtClean="0"/>
                    </a:p>
                    <a:p>
                      <a:pPr algn="ctr"/>
                      <a:r>
                        <a:rPr kumimoji="1" lang="ja-JP" altLang="en-US" sz="1400" dirty="0" smtClean="0"/>
                        <a:t>第三者から許諾を得る必要</a:t>
                      </a:r>
                      <a:endParaRPr kumimoji="1" lang="en-US" altLang="ja-JP" sz="1400" dirty="0" smtClean="0"/>
                    </a:p>
                    <a:p>
                      <a:pPr algn="ctr"/>
                      <a:r>
                        <a:rPr kumimoji="1" lang="ja-JP" altLang="en-US" sz="1400" dirty="0" smtClean="0"/>
                        <a:t>第三者権利についての注意喚起を記載することで対処可能</a:t>
                      </a:r>
                    </a:p>
                  </a:txBody>
                  <a:tcPr anchor="ctr"/>
                </a:tc>
                <a:tc>
                  <a:txBody>
                    <a:bodyPr/>
                    <a:lstStyle/>
                    <a:p>
                      <a:pPr algn="ctr"/>
                      <a:r>
                        <a:rPr kumimoji="1" lang="ja-JP" altLang="en-US" sz="1400" dirty="0" smtClean="0"/>
                        <a:t>◎</a:t>
                      </a:r>
                      <a:endParaRPr kumimoji="1" lang="en-US" altLang="ja-JP" sz="1400" dirty="0" smtClean="0"/>
                    </a:p>
                    <a:p>
                      <a:pPr algn="ctr"/>
                      <a:r>
                        <a:rPr kumimoji="1" lang="ja-JP" altLang="en-US" sz="1400" dirty="0" smtClean="0"/>
                        <a:t>第三者権利についての注意喚起あり</a:t>
                      </a:r>
                      <a:endParaRPr kumimoji="1" lang="en-US" altLang="ja-JP" sz="1400" dirty="0" smtClean="0"/>
                    </a:p>
                  </a:txBody>
                  <a:tcPr anchor="ctr"/>
                </a:tc>
              </a:tr>
              <a:tr h="873629">
                <a:tc>
                  <a:txBody>
                    <a:bodyPr/>
                    <a:lstStyle/>
                    <a:p>
                      <a:r>
                        <a:rPr kumimoji="1" lang="ja-JP" altLang="en-US" sz="1600" dirty="0" smtClean="0"/>
                        <a:t>③利用に法令上の制約があるデータ</a:t>
                      </a:r>
                      <a:endParaRPr kumimoji="1" lang="ja-JP" altLang="en-US" sz="1600" dirty="0"/>
                    </a:p>
                  </a:txBody>
                  <a:tcPr anchor="ctr"/>
                </a:tc>
                <a:tc>
                  <a:txBody>
                    <a:bodyPr/>
                    <a:lstStyle/>
                    <a:p>
                      <a:pPr algn="ctr"/>
                      <a:r>
                        <a:rPr kumimoji="1" lang="ja-JP" altLang="en-US" sz="1400" dirty="0" smtClean="0"/>
                        <a:t>○</a:t>
                      </a:r>
                      <a:endParaRPr kumimoji="1" lang="en-US" altLang="ja-JP" sz="1400" dirty="0" smtClean="0"/>
                    </a:p>
                    <a:p>
                      <a:pPr algn="ctr"/>
                      <a:r>
                        <a:rPr kumimoji="1" lang="ja-JP" altLang="en-US" sz="1400" dirty="0" smtClean="0"/>
                        <a:t>法令上の制約についての注意喚起が必要</a:t>
                      </a:r>
                      <a:endParaRPr kumimoji="1" lang="en-US" altLang="ja-JP" sz="1400" dirty="0" smtClean="0"/>
                    </a:p>
                  </a:txBody>
                  <a:tcPr anchor="ctr"/>
                </a:tc>
                <a:tc>
                  <a:txBody>
                    <a:bodyPr/>
                    <a:lstStyle/>
                    <a:p>
                      <a:pPr algn="ctr"/>
                      <a:r>
                        <a:rPr kumimoji="1" lang="ja-JP" altLang="en-US" sz="1400" dirty="0" smtClean="0"/>
                        <a:t>○</a:t>
                      </a:r>
                      <a:endParaRPr kumimoji="1" lang="en-US" altLang="ja-JP" sz="1400" dirty="0" smtClean="0"/>
                    </a:p>
                    <a:p>
                      <a:pPr algn="ctr"/>
                      <a:r>
                        <a:rPr kumimoji="1" lang="ja-JP" altLang="en-US" sz="1400" dirty="0" smtClean="0"/>
                        <a:t>法令上の制約についての注意喚起が必要</a:t>
                      </a:r>
                      <a:endParaRPr kumimoji="1" lang="en-US" altLang="ja-JP" sz="1400" dirty="0" smtClean="0"/>
                    </a:p>
                  </a:txBody>
                  <a:tcPr anchor="ctr"/>
                </a:tc>
                <a:tc>
                  <a:txBody>
                    <a:bodyPr/>
                    <a:lstStyle/>
                    <a:p>
                      <a:pPr algn="ctr"/>
                      <a:r>
                        <a:rPr kumimoji="1" lang="ja-JP" altLang="en-US" sz="1400" dirty="0" smtClean="0"/>
                        <a:t>◎</a:t>
                      </a:r>
                      <a:endParaRPr kumimoji="1" lang="en-US" altLang="ja-JP" sz="1400" dirty="0" smtClean="0"/>
                    </a:p>
                    <a:p>
                      <a:pPr algn="ctr"/>
                      <a:r>
                        <a:rPr kumimoji="1" lang="ja-JP" altLang="en-US" sz="1400" dirty="0" smtClean="0"/>
                        <a:t>法令上の制約についての注意喚起あり</a:t>
                      </a:r>
                      <a:endParaRPr kumimoji="1" lang="en-US" altLang="ja-JP" sz="1400" dirty="0" smtClean="0"/>
                    </a:p>
                  </a:txBody>
                  <a:tcPr anchor="ctr"/>
                </a:tc>
              </a:tr>
            </a:tbl>
          </a:graphicData>
        </a:graphic>
      </p:graphicFrame>
    </p:spTree>
    <p:extLst>
      <p:ext uri="{BB962C8B-B14F-4D97-AF65-F5344CB8AC3E}">
        <p14:creationId xmlns:p14="http://schemas.microsoft.com/office/powerpoint/2010/main" val="34722167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lang="en-US" altLang="ja-JP" dirty="0" smtClean="0"/>
              <a:t>6.4</a:t>
            </a:r>
            <a:r>
              <a:rPr lang="ja-JP" altLang="en-US" dirty="0" smtClean="0"/>
              <a:t>　オープンデータ化</a:t>
            </a:r>
            <a:r>
              <a:rPr lang="ja-JP" altLang="en-US" dirty="0"/>
              <a:t>の際に望ましい利用ルール</a:t>
            </a:r>
            <a:endParaRPr kumimoji="1" lang="ja-JP" altLang="en-US" dirty="0"/>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24</a:t>
            </a:fld>
            <a:endParaRPr lang="en-US" altLang="ja-JP" dirty="0"/>
          </a:p>
        </p:txBody>
      </p:sp>
      <p:sp>
        <p:nvSpPr>
          <p:cNvPr id="2" name="右矢印 1"/>
          <p:cNvSpPr/>
          <p:nvPr/>
        </p:nvSpPr>
        <p:spPr bwMode="auto">
          <a:xfrm>
            <a:off x="2504728" y="3733800"/>
            <a:ext cx="1512168" cy="720080"/>
          </a:xfrm>
          <a:prstGeom prst="rightArrow">
            <a:avLst>
              <a:gd name="adj1" fmla="val 50000"/>
              <a:gd name="adj2" fmla="val 69637"/>
            </a:avLst>
          </a:prstGeom>
          <a:solidFill>
            <a:schemeClr val="bg1">
              <a:lumMod val="40000"/>
              <a:lumOff val="60000"/>
            </a:schemeClr>
          </a:solidFill>
          <a:ln w="12700" cap="sq" cmpd="sng" algn="ctr">
            <a:solidFill>
              <a:schemeClr val="accent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推奨ルール</a:t>
            </a:r>
          </a:p>
        </p:txBody>
      </p:sp>
      <p:sp>
        <p:nvSpPr>
          <p:cNvPr id="8" name="右矢印 7"/>
          <p:cNvSpPr/>
          <p:nvPr/>
        </p:nvSpPr>
        <p:spPr bwMode="auto">
          <a:xfrm>
            <a:off x="2504728" y="5428456"/>
            <a:ext cx="1512168" cy="720080"/>
          </a:xfrm>
          <a:prstGeom prst="rightArrow">
            <a:avLst>
              <a:gd name="adj1" fmla="val 50000"/>
              <a:gd name="adj2" fmla="val 69637"/>
            </a:avLst>
          </a:prstGeom>
          <a:solidFill>
            <a:schemeClr val="bg1">
              <a:lumMod val="40000"/>
              <a:lumOff val="60000"/>
            </a:schemeClr>
          </a:solidFill>
          <a:ln w="12700" cap="sq" cmpd="sng" algn="ctr">
            <a:solidFill>
              <a:schemeClr val="accent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推奨ルール</a:t>
            </a:r>
          </a:p>
        </p:txBody>
      </p:sp>
      <p:sp>
        <p:nvSpPr>
          <p:cNvPr id="10" name="メモ 9"/>
          <p:cNvSpPr/>
          <p:nvPr/>
        </p:nvSpPr>
        <p:spPr bwMode="auto">
          <a:xfrm>
            <a:off x="1047800" y="3429000"/>
            <a:ext cx="792088" cy="864096"/>
          </a:xfrm>
          <a:prstGeom prst="foldedCorner">
            <a:avLst/>
          </a:prstGeom>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endPar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メモ 10"/>
          <p:cNvSpPr/>
          <p:nvPr/>
        </p:nvSpPr>
        <p:spPr bwMode="auto">
          <a:xfrm>
            <a:off x="1200200" y="3581400"/>
            <a:ext cx="792088" cy="864096"/>
          </a:xfrm>
          <a:prstGeom prst="foldedCorner">
            <a:avLst/>
          </a:prstGeom>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endPar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メモ 11"/>
          <p:cNvSpPr/>
          <p:nvPr/>
        </p:nvSpPr>
        <p:spPr bwMode="auto">
          <a:xfrm>
            <a:off x="1352600" y="3733800"/>
            <a:ext cx="792088" cy="864096"/>
          </a:xfrm>
          <a:prstGeom prst="foldedCorner">
            <a:avLst/>
          </a:prstGeom>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endPar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776536" y="3733800"/>
            <a:ext cx="1569660" cy="646331"/>
          </a:xfrm>
          <a:prstGeom prst="rect">
            <a:avLst/>
          </a:prstGeom>
          <a:solidFill>
            <a:schemeClr val="tx1"/>
          </a:solidFill>
        </p:spPr>
        <p:txBody>
          <a:bodyPr wrap="none" rtlCol="0">
            <a:spAutoFit/>
          </a:bodyPr>
          <a:lstStyle/>
          <a:p>
            <a:pPr algn="l"/>
            <a:r>
              <a:rPr kumimoji="1" lang="ja-JP" altLang="en-US"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著作権のある</a:t>
            </a:r>
            <a:endParaRPr kumimoji="1" lang="en-US" altLang="ja-JP"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データ</a:t>
            </a:r>
          </a:p>
        </p:txBody>
      </p:sp>
      <p:sp>
        <p:nvSpPr>
          <p:cNvPr id="14" name="メモ 13"/>
          <p:cNvSpPr/>
          <p:nvPr/>
        </p:nvSpPr>
        <p:spPr bwMode="auto">
          <a:xfrm>
            <a:off x="975792" y="5284440"/>
            <a:ext cx="792088" cy="864096"/>
          </a:xfrm>
          <a:prstGeom prst="foldedCorner">
            <a:avLst/>
          </a:prstGeom>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endPar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メモ 14"/>
          <p:cNvSpPr/>
          <p:nvPr/>
        </p:nvSpPr>
        <p:spPr bwMode="auto">
          <a:xfrm>
            <a:off x="1128192" y="5436840"/>
            <a:ext cx="792088" cy="864096"/>
          </a:xfrm>
          <a:prstGeom prst="foldedCorner">
            <a:avLst/>
          </a:prstGeom>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endPar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メモ 15"/>
          <p:cNvSpPr/>
          <p:nvPr/>
        </p:nvSpPr>
        <p:spPr bwMode="auto">
          <a:xfrm>
            <a:off x="1280592" y="5589240"/>
            <a:ext cx="792088" cy="864096"/>
          </a:xfrm>
          <a:prstGeom prst="foldedCorner">
            <a:avLst/>
          </a:prstGeom>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endPar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791052" y="5574213"/>
            <a:ext cx="1569660" cy="646331"/>
          </a:xfrm>
          <a:prstGeom prst="rect">
            <a:avLst/>
          </a:prstGeom>
          <a:solidFill>
            <a:schemeClr val="tx1"/>
          </a:solidFill>
        </p:spPr>
        <p:txBody>
          <a:bodyPr wrap="none" rtlCol="0">
            <a:spAutoFit/>
          </a:bodyPr>
          <a:lstStyle/>
          <a:p>
            <a:pPr algn="l"/>
            <a:r>
              <a:rPr kumimoji="1" lang="ja-JP" altLang="en-US"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著作権の無い</a:t>
            </a:r>
            <a:endParaRPr kumimoji="1" lang="en-US" altLang="ja-JP"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データ</a:t>
            </a:r>
          </a:p>
        </p:txBody>
      </p:sp>
      <p:pic>
        <p:nvPicPr>
          <p:cNvPr id="2050" name="Picture 2" descr="B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2920" y="3733800"/>
            <a:ext cx="1512168" cy="532695"/>
          </a:xfrm>
          <a:prstGeom prst="rect">
            <a:avLst/>
          </a:prstGeom>
          <a:noFill/>
          <a:extLst>
            <a:ext uri="{909E8E84-426E-40DD-AFC4-6F175D3DCCD1}">
              <a14:hiddenFill xmlns:a14="http://schemas.microsoft.com/office/drawing/2010/main">
                <a:solidFill>
                  <a:srgbClr val="FFFFFF"/>
                </a:solidFill>
              </a14:hiddenFill>
            </a:ext>
          </a:extLst>
        </p:spPr>
      </p:pic>
      <p:sp>
        <p:nvSpPr>
          <p:cNvPr id="20" name="テキスト ボックス 19"/>
          <p:cNvSpPr txBox="1"/>
          <p:nvPr/>
        </p:nvSpPr>
        <p:spPr>
          <a:xfrm>
            <a:off x="4181712" y="4309864"/>
            <a:ext cx="1635384" cy="307777"/>
          </a:xfrm>
          <a:prstGeom prst="rect">
            <a:avLst/>
          </a:prstGeom>
          <a:noFill/>
        </p:spPr>
        <p:txBody>
          <a:bodyPr wrap="none" rtlCol="0">
            <a:spAutoFit/>
          </a:bodyPr>
          <a:lstStyle/>
          <a:p>
            <a:pPr algn="l"/>
            <a:r>
              <a:rPr kumimoji="1" lang="en-US" altLang="ja-JP" sz="1400" u="sng"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CC-BY</a:t>
            </a:r>
            <a:r>
              <a:rPr kumimoji="1" lang="ja-JP" altLang="en-US" sz="1400" u="sng"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ライセンス</a:t>
            </a:r>
          </a:p>
        </p:txBody>
      </p:sp>
      <p:sp>
        <p:nvSpPr>
          <p:cNvPr id="22" name="テキスト ボックス 21"/>
          <p:cNvSpPr txBox="1"/>
          <p:nvPr/>
        </p:nvSpPr>
        <p:spPr>
          <a:xfrm>
            <a:off x="4736976" y="6004520"/>
            <a:ext cx="537327" cy="307777"/>
          </a:xfrm>
          <a:prstGeom prst="rect">
            <a:avLst/>
          </a:prstGeom>
          <a:noFill/>
        </p:spPr>
        <p:txBody>
          <a:bodyPr wrap="none" rtlCol="0">
            <a:spAutoFit/>
          </a:bodyPr>
          <a:lstStyle/>
          <a:p>
            <a:pPr algn="l"/>
            <a:r>
              <a:rPr kumimoji="1" lang="en-US" altLang="ja-JP" sz="1400" u="sng"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CC0</a:t>
            </a:r>
            <a:endParaRPr kumimoji="1" lang="ja-JP" altLang="en-US" sz="1400" u="sng"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5" name="Picture 4" descr="http://i.creativecommons.org/p/zero/1.0/88x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2920" y="5428456"/>
            <a:ext cx="1584177" cy="558062"/>
          </a:xfrm>
          <a:prstGeom prst="rect">
            <a:avLst/>
          </a:prstGeom>
          <a:noFill/>
          <a:extLst>
            <a:ext uri="{909E8E84-426E-40DD-AFC4-6F175D3DCCD1}">
              <a14:hiddenFill xmlns:a14="http://schemas.microsoft.com/office/drawing/2010/main">
                <a:solidFill>
                  <a:srgbClr val="FFFFFF"/>
                </a:solidFill>
              </a14:hiddenFill>
            </a:ext>
          </a:extLst>
        </p:spPr>
      </p:pic>
      <p:sp>
        <p:nvSpPr>
          <p:cNvPr id="29" name="屈折矢印 28"/>
          <p:cNvSpPr/>
          <p:nvPr/>
        </p:nvSpPr>
        <p:spPr bwMode="auto">
          <a:xfrm>
            <a:off x="5961112" y="5157192"/>
            <a:ext cx="792088" cy="684076"/>
          </a:xfrm>
          <a:prstGeom prst="bentUpArrow">
            <a:avLst>
              <a:gd name="adj1" fmla="val 17519"/>
              <a:gd name="adj2" fmla="val 19389"/>
              <a:gd name="adj3" fmla="val 20013"/>
            </a:avLst>
          </a:prstGeom>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endPar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6120561" y="5853172"/>
            <a:ext cx="3005951" cy="600164"/>
          </a:xfrm>
          <a:prstGeom prst="rect">
            <a:avLst/>
          </a:prstGeom>
          <a:noFill/>
        </p:spPr>
        <p:txBody>
          <a:bodyPr wrap="none" rtlCol="0">
            <a:spAutoFit/>
          </a:bodyPr>
          <a:lstStyle/>
          <a:p>
            <a:pPr algn="l"/>
            <a:r>
              <a:rPr kumimoji="1" lang="ja-JP" altLang="en-US" sz="11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法令</a:t>
            </a:r>
            <a:r>
              <a:rPr kumimoji="1" lang="ja-JP" altLang="en-US" sz="11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・条例・公序良俗に反する利用</a:t>
            </a:r>
            <a:r>
              <a:rPr kumimoji="1" lang="ja-JP" altLang="en-US" sz="11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1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1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国家・国民の安全に脅威を与える利用</a:t>
            </a:r>
            <a:r>
              <a:rPr kumimoji="1" lang="ja-JP" altLang="en-US" sz="11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1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1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を禁止する必要があるデータについては・・</a:t>
            </a:r>
          </a:p>
        </p:txBody>
      </p:sp>
      <p:sp>
        <p:nvSpPr>
          <p:cNvPr id="31" name="屈折矢印 30"/>
          <p:cNvSpPr/>
          <p:nvPr/>
        </p:nvSpPr>
        <p:spPr bwMode="auto">
          <a:xfrm flipV="1">
            <a:off x="5961112" y="3933056"/>
            <a:ext cx="792088" cy="648072"/>
          </a:xfrm>
          <a:prstGeom prst="bentUpArrow">
            <a:avLst>
              <a:gd name="adj1" fmla="val 17519"/>
              <a:gd name="adj2" fmla="val 19389"/>
              <a:gd name="adj3" fmla="val 20013"/>
            </a:avLst>
          </a:prstGeom>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endPar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テキスト ボックス 31"/>
          <p:cNvSpPr txBox="1"/>
          <p:nvPr/>
        </p:nvSpPr>
        <p:spPr>
          <a:xfrm>
            <a:off x="5976545" y="3404900"/>
            <a:ext cx="3005951" cy="600164"/>
          </a:xfrm>
          <a:prstGeom prst="rect">
            <a:avLst/>
          </a:prstGeom>
          <a:noFill/>
        </p:spPr>
        <p:txBody>
          <a:bodyPr wrap="none" rtlCol="0">
            <a:spAutoFit/>
          </a:bodyPr>
          <a:lstStyle/>
          <a:p>
            <a:pPr algn="l"/>
            <a:r>
              <a:rPr kumimoji="1" lang="ja-JP" altLang="en-US" sz="11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法令</a:t>
            </a:r>
            <a:r>
              <a:rPr kumimoji="1" lang="ja-JP" altLang="en-US" sz="11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・条例・公序良俗に反する利用</a:t>
            </a:r>
            <a:r>
              <a:rPr kumimoji="1" lang="ja-JP" altLang="en-US" sz="11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1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1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国家・国民の安全に脅威を与える利用</a:t>
            </a:r>
            <a:r>
              <a:rPr kumimoji="1" lang="ja-JP" altLang="en-US" sz="11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1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1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を禁止する必要があるデータについては・・</a:t>
            </a:r>
          </a:p>
        </p:txBody>
      </p:sp>
      <p:sp>
        <p:nvSpPr>
          <p:cNvPr id="33" name="テキスト ボックス 32"/>
          <p:cNvSpPr txBox="1"/>
          <p:nvPr/>
        </p:nvSpPr>
        <p:spPr>
          <a:xfrm>
            <a:off x="6033120" y="4725144"/>
            <a:ext cx="3164649" cy="307777"/>
          </a:xfrm>
          <a:prstGeom prst="rect">
            <a:avLst/>
          </a:prstGeom>
          <a:noFill/>
        </p:spPr>
        <p:txBody>
          <a:bodyPr wrap="none" rtlCol="0">
            <a:spAutoFit/>
          </a:bodyPr>
          <a:lstStyle/>
          <a:p>
            <a:pPr algn="l"/>
            <a:r>
              <a:rPr kumimoji="1" lang="ja-JP" altLang="en-US" sz="1400" u="sng"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政府標準利用規約（第</a:t>
            </a:r>
            <a:r>
              <a:rPr kumimoji="1" lang="en-US" altLang="ja-JP" sz="1400" u="sng"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400" u="sng"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版</a:t>
            </a:r>
            <a:r>
              <a:rPr kumimoji="1" lang="ja-JP" altLang="en-US" sz="1400" u="sng"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）（案）</a:t>
            </a:r>
            <a:endParaRPr kumimoji="1" lang="ja-JP" altLang="en-US" sz="1400" u="sng"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コンテンツ プレースホルダー 27"/>
          <p:cNvSpPr>
            <a:spLocks noGrp="1"/>
          </p:cNvSpPr>
          <p:nvPr>
            <p:ph idx="1"/>
          </p:nvPr>
        </p:nvSpPr>
        <p:spPr>
          <a:xfrm>
            <a:off x="351414" y="1143001"/>
            <a:ext cx="9146415" cy="2213991"/>
          </a:xfrm>
        </p:spPr>
        <p:txBody>
          <a:bodyPr>
            <a:normAutofit fontScale="92500" lnSpcReduction="20000"/>
          </a:bodyPr>
          <a:lstStyle/>
          <a:p>
            <a:r>
              <a:rPr kumimoji="1" lang="ja-JP" altLang="en-US" sz="1800" dirty="0" smtClean="0"/>
              <a:t>オープンデータ化の際には、情報利用者の視点で望ましい利用ルールを付すことが重要である。</a:t>
            </a:r>
            <a:endParaRPr kumimoji="1" lang="en-US" altLang="ja-JP" sz="1800" dirty="0" smtClean="0"/>
          </a:p>
          <a:p>
            <a:r>
              <a:rPr lang="ja-JP" altLang="en-US" sz="1800" dirty="0" smtClean="0"/>
              <a:t>著作物を含むデータ</a:t>
            </a:r>
            <a:r>
              <a:rPr lang="ja-JP" altLang="en-US" sz="1800" dirty="0"/>
              <a:t>について</a:t>
            </a:r>
            <a:r>
              <a:rPr lang="ja-JP" altLang="en-US" sz="1800" dirty="0" smtClean="0"/>
              <a:t>は</a:t>
            </a:r>
            <a:r>
              <a:rPr lang="en-US" altLang="ja-JP" sz="1800" dirty="0" smtClean="0"/>
              <a:t>CC-BY</a:t>
            </a:r>
            <a:r>
              <a:rPr lang="ja-JP" altLang="en-US" sz="1800" dirty="0" smtClean="0"/>
              <a:t>ライセンス、著作権のないデータについては</a:t>
            </a:r>
            <a:r>
              <a:rPr lang="en-US" altLang="ja-JP" sz="1800" dirty="0" smtClean="0"/>
              <a:t>CC0</a:t>
            </a:r>
            <a:r>
              <a:rPr lang="ja-JP" altLang="en-US" sz="1800" dirty="0" smtClean="0"/>
              <a:t>を適用することが望ましい。</a:t>
            </a:r>
            <a:endParaRPr lang="en-US" altLang="ja-JP" sz="1800" dirty="0" smtClean="0"/>
          </a:p>
          <a:p>
            <a:pPr lvl="1"/>
            <a:r>
              <a:rPr lang="ja-JP" altLang="en-US" sz="1500" dirty="0" smtClean="0"/>
              <a:t>ただし、</a:t>
            </a:r>
            <a:r>
              <a:rPr lang="ja-JP" altLang="en-US" sz="1500" u="sng" dirty="0" smtClean="0"/>
              <a:t>「</a:t>
            </a:r>
            <a:r>
              <a:rPr lang="ja-JP" altLang="en-US" sz="1500" u="sng" dirty="0"/>
              <a:t>法令・条例・公序良俗に反する利用</a:t>
            </a:r>
            <a:r>
              <a:rPr lang="ja-JP" altLang="en-US" sz="1500" u="sng" dirty="0" smtClean="0"/>
              <a:t>」、「</a:t>
            </a:r>
            <a:r>
              <a:rPr lang="ja-JP" altLang="en-US" sz="1500" u="sng" dirty="0"/>
              <a:t>国家・国民の安全に脅威を与える利用</a:t>
            </a:r>
            <a:r>
              <a:rPr lang="ja-JP" altLang="en-US" sz="1500" u="sng" dirty="0" smtClean="0"/>
              <a:t>」を</a:t>
            </a:r>
            <a:r>
              <a:rPr lang="ja-JP" altLang="en-US" sz="1500" u="sng" dirty="0"/>
              <a:t>禁止する必要があるデータ</a:t>
            </a:r>
            <a:r>
              <a:rPr lang="ja-JP" altLang="en-US" sz="1500" dirty="0"/>
              <a:t>について</a:t>
            </a:r>
            <a:r>
              <a:rPr lang="ja-JP" altLang="en-US" sz="1500" dirty="0" smtClean="0"/>
              <a:t>は、政府標準利用規約（第</a:t>
            </a:r>
            <a:r>
              <a:rPr lang="en-US" altLang="ja-JP" sz="1500" dirty="0" smtClean="0"/>
              <a:t>1.0</a:t>
            </a:r>
            <a:r>
              <a:rPr lang="ja-JP" altLang="en-US" sz="1500" dirty="0" smtClean="0"/>
              <a:t>版</a:t>
            </a:r>
            <a:r>
              <a:rPr lang="ja-JP" altLang="en-US" sz="1500" dirty="0"/>
              <a:t>）（案）を</a:t>
            </a:r>
            <a:r>
              <a:rPr lang="ja-JP" altLang="en-US" sz="1500" dirty="0" smtClean="0"/>
              <a:t>利用することが望ましい。</a:t>
            </a:r>
            <a:endParaRPr lang="en-US" altLang="ja-JP" sz="1500" dirty="0" smtClean="0"/>
          </a:p>
          <a:p>
            <a:pPr lvl="1"/>
            <a:r>
              <a:rPr lang="ja-JP" altLang="en-US" sz="1500" dirty="0"/>
              <a:t>政府標準利用</a:t>
            </a:r>
            <a:r>
              <a:rPr lang="ja-JP" altLang="en-US" sz="1500" dirty="0" smtClean="0"/>
              <a:t>規約（第</a:t>
            </a:r>
            <a:r>
              <a:rPr lang="en-US" altLang="ja-JP" sz="1500" dirty="0" smtClean="0"/>
              <a:t>1.0</a:t>
            </a:r>
            <a:r>
              <a:rPr lang="ja-JP" altLang="en-US" sz="1500" dirty="0"/>
              <a:t>版</a:t>
            </a:r>
            <a:r>
              <a:rPr lang="ja-JP" altLang="en-US" sz="1500" dirty="0"/>
              <a:t>）（案）は</a:t>
            </a:r>
            <a:r>
              <a:rPr lang="ja-JP" altLang="en-US" sz="1500" dirty="0"/>
              <a:t>、第三者の権利が含まれているデータや、利用に法令上の制約がある</a:t>
            </a:r>
            <a:r>
              <a:rPr lang="ja-JP" altLang="en-US" sz="1500" dirty="0" smtClean="0"/>
              <a:t>データに関する注意喚起が予め盛り込まれているが、それを理由に</a:t>
            </a:r>
            <a:r>
              <a:rPr lang="en-US" altLang="ja-JP" sz="1500" dirty="0" smtClean="0"/>
              <a:t>CC-BY</a:t>
            </a:r>
            <a:r>
              <a:rPr lang="ja-JP" altLang="en-US" sz="1500" dirty="0" smtClean="0"/>
              <a:t>をとりやめて、政府</a:t>
            </a:r>
            <a:r>
              <a:rPr lang="ja-JP" altLang="en-US" sz="1500" dirty="0"/>
              <a:t>標準利用</a:t>
            </a:r>
            <a:r>
              <a:rPr lang="ja-JP" altLang="en-US" sz="1500" dirty="0" smtClean="0"/>
              <a:t>規約（第</a:t>
            </a:r>
            <a:r>
              <a:rPr lang="en-US" altLang="ja-JP" sz="1500" dirty="0" smtClean="0"/>
              <a:t>1.0</a:t>
            </a:r>
            <a:r>
              <a:rPr lang="ja-JP" altLang="en-US" sz="1500" dirty="0" smtClean="0"/>
              <a:t>版</a:t>
            </a:r>
            <a:r>
              <a:rPr lang="ja-JP" altLang="en-US" sz="1500" dirty="0"/>
              <a:t>）（案）を</a:t>
            </a:r>
            <a:r>
              <a:rPr lang="ja-JP" altLang="en-US" sz="1500" dirty="0"/>
              <a:t>採用</a:t>
            </a:r>
            <a:r>
              <a:rPr lang="ja-JP" altLang="en-US" sz="1500" dirty="0" smtClean="0"/>
              <a:t>する</a:t>
            </a:r>
            <a:r>
              <a:rPr lang="ja-JP" altLang="en-US" sz="1500" dirty="0"/>
              <a:t>ことは情報利用者による利用範囲を狭めてしまうことになるため望ましく</a:t>
            </a:r>
            <a:r>
              <a:rPr lang="ja-JP" altLang="en-US" sz="1500" dirty="0" smtClean="0"/>
              <a:t>ない。</a:t>
            </a:r>
            <a:endParaRPr lang="ja-JP" altLang="en-US" sz="1500" dirty="0"/>
          </a:p>
          <a:p>
            <a:pPr lvl="1"/>
            <a:endParaRPr kumimoji="1" lang="ja-JP" altLang="en-US" sz="1500" dirty="0"/>
          </a:p>
        </p:txBody>
      </p:sp>
    </p:spTree>
    <p:extLst>
      <p:ext uri="{BB962C8B-B14F-4D97-AF65-F5344CB8AC3E}">
        <p14:creationId xmlns:p14="http://schemas.microsoft.com/office/powerpoint/2010/main" val="30455436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lang="en-US" altLang="ja-JP" dirty="0" smtClean="0"/>
              <a:t>7.1</a:t>
            </a:r>
            <a:r>
              <a:rPr lang="ja-JP" altLang="en-US" dirty="0" smtClean="0"/>
              <a:t>　オープンデータ化の主な対象</a:t>
            </a:r>
            <a:endParaRPr kumimoji="1" lang="ja-JP" altLang="en-US" dirty="0"/>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25</a:t>
            </a:fld>
            <a:endParaRPr lang="en-US" altLang="ja-JP" dirty="0"/>
          </a:p>
        </p:txBody>
      </p:sp>
      <p:sp>
        <p:nvSpPr>
          <p:cNvPr id="28" name="コンテンツ プレースホルダー 27"/>
          <p:cNvSpPr>
            <a:spLocks noGrp="1"/>
          </p:cNvSpPr>
          <p:nvPr>
            <p:ph idx="1"/>
          </p:nvPr>
        </p:nvSpPr>
        <p:spPr>
          <a:xfrm>
            <a:off x="351414" y="1143001"/>
            <a:ext cx="9146415" cy="2141983"/>
          </a:xfrm>
        </p:spPr>
        <p:txBody>
          <a:bodyPr>
            <a:normAutofit/>
          </a:bodyPr>
          <a:lstStyle/>
          <a:p>
            <a:r>
              <a:rPr kumimoji="1" lang="ja-JP" altLang="en-US" sz="1800" dirty="0" smtClean="0"/>
              <a:t>国や地方公共団体等がオープンデータにする対象としては、以下の３つのケースが考えられる。</a:t>
            </a:r>
            <a:endParaRPr kumimoji="1" lang="en-US" altLang="ja-JP" sz="1800" dirty="0" smtClean="0"/>
          </a:p>
          <a:p>
            <a:pPr lvl="1"/>
            <a:r>
              <a:rPr lang="ja-JP" altLang="en-US" sz="1600" dirty="0"/>
              <a:t>それぞれ</a:t>
            </a:r>
            <a:r>
              <a:rPr lang="ja-JP" altLang="en-US" sz="1600" dirty="0" smtClean="0"/>
              <a:t>のケースについて、特徴を整理すると以下のようになる。</a:t>
            </a:r>
            <a:endParaRPr kumimoji="1" lang="ja-JP" altLang="en-US" sz="1600" dirty="0"/>
          </a:p>
        </p:txBody>
      </p:sp>
      <p:graphicFrame>
        <p:nvGraphicFramePr>
          <p:cNvPr id="2" name="表 1"/>
          <p:cNvGraphicFramePr>
            <a:graphicFrameLocks noGrp="1"/>
          </p:cNvGraphicFramePr>
          <p:nvPr>
            <p:extLst>
              <p:ext uri="{D42A27DB-BD31-4B8C-83A1-F6EECF244321}">
                <p14:modId xmlns:p14="http://schemas.microsoft.com/office/powerpoint/2010/main" val="1347213140"/>
              </p:ext>
            </p:extLst>
          </p:nvPr>
        </p:nvGraphicFramePr>
        <p:xfrm>
          <a:off x="704528" y="2492896"/>
          <a:ext cx="8640960" cy="3666630"/>
        </p:xfrm>
        <a:graphic>
          <a:graphicData uri="http://schemas.openxmlformats.org/drawingml/2006/table">
            <a:tbl>
              <a:tblPr firstRow="1" bandRow="1">
                <a:tableStyleId>{5C22544A-7EE6-4342-B048-85BDC9FD1C3A}</a:tableStyleId>
              </a:tblPr>
              <a:tblGrid>
                <a:gridCol w="2016224"/>
                <a:gridCol w="4392488"/>
                <a:gridCol w="2232248"/>
              </a:tblGrid>
              <a:tr h="360040">
                <a:tc>
                  <a:txBody>
                    <a:bodyPr/>
                    <a:lstStyle/>
                    <a:p>
                      <a:r>
                        <a:rPr kumimoji="1" lang="ja-JP" altLang="en-US" sz="1400" dirty="0" smtClean="0"/>
                        <a:t>対象</a:t>
                      </a:r>
                      <a:endParaRPr kumimoji="1" lang="ja-JP" altLang="en-US" sz="1400" dirty="0"/>
                    </a:p>
                  </a:txBody>
                  <a:tcPr/>
                </a:tc>
                <a:tc>
                  <a:txBody>
                    <a:bodyPr/>
                    <a:lstStyle/>
                    <a:p>
                      <a:r>
                        <a:rPr kumimoji="1" lang="ja-JP" altLang="en-US" sz="1400" dirty="0" smtClean="0"/>
                        <a:t>概要と含まれるデータ</a:t>
                      </a:r>
                      <a:endParaRPr kumimoji="1" lang="ja-JP" altLang="en-US" sz="1400" dirty="0"/>
                    </a:p>
                  </a:txBody>
                  <a:tcPr/>
                </a:tc>
                <a:tc>
                  <a:txBody>
                    <a:bodyPr/>
                    <a:lstStyle/>
                    <a:p>
                      <a:r>
                        <a:rPr kumimoji="1" lang="ja-JP" altLang="en-US" sz="1400" dirty="0" smtClean="0"/>
                        <a:t>例</a:t>
                      </a:r>
                      <a:endParaRPr kumimoji="1" lang="ja-JP" altLang="en-US" sz="1400" dirty="0"/>
                    </a:p>
                  </a:txBody>
                  <a:tcPr/>
                </a:tc>
              </a:tr>
              <a:tr h="990110">
                <a:tc>
                  <a:txBody>
                    <a:bodyPr/>
                    <a:lstStyle/>
                    <a:p>
                      <a:r>
                        <a:rPr kumimoji="1" lang="ja-JP" altLang="en-US" sz="1400" dirty="0" smtClean="0"/>
                        <a:t>①ホームページ全体</a:t>
                      </a:r>
                      <a:endParaRPr kumimoji="1" lang="ja-JP" altLang="en-US" sz="1400" dirty="0"/>
                    </a:p>
                  </a:txBody>
                  <a:tcPr/>
                </a:tc>
                <a:tc>
                  <a:txBody>
                    <a:bodyPr/>
                    <a:lstStyle/>
                    <a:p>
                      <a:r>
                        <a:rPr kumimoji="1" lang="ja-JP" altLang="en-US" sz="1400" dirty="0" smtClean="0"/>
                        <a:t>国、地方公共団体、独立行政法人、公益企業等が開設・運用するホームページ全体。</a:t>
                      </a:r>
                    </a:p>
                    <a:p>
                      <a:r>
                        <a:rPr kumimoji="1" lang="ja-JP" altLang="en-US" sz="1400" dirty="0" smtClean="0"/>
                        <a:t>第三者が権利を保有するデータや、利用に法令上制約がかかるデータ等、様々なデータを含む場合が多く、オープンデータにできないデータも混在する。</a:t>
                      </a:r>
                      <a:endParaRPr kumimoji="1" lang="ja-JP" altLang="en-US" sz="1400" dirty="0"/>
                    </a:p>
                  </a:txBody>
                  <a:tcPr/>
                </a:tc>
                <a:tc>
                  <a:txBody>
                    <a:bodyPr/>
                    <a:lstStyle/>
                    <a:p>
                      <a:r>
                        <a:rPr kumimoji="1" lang="ja-JP" altLang="en-US" sz="1400" dirty="0" smtClean="0"/>
                        <a:t>各府省ホームページ等</a:t>
                      </a:r>
                      <a:endParaRPr kumimoji="1" lang="ja-JP" altLang="en-US" sz="1400" dirty="0"/>
                    </a:p>
                  </a:txBody>
                  <a:tcPr/>
                </a:tc>
              </a:tr>
              <a:tr h="990110">
                <a:tc>
                  <a:txBody>
                    <a:bodyPr/>
                    <a:lstStyle/>
                    <a:p>
                      <a:r>
                        <a:rPr kumimoji="1" lang="ja-JP" altLang="en-US" sz="1400" dirty="0" smtClean="0"/>
                        <a:t>②データカタログサイト</a:t>
                      </a:r>
                      <a:endParaRPr kumimoji="1" lang="ja-JP" altLang="en-US" sz="1400" dirty="0"/>
                    </a:p>
                  </a:txBody>
                  <a:tcPr/>
                </a:tc>
                <a:tc>
                  <a:txBody>
                    <a:bodyPr/>
                    <a:lstStyle/>
                    <a:p>
                      <a:r>
                        <a:rPr kumimoji="1" lang="ja-JP" altLang="en-US" sz="1400" dirty="0" smtClean="0"/>
                        <a:t>オープンデータとして公開するデータのみを集約したウェブサイト。オープンデータ以外のデータは基本的に含まれない。</a:t>
                      </a:r>
                      <a:endParaRPr kumimoji="1" lang="en-US" altLang="ja-JP" sz="1400" dirty="0" smtClean="0"/>
                    </a:p>
                    <a:p>
                      <a:r>
                        <a:rPr kumimoji="1" lang="ja-JP" altLang="en-US" sz="1400" dirty="0" smtClean="0"/>
                        <a:t>データの中に第三者に権利があるデータや、利用に法令上制約がかかるデータが含まれていることもある。</a:t>
                      </a:r>
                      <a:endParaRPr kumimoji="1" lang="ja-JP" altLang="en-US" sz="1400" dirty="0"/>
                    </a:p>
                  </a:txBody>
                  <a:tcPr/>
                </a:tc>
                <a:tc>
                  <a:txBody>
                    <a:bodyPr/>
                    <a:lstStyle/>
                    <a:p>
                      <a:r>
                        <a:rPr kumimoji="1" lang="ja-JP" altLang="en-US" sz="1400" dirty="0" smtClean="0"/>
                        <a:t>データカタログサイト試行版</a:t>
                      </a:r>
                      <a:endParaRPr kumimoji="1" lang="ja-JP" altLang="en-US" sz="1400" dirty="0"/>
                    </a:p>
                  </a:txBody>
                  <a:tcPr/>
                </a:tc>
              </a:tr>
              <a:tr h="990110">
                <a:tc>
                  <a:txBody>
                    <a:bodyPr/>
                    <a:lstStyle/>
                    <a:p>
                      <a:r>
                        <a:rPr kumimoji="1" lang="ja-JP" altLang="en-US" sz="1400" dirty="0" smtClean="0"/>
                        <a:t>③個別データ</a:t>
                      </a:r>
                      <a:endParaRPr kumimoji="1" lang="ja-JP" altLang="en-US" sz="1400" dirty="0"/>
                    </a:p>
                  </a:txBody>
                  <a:tcPr/>
                </a:tc>
                <a:tc>
                  <a:txBody>
                    <a:bodyPr/>
                    <a:lstStyle/>
                    <a:p>
                      <a:r>
                        <a:rPr kumimoji="1" lang="ja-JP" altLang="en-US" sz="1400" dirty="0" smtClean="0"/>
                        <a:t>ホームページ等に掲載されているひとまとまりのデータ。</a:t>
                      </a:r>
                    </a:p>
                    <a:p>
                      <a:r>
                        <a:rPr kumimoji="1" lang="ja-JP" altLang="en-US" sz="1400" dirty="0" smtClean="0"/>
                        <a:t>データの中に第三者に権利があるデータや、利用に法令上制約がかかるデータが含まれていることもある。</a:t>
                      </a:r>
                      <a:endParaRPr kumimoji="1" lang="ja-JP" altLang="en-US" sz="1400" dirty="0"/>
                    </a:p>
                  </a:txBody>
                  <a:tcPr/>
                </a:tc>
                <a:tc>
                  <a:txBody>
                    <a:bodyPr/>
                    <a:lstStyle/>
                    <a:p>
                      <a:r>
                        <a:rPr kumimoji="1" lang="ja-JP" altLang="en-US" sz="1400" dirty="0" smtClean="0"/>
                        <a:t>総務省「情報通信白書」等</a:t>
                      </a:r>
                      <a:endParaRPr kumimoji="1" lang="ja-JP" altLang="en-US" sz="1400" dirty="0"/>
                    </a:p>
                  </a:txBody>
                  <a:tcPr/>
                </a:tc>
              </a:tr>
            </a:tbl>
          </a:graphicData>
        </a:graphic>
      </p:graphicFrame>
    </p:spTree>
    <p:extLst>
      <p:ext uri="{BB962C8B-B14F-4D97-AF65-F5344CB8AC3E}">
        <p14:creationId xmlns:p14="http://schemas.microsoft.com/office/powerpoint/2010/main" val="11689623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lang="en-US" altLang="ja-JP" dirty="0" smtClean="0"/>
              <a:t>7.2</a:t>
            </a:r>
            <a:r>
              <a:rPr lang="ja-JP" altLang="en-US" dirty="0" smtClean="0"/>
              <a:t>　利用ルールの適用</a:t>
            </a:r>
            <a:endParaRPr kumimoji="1" lang="ja-JP" altLang="en-US" dirty="0"/>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26</a:t>
            </a:fld>
            <a:endParaRPr lang="en-US" altLang="ja-JP" dirty="0"/>
          </a:p>
        </p:txBody>
      </p:sp>
      <p:sp>
        <p:nvSpPr>
          <p:cNvPr id="28" name="コンテンツ プレースホルダー 27"/>
          <p:cNvSpPr>
            <a:spLocks noGrp="1"/>
          </p:cNvSpPr>
          <p:nvPr>
            <p:ph idx="1"/>
          </p:nvPr>
        </p:nvSpPr>
        <p:spPr>
          <a:xfrm>
            <a:off x="351414" y="1143001"/>
            <a:ext cx="9146415" cy="2141983"/>
          </a:xfrm>
        </p:spPr>
        <p:txBody>
          <a:bodyPr>
            <a:normAutofit/>
          </a:bodyPr>
          <a:lstStyle/>
          <a:p>
            <a:r>
              <a:rPr kumimoji="1" lang="ja-JP" altLang="en-US" sz="1800" dirty="0" smtClean="0"/>
              <a:t>国や地方公共団体等がオープンデータにする対象としては、以下の３つのケースが考えられる。</a:t>
            </a:r>
            <a:endParaRPr kumimoji="1" lang="en-US" altLang="ja-JP" sz="1800" dirty="0" smtClean="0"/>
          </a:p>
          <a:p>
            <a:pPr lvl="1"/>
            <a:r>
              <a:rPr lang="ja-JP" altLang="en-US" sz="1600" dirty="0"/>
              <a:t>それぞれ</a:t>
            </a:r>
            <a:r>
              <a:rPr lang="ja-JP" altLang="en-US" sz="1600" dirty="0" smtClean="0"/>
              <a:t>のケースについて、どの利用ルールが望ましいか整理する。</a:t>
            </a:r>
            <a:endParaRPr kumimoji="1" lang="ja-JP" altLang="en-US" sz="1600" dirty="0"/>
          </a:p>
        </p:txBody>
      </p:sp>
      <p:graphicFrame>
        <p:nvGraphicFramePr>
          <p:cNvPr id="2" name="表 1"/>
          <p:cNvGraphicFramePr>
            <a:graphicFrameLocks noGrp="1"/>
          </p:cNvGraphicFramePr>
          <p:nvPr>
            <p:extLst>
              <p:ext uri="{D42A27DB-BD31-4B8C-83A1-F6EECF244321}">
                <p14:modId xmlns:p14="http://schemas.microsoft.com/office/powerpoint/2010/main" val="170100047"/>
              </p:ext>
            </p:extLst>
          </p:nvPr>
        </p:nvGraphicFramePr>
        <p:xfrm>
          <a:off x="704528" y="2204864"/>
          <a:ext cx="8712968" cy="4236720"/>
        </p:xfrm>
        <a:graphic>
          <a:graphicData uri="http://schemas.openxmlformats.org/drawingml/2006/table">
            <a:tbl>
              <a:tblPr firstRow="1" bandRow="1">
                <a:tableStyleId>{5C22544A-7EE6-4342-B048-85BDC9FD1C3A}</a:tableStyleId>
              </a:tblPr>
              <a:tblGrid>
                <a:gridCol w="1008112"/>
                <a:gridCol w="1584176"/>
                <a:gridCol w="2808312"/>
                <a:gridCol w="3312368"/>
              </a:tblGrid>
              <a:tr h="226311">
                <a:tc>
                  <a:txBody>
                    <a:bodyPr/>
                    <a:lstStyle/>
                    <a:p>
                      <a:r>
                        <a:rPr kumimoji="1" lang="ja-JP" altLang="en-US" sz="1400" dirty="0" smtClean="0"/>
                        <a:t>対象</a:t>
                      </a:r>
                      <a:endParaRPr kumimoji="1" lang="ja-JP" altLang="en-US" sz="1400" dirty="0"/>
                    </a:p>
                  </a:txBody>
                  <a:tcPr/>
                </a:tc>
                <a:tc>
                  <a:txBody>
                    <a:bodyPr/>
                    <a:lstStyle/>
                    <a:p>
                      <a:r>
                        <a:rPr kumimoji="1" lang="en-US" altLang="ja-JP" sz="1400" dirty="0" smtClean="0"/>
                        <a:t>CC0</a:t>
                      </a:r>
                      <a:endParaRPr kumimoji="1" lang="ja-JP" altLang="en-US" sz="1400" dirty="0"/>
                    </a:p>
                  </a:txBody>
                  <a:tcPr/>
                </a:tc>
                <a:tc>
                  <a:txBody>
                    <a:bodyPr/>
                    <a:lstStyle/>
                    <a:p>
                      <a:r>
                        <a:rPr kumimoji="1" lang="en-US" altLang="ja-JP" sz="1400" dirty="0" smtClean="0"/>
                        <a:t>CC-BY</a:t>
                      </a:r>
                      <a:endParaRPr kumimoji="1" lang="ja-JP" altLang="en-US" sz="1400" dirty="0"/>
                    </a:p>
                  </a:txBody>
                  <a:tcPr/>
                </a:tc>
                <a:tc>
                  <a:txBody>
                    <a:bodyPr/>
                    <a:lstStyle/>
                    <a:p>
                      <a:r>
                        <a:rPr kumimoji="1" lang="ja-JP" altLang="en-US" sz="1400" dirty="0" smtClean="0"/>
                        <a:t>政府標準利用規約（第</a:t>
                      </a:r>
                      <a:r>
                        <a:rPr kumimoji="1" lang="en-US" altLang="ja-JP" sz="1400" dirty="0" smtClean="0"/>
                        <a:t>1.0</a:t>
                      </a:r>
                      <a:r>
                        <a:rPr kumimoji="1" lang="ja-JP" altLang="en-US" sz="1400" dirty="0" smtClean="0"/>
                        <a:t>版</a:t>
                      </a:r>
                      <a:r>
                        <a:rPr kumimoji="1" lang="ja-JP" altLang="en-US" sz="1400" dirty="0" smtClean="0"/>
                        <a:t>）（案）</a:t>
                      </a:r>
                      <a:endParaRPr kumimoji="1" lang="ja-JP" altLang="en-US" sz="1400" dirty="0"/>
                    </a:p>
                  </a:txBody>
                  <a:tcPr/>
                </a:tc>
              </a:tr>
              <a:tr h="1154185">
                <a:tc>
                  <a:txBody>
                    <a:bodyPr/>
                    <a:lstStyle/>
                    <a:p>
                      <a:r>
                        <a:rPr kumimoji="1" lang="ja-JP" altLang="en-US" sz="1400" dirty="0" smtClean="0"/>
                        <a:t>①ホームページ全体</a:t>
                      </a:r>
                      <a:endParaRPr kumimoji="1" lang="ja-JP" altLang="en-US" sz="1400" dirty="0"/>
                    </a:p>
                  </a:txBody>
                  <a:tcPr/>
                </a:tc>
                <a:tc>
                  <a:txBody>
                    <a:bodyPr/>
                    <a:lstStyle/>
                    <a:p>
                      <a:pPr algn="ctr"/>
                      <a:r>
                        <a:rPr kumimoji="1" lang="ja-JP" altLang="en-US" sz="1200" dirty="0" smtClean="0"/>
                        <a:t>－</a:t>
                      </a:r>
                    </a:p>
                    <a:p>
                      <a:pPr algn="ctr"/>
                      <a:r>
                        <a:rPr kumimoji="1" lang="ja-JP" altLang="en-US" sz="1200" dirty="0" smtClean="0"/>
                        <a:t>統計データポータル等を除き、著作物等を含むため適用は難しい。</a:t>
                      </a:r>
                    </a:p>
                    <a:p>
                      <a:pPr algn="ctr"/>
                      <a:endParaRPr kumimoji="1" lang="ja-JP" altLang="en-US" sz="1200" dirty="0"/>
                    </a:p>
                  </a:txBody>
                  <a:tcPr/>
                </a:tc>
                <a:tc>
                  <a:txBody>
                    <a:bodyPr/>
                    <a:lstStyle/>
                    <a:p>
                      <a:pPr algn="ctr"/>
                      <a:r>
                        <a:rPr kumimoji="1" lang="ja-JP" altLang="en-US" sz="1200" dirty="0" smtClean="0"/>
                        <a:t>◎</a:t>
                      </a:r>
                    </a:p>
                    <a:p>
                      <a:pPr algn="ctr"/>
                      <a:r>
                        <a:rPr kumimoji="1" lang="ja-JP" altLang="en-US" sz="1200" dirty="0" smtClean="0"/>
                        <a:t>国際的に普及している</a:t>
                      </a:r>
                      <a:r>
                        <a:rPr kumimoji="1" lang="en-US" altLang="ja-JP" sz="1200" dirty="0" smtClean="0"/>
                        <a:t>CC-BY</a:t>
                      </a:r>
                      <a:r>
                        <a:rPr kumimoji="1" lang="ja-JP" altLang="en-US" sz="1200" dirty="0" smtClean="0"/>
                        <a:t>を利用することが望ましい。第三者が権利を保有している箇所（</a:t>
                      </a:r>
                      <a:r>
                        <a:rPr kumimoji="1" lang="en-US" altLang="ja-JP" sz="1200" dirty="0" smtClean="0"/>
                        <a:t>CC-BY</a:t>
                      </a:r>
                      <a:r>
                        <a:rPr kumimoji="1" lang="ja-JP" altLang="en-US" sz="1200" dirty="0" smtClean="0"/>
                        <a:t>の対象外）や法令上利用制約がある場合はその旨をわかりやすく記載し、注意喚起を行う必要がある。</a:t>
                      </a:r>
                      <a:endParaRPr kumimoji="1" lang="ja-JP" altLang="en-US" sz="1200" dirty="0"/>
                    </a:p>
                  </a:txBody>
                  <a:tcPr/>
                </a:tc>
                <a:tc>
                  <a:txBody>
                    <a:bodyPr/>
                    <a:lstStyle/>
                    <a:p>
                      <a:pPr algn="ctr"/>
                      <a:r>
                        <a:rPr kumimoji="1" lang="ja-JP" altLang="en-US" sz="1200" dirty="0" smtClean="0"/>
                        <a:t>○</a:t>
                      </a:r>
                    </a:p>
                    <a:p>
                      <a:pPr algn="ctr"/>
                      <a:r>
                        <a:rPr kumimoji="1" lang="ja-JP" altLang="en-US" sz="1200" dirty="0" smtClean="0"/>
                        <a:t>利用ルールの中に「法令・条例・公序良俗に反する利用」と「国家・国民の安全に脅威を与える利用」の禁止を盛り込みたい場合は適用。ただし、</a:t>
                      </a:r>
                      <a:r>
                        <a:rPr kumimoji="1" lang="en-US" altLang="ja-JP" sz="1200" dirty="0" smtClean="0"/>
                        <a:t>CC-BY</a:t>
                      </a:r>
                      <a:r>
                        <a:rPr kumimoji="1" lang="ja-JP" altLang="en-US" sz="1200" dirty="0" smtClean="0"/>
                        <a:t>との互換性はなくなる。</a:t>
                      </a:r>
                      <a:endParaRPr kumimoji="1" lang="ja-JP" altLang="en-US" sz="1200" dirty="0"/>
                    </a:p>
                  </a:txBody>
                  <a:tcPr/>
                </a:tc>
              </a:tr>
              <a:tr h="1289972">
                <a:tc>
                  <a:txBody>
                    <a:bodyPr/>
                    <a:lstStyle/>
                    <a:p>
                      <a:r>
                        <a:rPr kumimoji="1" lang="ja-JP" altLang="en-US" sz="1400" dirty="0" smtClean="0"/>
                        <a:t>②データカタログサイト</a:t>
                      </a:r>
                      <a:endParaRPr kumimoji="1" lang="ja-JP" altLang="en-US" sz="1400" dirty="0"/>
                    </a:p>
                  </a:txBody>
                  <a:tcPr/>
                </a:tc>
                <a:tc>
                  <a:txBody>
                    <a:bodyPr/>
                    <a:lstStyle/>
                    <a:p>
                      <a:pPr algn="ctr"/>
                      <a:r>
                        <a:rPr kumimoji="1" lang="ja-JP" altLang="en-US" sz="1200" dirty="0" smtClean="0"/>
                        <a:t>△</a:t>
                      </a:r>
                    </a:p>
                    <a:p>
                      <a:pPr algn="ctr"/>
                      <a:r>
                        <a:rPr kumimoji="1" lang="ja-JP" altLang="en-US" sz="1200" dirty="0" smtClean="0"/>
                        <a:t>統計データポータルなど、著作権が発生しないデータのみで構成する場合は適用可能。</a:t>
                      </a:r>
                    </a:p>
                    <a:p>
                      <a:pPr algn="ctr"/>
                      <a:endParaRPr kumimoji="1" lang="ja-JP" altLang="en-US" sz="1200" dirty="0"/>
                    </a:p>
                  </a:txBody>
                  <a:tcPr/>
                </a:tc>
                <a:tc>
                  <a:txBody>
                    <a:bodyPr/>
                    <a:lstStyle/>
                    <a:p>
                      <a:pPr algn="ctr"/>
                      <a:r>
                        <a:rPr kumimoji="1" lang="ja-JP" altLang="en-US" sz="1200" dirty="0" smtClean="0"/>
                        <a:t>◎</a:t>
                      </a:r>
                    </a:p>
                    <a:p>
                      <a:pPr algn="ctr"/>
                      <a:r>
                        <a:rPr kumimoji="1" lang="ja-JP" altLang="en-US" sz="1200" dirty="0" smtClean="0"/>
                        <a:t>国際的に普及している</a:t>
                      </a:r>
                      <a:r>
                        <a:rPr kumimoji="1" lang="en-US" altLang="ja-JP" sz="1200" dirty="0" smtClean="0"/>
                        <a:t>CC-BY</a:t>
                      </a:r>
                      <a:r>
                        <a:rPr kumimoji="1" lang="ja-JP" altLang="en-US" sz="1200" dirty="0" smtClean="0"/>
                        <a:t>を利用することが望ましい。第三者が権利を保有している箇所（</a:t>
                      </a:r>
                      <a:r>
                        <a:rPr kumimoji="1" lang="en-US" altLang="ja-JP" sz="1200" dirty="0" smtClean="0"/>
                        <a:t>CC-BY</a:t>
                      </a:r>
                      <a:r>
                        <a:rPr kumimoji="1" lang="ja-JP" altLang="en-US" sz="1200" dirty="0" smtClean="0"/>
                        <a:t>の対象外）や法令上利用制約がある場合はその旨をわかりやすく記載し、注意喚起を行う必要がある。</a:t>
                      </a:r>
                      <a:endParaRPr kumimoji="1" lang="ja-JP" altLang="en-US" sz="1200" dirty="0"/>
                    </a:p>
                  </a:txBody>
                  <a:tcPr/>
                </a:tc>
                <a:tc>
                  <a:txBody>
                    <a:bodyPr/>
                    <a:lstStyle/>
                    <a:p>
                      <a:pPr algn="ctr"/>
                      <a:r>
                        <a:rPr kumimoji="1" lang="ja-JP" altLang="en-US" sz="1200" dirty="0" smtClean="0"/>
                        <a:t>△</a:t>
                      </a:r>
                    </a:p>
                    <a:p>
                      <a:pPr algn="ctr"/>
                      <a:r>
                        <a:rPr kumimoji="1" lang="ja-JP" altLang="en-US" sz="1200" dirty="0" smtClean="0"/>
                        <a:t>利用ルールの中に「法令・条例・公序良俗に反する利用」と「国家・国民の安全に脅威を与える利用」の禁止を盛り込みたい場合は適用。ただし、</a:t>
                      </a:r>
                      <a:r>
                        <a:rPr kumimoji="1" lang="en-US" altLang="ja-JP" sz="1200" dirty="0" smtClean="0"/>
                        <a:t>CC-BY</a:t>
                      </a:r>
                      <a:r>
                        <a:rPr kumimoji="1" lang="ja-JP" altLang="en-US" sz="1200" dirty="0" smtClean="0"/>
                        <a:t>との互換性はなくなる。データカタログサイトは、諸外国とのマッシュアップを想定し、</a:t>
                      </a:r>
                      <a:r>
                        <a:rPr kumimoji="1" lang="en-US" altLang="ja-JP" sz="1200" dirty="0" smtClean="0"/>
                        <a:t>CC-BY</a:t>
                      </a:r>
                      <a:r>
                        <a:rPr kumimoji="1" lang="ja-JP" altLang="en-US" sz="1200" dirty="0" err="1" smtClean="0"/>
                        <a:t>で提</a:t>
                      </a:r>
                      <a:r>
                        <a:rPr kumimoji="1" lang="ja-JP" altLang="en-US" sz="1200" dirty="0" smtClean="0"/>
                        <a:t>供するほうが望ましい。</a:t>
                      </a:r>
                      <a:endParaRPr kumimoji="1" lang="ja-JP" altLang="en-US" sz="1200" dirty="0"/>
                    </a:p>
                  </a:txBody>
                  <a:tcPr/>
                </a:tc>
              </a:tr>
              <a:tr h="1289972">
                <a:tc>
                  <a:txBody>
                    <a:bodyPr/>
                    <a:lstStyle/>
                    <a:p>
                      <a:r>
                        <a:rPr kumimoji="1" lang="ja-JP" altLang="en-US" sz="1400" dirty="0" smtClean="0"/>
                        <a:t>③個別データ</a:t>
                      </a:r>
                      <a:endParaRPr kumimoji="1" lang="ja-JP" altLang="en-US" sz="1400" dirty="0"/>
                    </a:p>
                  </a:txBody>
                  <a:tcPr/>
                </a:tc>
                <a:tc>
                  <a:txBody>
                    <a:bodyPr/>
                    <a:lstStyle/>
                    <a:p>
                      <a:pPr algn="ctr"/>
                      <a:r>
                        <a:rPr kumimoji="1" lang="ja-JP" altLang="en-US" sz="1200" dirty="0" smtClean="0"/>
                        <a:t>○</a:t>
                      </a:r>
                    </a:p>
                    <a:p>
                      <a:pPr algn="ctr"/>
                      <a:r>
                        <a:rPr kumimoji="1" lang="ja-JP" altLang="en-US" sz="1200" dirty="0" smtClean="0"/>
                        <a:t>統計データなど、著作権が発生しないデータには適用可能。</a:t>
                      </a:r>
                    </a:p>
                    <a:p>
                      <a:pPr algn="ctr"/>
                      <a:endParaRPr kumimoji="1" lang="ja-JP" altLang="en-US" sz="1200" dirty="0"/>
                    </a:p>
                  </a:txBody>
                  <a:tcPr/>
                </a:tc>
                <a:tc>
                  <a:txBody>
                    <a:bodyPr/>
                    <a:lstStyle/>
                    <a:p>
                      <a:pPr algn="ctr"/>
                      <a:r>
                        <a:rPr kumimoji="1" lang="ja-JP" altLang="en-US" sz="1200" dirty="0" smtClean="0"/>
                        <a:t>○</a:t>
                      </a:r>
                    </a:p>
                    <a:p>
                      <a:pPr algn="ctr"/>
                      <a:r>
                        <a:rPr kumimoji="1" lang="ja-JP" altLang="en-US" sz="1200" dirty="0" smtClean="0"/>
                        <a:t>著作物を含む場合は、国際的に普及している</a:t>
                      </a:r>
                      <a:r>
                        <a:rPr kumimoji="1" lang="en-US" altLang="ja-JP" sz="1200" dirty="0" smtClean="0"/>
                        <a:t>CC-BY</a:t>
                      </a:r>
                      <a:r>
                        <a:rPr kumimoji="1" lang="ja-JP" altLang="en-US" sz="1200" dirty="0" smtClean="0"/>
                        <a:t>を利用することが望ましい。第三者が権利を保有している箇所（</a:t>
                      </a:r>
                      <a:r>
                        <a:rPr kumimoji="1" lang="en-US" altLang="ja-JP" sz="1200" dirty="0" smtClean="0"/>
                        <a:t>CC-BY</a:t>
                      </a:r>
                      <a:r>
                        <a:rPr kumimoji="1" lang="ja-JP" altLang="en-US" sz="1200" dirty="0" smtClean="0"/>
                        <a:t>の対象外）や法令上利用制約がある場合はその旨をわかりやすく記載し、注意喚起を行う必要がある。</a:t>
                      </a:r>
                      <a:endParaRPr kumimoji="1" lang="ja-JP" altLang="en-US" sz="1200" dirty="0"/>
                    </a:p>
                  </a:txBody>
                  <a:tcPr/>
                </a:tc>
                <a:tc>
                  <a:txBody>
                    <a:bodyPr/>
                    <a:lstStyle/>
                    <a:p>
                      <a:pPr algn="ctr"/>
                      <a:r>
                        <a:rPr kumimoji="1" lang="en-US" altLang="ja-JP" sz="1200" dirty="0" smtClean="0"/>
                        <a:t>×</a:t>
                      </a:r>
                    </a:p>
                    <a:p>
                      <a:pPr algn="ctr"/>
                      <a:r>
                        <a:rPr kumimoji="1" lang="ja-JP" altLang="en-US" sz="1200" dirty="0" smtClean="0"/>
                        <a:t>ホームページ全体への適用を想定して作成された利用ルールであり、個別データへの適用には適していない。</a:t>
                      </a:r>
                      <a:endParaRPr kumimoji="1" lang="ja-JP" altLang="en-US" sz="1200" dirty="0"/>
                    </a:p>
                  </a:txBody>
                  <a:tcPr/>
                </a:tc>
              </a:tr>
            </a:tbl>
          </a:graphicData>
        </a:graphic>
      </p:graphicFrame>
    </p:spTree>
    <p:extLst>
      <p:ext uri="{BB962C8B-B14F-4D97-AF65-F5344CB8AC3E}">
        <p14:creationId xmlns:p14="http://schemas.microsoft.com/office/powerpoint/2010/main" val="21496660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lang="ja-JP" altLang="en-US" dirty="0" smtClean="0"/>
              <a:t>第</a:t>
            </a:r>
            <a:r>
              <a:rPr lang="en-US" altLang="ja-JP" dirty="0"/>
              <a:t>8</a:t>
            </a:r>
            <a:r>
              <a:rPr lang="ja-JP" altLang="en-US" dirty="0" smtClean="0"/>
              <a:t>章　利用ルールに関する今後の検討について</a:t>
            </a:r>
            <a:endParaRPr kumimoji="1" lang="ja-JP" altLang="en-US" dirty="0"/>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27</a:t>
            </a:fld>
            <a:endParaRPr lang="en-US" altLang="ja-JP" dirty="0"/>
          </a:p>
        </p:txBody>
      </p:sp>
      <p:sp>
        <p:nvSpPr>
          <p:cNvPr id="28" name="コンテンツ プレースホルダー 27"/>
          <p:cNvSpPr>
            <a:spLocks noGrp="1"/>
          </p:cNvSpPr>
          <p:nvPr>
            <p:ph idx="1"/>
          </p:nvPr>
        </p:nvSpPr>
        <p:spPr>
          <a:xfrm>
            <a:off x="351414" y="1143001"/>
            <a:ext cx="9146415" cy="5238327"/>
          </a:xfrm>
        </p:spPr>
        <p:txBody>
          <a:bodyPr>
            <a:normAutofit/>
          </a:bodyPr>
          <a:lstStyle/>
          <a:p>
            <a:r>
              <a:rPr lang="ja-JP" altLang="en-US" sz="1800" dirty="0"/>
              <a:t>公共データをオープンデータとして公開する場合、情報利用者視点に立ち、基本的には、国際的にオープンデータの利用ルールとして広く使用されている</a:t>
            </a:r>
            <a:r>
              <a:rPr lang="en-US" altLang="ja-JP" sz="1800" dirty="0"/>
              <a:t>CC-BY</a:t>
            </a:r>
            <a:r>
              <a:rPr lang="ja-JP" altLang="en-US" sz="1800" dirty="0"/>
              <a:t>又は</a:t>
            </a:r>
            <a:r>
              <a:rPr lang="en-US" altLang="ja-JP" sz="1800" dirty="0"/>
              <a:t>CC0</a:t>
            </a:r>
            <a:r>
              <a:rPr lang="ja-JP" altLang="en-US" sz="1800" dirty="0"/>
              <a:t>を適用することが望ましい</a:t>
            </a:r>
            <a:r>
              <a:rPr lang="ja-JP" altLang="en-US" sz="1800" dirty="0" smtClean="0"/>
              <a:t>。</a:t>
            </a:r>
            <a:endParaRPr lang="en-US" altLang="ja-JP" sz="1800" dirty="0" smtClean="0"/>
          </a:p>
          <a:p>
            <a:r>
              <a:rPr lang="ja-JP" altLang="en-US" sz="1800" dirty="0" smtClean="0"/>
              <a:t>情報</a:t>
            </a:r>
            <a:r>
              <a:rPr lang="ja-JP" altLang="en-US" sz="1800" dirty="0"/>
              <a:t>提供者に配慮し、公序良俗に反する利用等の禁止事項を盛り込むことが、例えば、できることから速やかに着手するというスモール・スタートの原則にかなう場合、できるだけ多くのデータをオープンデータ化の対象としたいといった場合には、次善策として、政府標準利用規約（第</a:t>
            </a:r>
            <a:r>
              <a:rPr lang="en-US" altLang="ja-JP" sz="1800" dirty="0"/>
              <a:t>1.0</a:t>
            </a:r>
            <a:r>
              <a:rPr lang="ja-JP" altLang="en-US" sz="1800" dirty="0"/>
              <a:t>版</a:t>
            </a:r>
            <a:r>
              <a:rPr lang="ja-JP" altLang="en-US" sz="1800" dirty="0"/>
              <a:t>）（案）を</a:t>
            </a:r>
            <a:r>
              <a:rPr lang="ja-JP" altLang="en-US" sz="1800" dirty="0"/>
              <a:t>適用することが考えられる</a:t>
            </a:r>
            <a:r>
              <a:rPr lang="ja-JP" altLang="en-US" sz="1800" dirty="0" smtClean="0"/>
              <a:t>。</a:t>
            </a:r>
            <a:endParaRPr lang="en-US" altLang="ja-JP" sz="1800" dirty="0" smtClean="0"/>
          </a:p>
          <a:p>
            <a:pPr lvl="1"/>
            <a:r>
              <a:rPr lang="ja-JP" altLang="en-US" dirty="0" smtClean="0"/>
              <a:t>政府</a:t>
            </a:r>
            <a:r>
              <a:rPr lang="ja-JP" altLang="en-US" dirty="0"/>
              <a:t>標準利用規約（第</a:t>
            </a:r>
            <a:r>
              <a:rPr lang="en-US" altLang="ja-JP" dirty="0"/>
              <a:t>1.0</a:t>
            </a:r>
            <a:r>
              <a:rPr lang="ja-JP" altLang="en-US" dirty="0"/>
              <a:t>版</a:t>
            </a:r>
            <a:r>
              <a:rPr lang="ja-JP" altLang="en-US" dirty="0"/>
              <a:t>）（案）は</a:t>
            </a:r>
            <a:r>
              <a:rPr lang="ja-JP" altLang="en-US" dirty="0"/>
              <a:t>、利用ルールの政府標準利用規約（第</a:t>
            </a:r>
            <a:r>
              <a:rPr lang="en-US" altLang="ja-JP" dirty="0"/>
              <a:t>1.0</a:t>
            </a:r>
            <a:r>
              <a:rPr lang="ja-JP" altLang="en-US" dirty="0"/>
              <a:t>版</a:t>
            </a:r>
            <a:r>
              <a:rPr lang="ja-JP" altLang="en-US" dirty="0"/>
              <a:t>）（案）へ</a:t>
            </a:r>
            <a:r>
              <a:rPr lang="ja-JP" altLang="en-US" dirty="0"/>
              <a:t>の変更後のコンテンツの利用状況等を踏まえ、見直しの検討が行われる予定となっている。国以外において、政府標準利用規約（第</a:t>
            </a:r>
            <a:r>
              <a:rPr lang="en-US" altLang="ja-JP" dirty="0"/>
              <a:t>1.0</a:t>
            </a:r>
            <a:r>
              <a:rPr lang="ja-JP" altLang="en-US" dirty="0"/>
              <a:t>版</a:t>
            </a:r>
            <a:r>
              <a:rPr lang="ja-JP" altLang="en-US" dirty="0"/>
              <a:t>）（案）を</a:t>
            </a:r>
            <a:r>
              <a:rPr lang="ja-JP" altLang="en-US" dirty="0"/>
              <a:t>適用する際には</a:t>
            </a:r>
            <a:r>
              <a:rPr lang="ja-JP" altLang="en-US" dirty="0" smtClean="0"/>
              <a:t>、</a:t>
            </a:r>
            <a:r>
              <a:rPr lang="ja-JP" altLang="en-US" u="sng" dirty="0" smtClean="0"/>
              <a:t>今後見直し</a:t>
            </a:r>
            <a:r>
              <a:rPr lang="ja-JP" altLang="en-US" u="sng" dirty="0"/>
              <a:t>が行われる可能性があることを理解した上で、適用することが望ましい</a:t>
            </a:r>
            <a:r>
              <a:rPr lang="ja-JP" altLang="en-US" sz="1500" dirty="0"/>
              <a:t>。</a:t>
            </a:r>
            <a:endParaRPr kumimoji="1" lang="ja-JP" altLang="en-US" sz="1500" dirty="0"/>
          </a:p>
        </p:txBody>
      </p:sp>
    </p:spTree>
    <p:extLst>
      <p:ext uri="{BB962C8B-B14F-4D97-AF65-F5344CB8AC3E}">
        <p14:creationId xmlns:p14="http://schemas.microsoft.com/office/powerpoint/2010/main" val="37661749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cstate="print"/>
          <a:stretch>
            <a:fillRect/>
          </a:stretch>
        </p:blipFill>
        <p:spPr>
          <a:xfrm>
            <a:off x="3810000" y="2743200"/>
            <a:ext cx="2286000" cy="209774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「オープンデータ化ガイド」の全体構成</a:t>
            </a:r>
            <a:endParaRPr kumimoji="1" lang="ja-JP" altLang="en-US" dirty="0"/>
          </a:p>
        </p:txBody>
      </p:sp>
      <p:sp>
        <p:nvSpPr>
          <p:cNvPr id="3" name="コンテンツ プレースホルダー 2"/>
          <p:cNvSpPr>
            <a:spLocks noGrp="1"/>
          </p:cNvSpPr>
          <p:nvPr>
            <p:ph idx="1"/>
          </p:nvPr>
        </p:nvSpPr>
        <p:spPr>
          <a:xfrm>
            <a:off x="351414" y="1143000"/>
            <a:ext cx="9146415" cy="5454352"/>
          </a:xfrm>
        </p:spPr>
        <p:txBody>
          <a:bodyPr>
            <a:normAutofit fontScale="92500" lnSpcReduction="20000"/>
          </a:bodyPr>
          <a:lstStyle/>
          <a:p>
            <a:r>
              <a:rPr kumimoji="1" lang="ja-JP" altLang="en-US" dirty="0" smtClean="0"/>
              <a:t>第</a:t>
            </a:r>
            <a:r>
              <a:rPr kumimoji="1" lang="en-US" altLang="ja-JP" dirty="0" smtClean="0"/>
              <a:t>I</a:t>
            </a:r>
            <a:r>
              <a:rPr kumimoji="1" lang="ja-JP" altLang="en-US" dirty="0" smtClean="0"/>
              <a:t>部（共通部）</a:t>
            </a:r>
          </a:p>
          <a:p>
            <a:pPr lvl="1"/>
            <a:r>
              <a:rPr kumimoji="1" lang="ja-JP" altLang="en-US" dirty="0" smtClean="0"/>
              <a:t>第</a:t>
            </a:r>
            <a:r>
              <a:rPr kumimoji="1" lang="en-US" altLang="ja-JP" dirty="0" smtClean="0"/>
              <a:t>1</a:t>
            </a:r>
            <a:r>
              <a:rPr kumimoji="1" lang="ja-JP" altLang="en-US" dirty="0" smtClean="0"/>
              <a:t>章「オープンデータ化ガイドの概要」</a:t>
            </a:r>
          </a:p>
          <a:p>
            <a:pPr lvl="2"/>
            <a:r>
              <a:rPr kumimoji="1" lang="ja-JP" altLang="en-US" dirty="0" smtClean="0"/>
              <a:t>本ガイドの目的・対象読者・構成に関する記述であり、前文に相当する。</a:t>
            </a:r>
          </a:p>
          <a:p>
            <a:pPr lvl="1"/>
            <a:r>
              <a:rPr kumimoji="1" lang="ja-JP" altLang="en-US" dirty="0" smtClean="0"/>
              <a:t>第</a:t>
            </a:r>
            <a:r>
              <a:rPr kumimoji="1" lang="en-US" altLang="ja-JP" dirty="0" smtClean="0"/>
              <a:t>2</a:t>
            </a:r>
            <a:r>
              <a:rPr kumimoji="1" lang="ja-JP" altLang="en-US" dirty="0" smtClean="0"/>
              <a:t>章「オープンデータ化の背景と意義」</a:t>
            </a:r>
          </a:p>
          <a:p>
            <a:pPr lvl="2"/>
            <a:r>
              <a:rPr kumimoji="1" lang="ja-JP" altLang="en-US" dirty="0" smtClean="0"/>
              <a:t>昨今の国内外でのオープンデータに関する動向を解説し、オープンデータの定義とオープンデータ化に関する課題をまとめる。</a:t>
            </a:r>
          </a:p>
          <a:p>
            <a:pPr lvl="1"/>
            <a:r>
              <a:rPr lang="ja-JP" altLang="en-US" dirty="0" smtClean="0"/>
              <a:t>第</a:t>
            </a:r>
            <a:r>
              <a:rPr lang="en-US" altLang="ja-JP" dirty="0" smtClean="0"/>
              <a:t>3</a:t>
            </a:r>
            <a:r>
              <a:rPr lang="ja-JP" altLang="en-US" dirty="0" smtClean="0"/>
              <a:t>章「オープンデータ化</a:t>
            </a:r>
            <a:r>
              <a:rPr lang="ja-JP" altLang="en-US" dirty="0"/>
              <a:t>の手順」</a:t>
            </a:r>
          </a:p>
          <a:p>
            <a:pPr lvl="2"/>
            <a:r>
              <a:rPr lang="ja-JP" altLang="en-US" dirty="0" smtClean="0"/>
              <a:t>オープンデータ化</a:t>
            </a:r>
            <a:r>
              <a:rPr lang="ja-JP" altLang="en-US" dirty="0"/>
              <a:t>の一般的な手順について解説する</a:t>
            </a:r>
            <a:r>
              <a:rPr lang="ja-JP" altLang="en-US" dirty="0" smtClean="0"/>
              <a:t>。</a:t>
            </a:r>
            <a:endParaRPr lang="en-US" altLang="ja-JP" dirty="0" smtClean="0"/>
          </a:p>
          <a:p>
            <a:pPr lvl="2"/>
            <a:endParaRPr kumimoji="1" lang="ja-JP" altLang="en-US" dirty="0" smtClean="0"/>
          </a:p>
          <a:p>
            <a:r>
              <a:rPr kumimoji="1" lang="ja-JP" altLang="en-US" dirty="0" smtClean="0"/>
              <a:t>第</a:t>
            </a:r>
            <a:r>
              <a:rPr lang="en-US" altLang="ja-JP" dirty="0" smtClean="0"/>
              <a:t>II</a:t>
            </a:r>
            <a:r>
              <a:rPr lang="ja-JP" altLang="en-US" dirty="0" smtClean="0"/>
              <a:t>部（利用ルール編）</a:t>
            </a:r>
            <a:endParaRPr lang="en-US" altLang="ja-JP" dirty="0" smtClean="0"/>
          </a:p>
          <a:p>
            <a:pPr lvl="1"/>
            <a:r>
              <a:rPr kumimoji="1" lang="ja-JP" altLang="en-US" dirty="0" smtClean="0"/>
              <a:t>第</a:t>
            </a:r>
            <a:r>
              <a:rPr kumimoji="1" lang="en-US" altLang="ja-JP" dirty="0" smtClean="0"/>
              <a:t>4</a:t>
            </a:r>
            <a:r>
              <a:rPr kumimoji="1" lang="ja-JP" altLang="en-US" dirty="0" smtClean="0"/>
              <a:t>章「オープンデータが必要となる利用ルール」</a:t>
            </a:r>
          </a:p>
          <a:p>
            <a:pPr lvl="2"/>
            <a:r>
              <a:rPr lang="ja-JP" altLang="en-US" dirty="0" smtClean="0"/>
              <a:t>オープンデータにおける利用</a:t>
            </a:r>
            <a:r>
              <a:rPr lang="ja-JP" altLang="en-US" dirty="0"/>
              <a:t>ルール</a:t>
            </a:r>
            <a:r>
              <a:rPr kumimoji="1" lang="ja-JP" altLang="en-US" dirty="0" smtClean="0"/>
              <a:t>の必要性と、国内外のオープンデータの利用ルールに関する動向をまとめる。</a:t>
            </a:r>
          </a:p>
          <a:p>
            <a:pPr lvl="1"/>
            <a:r>
              <a:rPr kumimoji="1" lang="ja-JP" altLang="en-US" dirty="0" smtClean="0"/>
              <a:t>第</a:t>
            </a:r>
            <a:r>
              <a:rPr kumimoji="1" lang="en-US" altLang="ja-JP" dirty="0" smtClean="0"/>
              <a:t>5</a:t>
            </a:r>
            <a:r>
              <a:rPr kumimoji="1" lang="ja-JP" altLang="en-US" dirty="0" smtClean="0"/>
              <a:t>章「オープンデータ利用ルールの</a:t>
            </a:r>
            <a:r>
              <a:rPr lang="ja-JP" altLang="en-US" dirty="0"/>
              <a:t>概要</a:t>
            </a:r>
            <a:r>
              <a:rPr kumimoji="1" lang="ja-JP" altLang="en-US" dirty="0" smtClean="0"/>
              <a:t>」</a:t>
            </a:r>
          </a:p>
          <a:p>
            <a:pPr lvl="2"/>
            <a:r>
              <a:rPr kumimoji="1" lang="ja-JP" altLang="en-US" dirty="0" smtClean="0"/>
              <a:t>オープンデータに付与される代表的な利用ルールの概要を整理する。</a:t>
            </a:r>
          </a:p>
          <a:p>
            <a:pPr lvl="1"/>
            <a:r>
              <a:rPr kumimoji="1" lang="ja-JP" altLang="en-US" dirty="0" smtClean="0"/>
              <a:t>第</a:t>
            </a:r>
            <a:r>
              <a:rPr kumimoji="1" lang="en-US" altLang="ja-JP" dirty="0" smtClean="0"/>
              <a:t>6</a:t>
            </a:r>
            <a:r>
              <a:rPr kumimoji="1" lang="ja-JP" altLang="en-US" dirty="0" smtClean="0"/>
              <a:t>章「オープンデータ利用ルールの比較」</a:t>
            </a:r>
            <a:endParaRPr kumimoji="1" lang="en-US" altLang="ja-JP" dirty="0" smtClean="0"/>
          </a:p>
          <a:p>
            <a:pPr lvl="2"/>
            <a:r>
              <a:rPr kumimoji="1" lang="ja-JP" altLang="en-US" dirty="0" smtClean="0"/>
              <a:t>利用ルールについて、情報利用者の視点、情報提供者の視点及び、データの種類により比較する</a:t>
            </a:r>
            <a:endParaRPr kumimoji="1" lang="en-US" altLang="ja-JP" dirty="0" smtClean="0"/>
          </a:p>
          <a:p>
            <a:pPr lvl="1"/>
            <a:r>
              <a:rPr lang="ja-JP" altLang="en-US" dirty="0" smtClean="0"/>
              <a:t>第</a:t>
            </a:r>
            <a:r>
              <a:rPr lang="en-US" altLang="ja-JP" dirty="0" smtClean="0"/>
              <a:t>7</a:t>
            </a:r>
            <a:r>
              <a:rPr lang="ja-JP" altLang="en-US" dirty="0" smtClean="0"/>
              <a:t>章「利用ルールの適用」</a:t>
            </a:r>
            <a:endParaRPr kumimoji="1" lang="ja-JP" altLang="en-US" dirty="0" smtClean="0"/>
          </a:p>
          <a:p>
            <a:pPr lvl="2"/>
            <a:r>
              <a:rPr lang="ja-JP" altLang="en-US" dirty="0"/>
              <a:t>オープンデータ化</a:t>
            </a:r>
            <a:r>
              <a:rPr lang="ja-JP" altLang="en-US" dirty="0" smtClean="0"/>
              <a:t>する際の対象ごとに、適切な利用ルールを紹介する。</a:t>
            </a:r>
            <a:endParaRPr lang="en-US" altLang="ja-JP" dirty="0"/>
          </a:p>
          <a:p>
            <a:pPr lvl="1"/>
            <a:r>
              <a:rPr lang="ja-JP" altLang="en-US" dirty="0" smtClean="0"/>
              <a:t>第</a:t>
            </a:r>
            <a:r>
              <a:rPr lang="en-US" altLang="ja-JP" dirty="0"/>
              <a:t>8</a:t>
            </a:r>
            <a:r>
              <a:rPr lang="ja-JP" altLang="en-US" dirty="0" smtClean="0"/>
              <a:t>章「利用ルールに関する今後</a:t>
            </a:r>
            <a:r>
              <a:rPr lang="ja-JP" altLang="en-US" dirty="0"/>
              <a:t>の</a:t>
            </a:r>
            <a:r>
              <a:rPr lang="ja-JP" altLang="en-US" dirty="0" smtClean="0"/>
              <a:t>検討について」</a:t>
            </a:r>
            <a:endParaRPr lang="ja-JP" altLang="en-US" dirty="0"/>
          </a:p>
          <a:p>
            <a:pPr lvl="2"/>
            <a:r>
              <a:rPr lang="ja-JP" altLang="en-US" dirty="0"/>
              <a:t>利用ルールの</a:t>
            </a:r>
            <a:r>
              <a:rPr lang="ja-JP" altLang="en-US" dirty="0" smtClean="0"/>
              <a:t>整備</a:t>
            </a:r>
            <a:r>
              <a:rPr lang="ja-JP" altLang="en-US" dirty="0"/>
              <a:t>に関する、今後の方向性を</a:t>
            </a:r>
            <a:r>
              <a:rPr lang="ja-JP" altLang="en-US" dirty="0" smtClean="0"/>
              <a:t>まとめる。</a:t>
            </a:r>
            <a:endParaRPr kumimoji="1" lang="ja-JP" altLang="en-US"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a:t>
            </a:fld>
            <a:endParaRPr lang="en-US" altLang="ja-JP" dirty="0"/>
          </a:p>
        </p:txBody>
      </p:sp>
    </p:spTree>
    <p:extLst>
      <p:ext uri="{BB962C8B-B14F-4D97-AF65-F5344CB8AC3E}">
        <p14:creationId xmlns:p14="http://schemas.microsoft.com/office/powerpoint/2010/main" val="3962997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「オープンデータ化ガイド」の全体構成</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第</a:t>
            </a:r>
            <a:r>
              <a:rPr kumimoji="1" lang="en-US" altLang="ja-JP" dirty="0" smtClean="0"/>
              <a:t>III</a:t>
            </a:r>
            <a:r>
              <a:rPr kumimoji="1" lang="ja-JP" altLang="en-US" dirty="0" smtClean="0"/>
              <a:t>部（技術編）</a:t>
            </a:r>
          </a:p>
          <a:p>
            <a:pPr lvl="1"/>
            <a:r>
              <a:rPr kumimoji="1" lang="ja-JP" altLang="en-US" dirty="0" smtClean="0"/>
              <a:t>第</a:t>
            </a:r>
            <a:r>
              <a:rPr lang="en-US" altLang="ja-JP" dirty="0"/>
              <a:t>9</a:t>
            </a:r>
            <a:r>
              <a:rPr lang="ja-JP" altLang="en-US" dirty="0" smtClean="0"/>
              <a:t>章「オープンデータ化</a:t>
            </a:r>
            <a:r>
              <a:rPr lang="ja-JP" altLang="en-US" dirty="0"/>
              <a:t>の手順に関する技術的解説」</a:t>
            </a:r>
            <a:endParaRPr lang="ja-JP" altLang="en-US" dirty="0" smtClean="0"/>
          </a:p>
          <a:p>
            <a:pPr lvl="2"/>
            <a:r>
              <a:rPr lang="ja-JP" altLang="en-US" dirty="0" smtClean="0"/>
              <a:t>第</a:t>
            </a:r>
            <a:r>
              <a:rPr lang="en-US" altLang="ja-JP" dirty="0" smtClean="0"/>
              <a:t>3</a:t>
            </a:r>
            <a:r>
              <a:rPr lang="ja-JP" altLang="en-US" dirty="0" smtClean="0"/>
              <a:t>章</a:t>
            </a:r>
            <a:r>
              <a:rPr lang="ja-JP" altLang="en-US" dirty="0"/>
              <a:t>に記したオープンデータ化の</a:t>
            </a:r>
            <a:r>
              <a:rPr lang="ja-JP" altLang="en-US" dirty="0" smtClean="0"/>
              <a:t>手順のうち、技術的な事項について解説する。</a:t>
            </a:r>
          </a:p>
          <a:p>
            <a:pPr lvl="2"/>
            <a:r>
              <a:rPr lang="ja-JP" altLang="en-US" dirty="0" smtClean="0"/>
              <a:t>オープンデータ化に必要な技術指標を示す「オープンデータ化の技術レベル」を示す。</a:t>
            </a:r>
          </a:p>
          <a:p>
            <a:pPr lvl="1"/>
            <a:r>
              <a:rPr kumimoji="1" lang="ja-JP" altLang="en-US" dirty="0" smtClean="0"/>
              <a:t>第</a:t>
            </a:r>
            <a:r>
              <a:rPr lang="en-US" altLang="ja-JP" dirty="0" smtClean="0"/>
              <a:t>10</a:t>
            </a:r>
            <a:r>
              <a:rPr lang="ja-JP" altLang="en-US" dirty="0" smtClean="0"/>
              <a:t>章「オープンデータ化</a:t>
            </a:r>
            <a:r>
              <a:rPr lang="ja-JP" altLang="en-US" dirty="0"/>
              <a:t>のための技術的指針</a:t>
            </a:r>
            <a:r>
              <a:rPr lang="ja-JP" altLang="en-US" dirty="0" smtClean="0"/>
              <a:t>」</a:t>
            </a:r>
          </a:p>
          <a:p>
            <a:pPr lvl="2"/>
            <a:r>
              <a:rPr lang="ja-JP" altLang="en-US" dirty="0"/>
              <a:t>機械可読性の高いオープンデータを作成するための技術的な指針を、データの公開方式、識別子、ファイル形式、およびデータの</a:t>
            </a:r>
            <a:r>
              <a:rPr lang="en-US" altLang="ja-JP" dirty="0"/>
              <a:t>4</a:t>
            </a:r>
            <a:r>
              <a:rPr lang="ja-JP" altLang="en-US" dirty="0"/>
              <a:t>項目に関して</a:t>
            </a:r>
            <a:r>
              <a:rPr lang="ja-JP" altLang="en-US" dirty="0" smtClean="0"/>
              <a:t>示す。</a:t>
            </a:r>
          </a:p>
          <a:p>
            <a:pPr lvl="1"/>
            <a:r>
              <a:rPr kumimoji="1" lang="ja-JP" altLang="en-US" dirty="0" smtClean="0"/>
              <a:t>第</a:t>
            </a:r>
            <a:r>
              <a:rPr kumimoji="1" lang="en-US" altLang="ja-JP" dirty="0" smtClean="0"/>
              <a:t>11</a:t>
            </a:r>
            <a:r>
              <a:rPr lang="ja-JP" altLang="en-US" dirty="0" smtClean="0"/>
              <a:t>章（付録）「</a:t>
            </a:r>
            <a:r>
              <a:rPr lang="ja-JP" altLang="en-US" dirty="0"/>
              <a:t>オープンデータに関する規格・ツール</a:t>
            </a:r>
            <a:r>
              <a:rPr lang="ja-JP" altLang="en-US" dirty="0" smtClean="0"/>
              <a:t>」</a:t>
            </a:r>
          </a:p>
          <a:p>
            <a:pPr lvl="2"/>
            <a:r>
              <a:rPr lang="ja-JP" altLang="en-US" dirty="0" smtClean="0"/>
              <a:t>オープンデータ化に際して参考となる規格やツールを一覧表形式で紹介する。</a:t>
            </a:r>
            <a:endParaRPr kumimoji="1" lang="ja-JP" altLang="en-US" dirty="0" smtClean="0"/>
          </a:p>
          <a:p>
            <a:pPr lvl="2"/>
            <a:r>
              <a:rPr kumimoji="1" lang="ja-JP" altLang="en-US" dirty="0" smtClean="0"/>
              <a:t>本文中で参照するものを含む。</a:t>
            </a:r>
            <a:endParaRPr kumimoji="1" lang="en-US" altLang="ja-JP" dirty="0" smtClean="0"/>
          </a:p>
          <a:p>
            <a:pPr lvl="1"/>
            <a:r>
              <a:rPr kumimoji="1" lang="ja-JP" altLang="en-US" dirty="0" smtClean="0"/>
              <a:t>第</a:t>
            </a:r>
            <a:r>
              <a:rPr kumimoji="1" lang="en-US" altLang="ja-JP" dirty="0" smtClean="0"/>
              <a:t>12</a:t>
            </a:r>
            <a:r>
              <a:rPr lang="ja-JP" altLang="en-US" dirty="0" smtClean="0"/>
              <a:t>章</a:t>
            </a:r>
            <a:r>
              <a:rPr lang="ja-JP" altLang="en-US" dirty="0"/>
              <a:t>（付録）</a:t>
            </a:r>
            <a:r>
              <a:rPr lang="ja-JP" altLang="en-US" dirty="0" smtClean="0"/>
              <a:t>「</a:t>
            </a:r>
            <a:r>
              <a:rPr lang="en-US" altLang="ja-JP" dirty="0" smtClean="0"/>
              <a:t>CKAN</a:t>
            </a:r>
            <a:r>
              <a:rPr lang="ja-JP" altLang="en-US" dirty="0" smtClean="0"/>
              <a:t>解説」</a:t>
            </a:r>
            <a:endParaRPr lang="ja-JP" altLang="en-US" dirty="0"/>
          </a:p>
          <a:p>
            <a:pPr lvl="2"/>
            <a:r>
              <a:rPr lang="ja-JP" altLang="en-US" dirty="0" smtClean="0"/>
              <a:t>データカタログシステムである</a:t>
            </a:r>
            <a:r>
              <a:rPr lang="en-US" altLang="ja-JP" dirty="0" smtClean="0"/>
              <a:t>CKAN</a:t>
            </a:r>
            <a:r>
              <a:rPr lang="ja-JP" altLang="en-US" dirty="0" smtClean="0"/>
              <a:t>について解説する。</a:t>
            </a:r>
            <a:endParaRPr lang="ja-JP" altLang="en-US" dirty="0"/>
          </a:p>
          <a:p>
            <a:pPr lvl="1"/>
            <a:endParaRPr kumimoji="1" lang="ja-JP" altLang="en-US"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a:t>
            </a:fld>
            <a:endParaRPr lang="en-US" altLang="ja-JP" dirty="0"/>
          </a:p>
        </p:txBody>
      </p:sp>
    </p:spTree>
    <p:extLst>
      <p:ext uri="{BB962C8B-B14F-4D97-AF65-F5344CB8AC3E}">
        <p14:creationId xmlns:p14="http://schemas.microsoft.com/office/powerpoint/2010/main" val="3962997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第</a:t>
            </a:r>
            <a:r>
              <a:rPr kumimoji="1" lang="en-US" altLang="ja-JP" dirty="0" smtClean="0"/>
              <a:t>I</a:t>
            </a:r>
            <a:r>
              <a:rPr kumimoji="1" lang="ja-JP" altLang="en-US" dirty="0" smtClean="0"/>
              <a:t>部 共通部</a:t>
            </a: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5</a:t>
            </a:fld>
            <a:endParaRPr lang="en-US" altLang="ja-JP" dirty="0"/>
          </a:p>
        </p:txBody>
      </p:sp>
    </p:spTree>
    <p:extLst>
      <p:ext uri="{BB962C8B-B14F-4D97-AF65-F5344CB8AC3E}">
        <p14:creationId xmlns:p14="http://schemas.microsoft.com/office/powerpoint/2010/main" val="3412851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第</a:t>
            </a:r>
            <a:r>
              <a:rPr kumimoji="1" lang="en-US" altLang="ja-JP" dirty="0" smtClean="0"/>
              <a:t>1</a:t>
            </a:r>
            <a:r>
              <a:rPr kumimoji="1" lang="ja-JP" altLang="en-US" dirty="0" smtClean="0"/>
              <a:t>章「オープンデータ化ガイドの概要」</a:t>
            </a:r>
            <a:endParaRPr kumimoji="1" lang="ja-JP" altLang="en-US" dirty="0"/>
          </a:p>
        </p:txBody>
      </p:sp>
      <p:sp>
        <p:nvSpPr>
          <p:cNvPr id="6" name="コンテンツ プレースホルダー 5"/>
          <p:cNvSpPr>
            <a:spLocks noGrp="1"/>
          </p:cNvSpPr>
          <p:nvPr>
            <p:ph idx="1"/>
          </p:nvPr>
        </p:nvSpPr>
        <p:spPr/>
        <p:txBody>
          <a:bodyPr>
            <a:normAutofit/>
          </a:bodyPr>
          <a:lstStyle/>
          <a:p>
            <a:pPr marL="457200" indent="-457200">
              <a:buFont typeface="+mj-lt"/>
              <a:buAutoNum type="arabicPeriod"/>
            </a:pPr>
            <a:r>
              <a:rPr kumimoji="1" lang="ja-JP" altLang="en-US" dirty="0" smtClean="0"/>
              <a:t>本書の目的</a:t>
            </a:r>
          </a:p>
          <a:p>
            <a:pPr lvl="1"/>
            <a:r>
              <a:rPr lang="ja-JP" altLang="en-US" dirty="0"/>
              <a:t>これからオープンデータ化に取り組もうとする公的</a:t>
            </a:r>
            <a:r>
              <a:rPr lang="ja-JP" altLang="en-US" dirty="0" smtClean="0"/>
              <a:t>機関や</a:t>
            </a:r>
            <a:r>
              <a:rPr lang="ja-JP" altLang="en-US" dirty="0"/>
              <a:t>民間組織、すでにオープンデータ化に取り組んでいる組織の</a:t>
            </a:r>
            <a:r>
              <a:rPr lang="ja-JP" altLang="en-US" dirty="0" smtClean="0"/>
              <a:t>職員が、</a:t>
            </a:r>
            <a:r>
              <a:rPr lang="ja-JP" altLang="en-US" dirty="0"/>
              <a:t>保持しているデータを</a:t>
            </a:r>
            <a:r>
              <a:rPr lang="ja-JP" altLang="en-US" dirty="0" smtClean="0"/>
              <a:t>オープンデータ化する際の留意事項を、「利用ルール」「技術」の</a:t>
            </a:r>
            <a:r>
              <a:rPr lang="en-US" altLang="ja-JP" dirty="0" smtClean="0"/>
              <a:t>2</a:t>
            </a:r>
            <a:r>
              <a:rPr lang="ja-JP" altLang="en-US" dirty="0" err="1" smtClean="0"/>
              <a:t>つの</a:t>
            </a:r>
            <a:r>
              <a:rPr lang="ja-JP" altLang="en-US" dirty="0" smtClean="0"/>
              <a:t>観点からまとめた。</a:t>
            </a:r>
            <a:endParaRPr kumimoji="1" lang="ja-JP" altLang="en-US" dirty="0" smtClean="0"/>
          </a:p>
          <a:p>
            <a:pPr marL="457200" indent="-457200">
              <a:buFont typeface="+mj-lt"/>
              <a:buAutoNum type="arabicPeriod"/>
            </a:pPr>
            <a:r>
              <a:rPr kumimoji="1" lang="ja-JP" altLang="en-US" dirty="0" smtClean="0"/>
              <a:t>対象読者</a:t>
            </a:r>
          </a:p>
          <a:p>
            <a:pPr lvl="1"/>
            <a:r>
              <a:rPr lang="ja-JP" altLang="en-US" dirty="0"/>
              <a:t>保持しているデータや、これから</a:t>
            </a:r>
            <a:r>
              <a:rPr lang="ja-JP" altLang="en-US" dirty="0" smtClean="0"/>
              <a:t>作</a:t>
            </a:r>
            <a:br>
              <a:rPr lang="ja-JP" altLang="en-US" dirty="0" smtClean="0"/>
            </a:br>
            <a:r>
              <a:rPr lang="ja-JP" altLang="en-US" dirty="0" err="1" smtClean="0"/>
              <a:t>成する</a:t>
            </a:r>
            <a:r>
              <a:rPr lang="ja-JP" altLang="en-US" dirty="0"/>
              <a:t>データ</a:t>
            </a:r>
            <a:r>
              <a:rPr lang="ja-JP" altLang="en-US" dirty="0" smtClean="0"/>
              <a:t>をオープンデータ</a:t>
            </a:r>
            <a:r>
              <a:rPr lang="ja-JP" altLang="en-US" dirty="0"/>
              <a:t>と</a:t>
            </a:r>
            <a:r>
              <a:rPr lang="ja-JP" altLang="en-US" dirty="0" smtClean="0"/>
              <a:t>し</a:t>
            </a:r>
            <a:br>
              <a:rPr lang="ja-JP" altLang="en-US" dirty="0" smtClean="0"/>
            </a:br>
            <a:r>
              <a:rPr lang="ja-JP" altLang="en-US" dirty="0" smtClean="0"/>
              <a:t>て</a:t>
            </a:r>
            <a:r>
              <a:rPr lang="ja-JP" altLang="en-US" dirty="0"/>
              <a:t>公開</a:t>
            </a:r>
            <a:r>
              <a:rPr lang="ja-JP" altLang="en-US" dirty="0" smtClean="0"/>
              <a:t>しようとして</a:t>
            </a:r>
            <a:r>
              <a:rPr lang="ja-JP" altLang="en-US" dirty="0"/>
              <a:t>いる</a:t>
            </a:r>
            <a:r>
              <a:rPr lang="ja-JP" altLang="en-US" dirty="0" smtClean="0"/>
              <a:t>人。</a:t>
            </a:r>
          </a:p>
          <a:p>
            <a:pPr lvl="1"/>
            <a:r>
              <a:rPr kumimoji="1" lang="ja-JP" altLang="en-US" dirty="0" smtClean="0"/>
              <a:t>第</a:t>
            </a:r>
            <a:r>
              <a:rPr kumimoji="1" lang="en-US" altLang="ja-JP" dirty="0" smtClean="0"/>
              <a:t>I</a:t>
            </a:r>
            <a:r>
              <a:rPr kumimoji="1" lang="ja-JP" altLang="en-US" dirty="0" smtClean="0"/>
              <a:t>部（共通編）と第</a:t>
            </a:r>
            <a:r>
              <a:rPr kumimoji="1" lang="en-US" altLang="ja-JP" dirty="0" smtClean="0"/>
              <a:t>II</a:t>
            </a:r>
            <a:r>
              <a:rPr kumimoji="1" lang="ja-JP" altLang="en-US" dirty="0" smtClean="0"/>
              <a:t>部（</a:t>
            </a:r>
            <a:r>
              <a:rPr lang="ja-JP" altLang="en-US" dirty="0"/>
              <a:t>利用</a:t>
            </a:r>
            <a:r>
              <a:rPr lang="ja-JP" altLang="en-US" dirty="0" smtClean="0"/>
              <a:t>ルー</a:t>
            </a:r>
            <a:br>
              <a:rPr lang="ja-JP" altLang="en-US" dirty="0" smtClean="0"/>
            </a:br>
            <a:r>
              <a:rPr lang="ja-JP" altLang="en-US" dirty="0" smtClean="0"/>
              <a:t>ル編）の対象は</a:t>
            </a:r>
            <a:r>
              <a:rPr lang="ja-JP" altLang="en-US" dirty="0"/>
              <a:t>、</a:t>
            </a:r>
            <a:r>
              <a:rPr lang="ja-JP" altLang="en-US" dirty="0" smtClean="0"/>
              <a:t>データ</a:t>
            </a:r>
            <a:r>
              <a:rPr lang="ja-JP" altLang="en-US" dirty="0"/>
              <a:t>の作成</a:t>
            </a:r>
            <a:r>
              <a:rPr lang="ja-JP" altLang="en-US" dirty="0" smtClean="0"/>
              <a:t>段階</a:t>
            </a:r>
            <a:br>
              <a:rPr lang="ja-JP" altLang="en-US" dirty="0" smtClean="0"/>
            </a:br>
            <a:r>
              <a:rPr lang="ja-JP" altLang="en-US" dirty="0" smtClean="0"/>
              <a:t>から公開段階</a:t>
            </a:r>
            <a:r>
              <a:rPr lang="ja-JP" altLang="en-US" dirty="0"/>
              <a:t>に至るまでに関与</a:t>
            </a:r>
            <a:r>
              <a:rPr lang="ja-JP" altLang="en-US" dirty="0" smtClean="0"/>
              <a:t>する</a:t>
            </a:r>
            <a:br>
              <a:rPr lang="ja-JP" altLang="en-US" dirty="0" smtClean="0"/>
            </a:br>
            <a:r>
              <a:rPr lang="ja-JP" altLang="en-US" dirty="0" smtClean="0"/>
              <a:t>人。</a:t>
            </a:r>
          </a:p>
          <a:p>
            <a:pPr lvl="1"/>
            <a:r>
              <a:rPr kumimoji="1" lang="ja-JP" altLang="en-US" dirty="0" smtClean="0"/>
              <a:t>第</a:t>
            </a:r>
            <a:r>
              <a:rPr kumimoji="1" lang="en-US" altLang="ja-JP" dirty="0" smtClean="0"/>
              <a:t>III</a:t>
            </a:r>
            <a:r>
              <a:rPr kumimoji="1" lang="ja-JP" altLang="en-US" dirty="0" smtClean="0"/>
              <a:t>部（技術編）の対象は、機械可</a:t>
            </a:r>
            <a:br>
              <a:rPr kumimoji="1" lang="ja-JP" altLang="en-US" dirty="0" smtClean="0"/>
            </a:br>
            <a:r>
              <a:rPr kumimoji="1" lang="ja-JP" altLang="en-US" dirty="0" smtClean="0"/>
              <a:t>読性の高いデータを整形・作成する</a:t>
            </a:r>
            <a:br>
              <a:rPr kumimoji="1" lang="ja-JP" altLang="en-US" dirty="0" smtClean="0"/>
            </a:br>
            <a:r>
              <a:rPr kumimoji="1" lang="ja-JP" altLang="en-US" dirty="0" smtClean="0"/>
              <a:t>人。</a:t>
            </a:r>
            <a:endParaRPr kumimoji="1" lang="ja-JP" altLang="en-US" dirty="0"/>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6</a:t>
            </a:fld>
            <a:endParaRPr lang="en-US" altLang="ja-JP" dirty="0"/>
          </a:p>
        </p:txBody>
      </p:sp>
      <p:sp>
        <p:nvSpPr>
          <p:cNvPr id="7" name="正方形/長方形 6"/>
          <p:cNvSpPr/>
          <p:nvPr/>
        </p:nvSpPr>
        <p:spPr bwMode="auto">
          <a:xfrm>
            <a:off x="4869594" y="2497255"/>
            <a:ext cx="4649682" cy="3644531"/>
          </a:xfrm>
          <a:prstGeom prst="rect">
            <a:avLst/>
          </a:prstGeom>
          <a:noFill/>
          <a:ln w="38100" cap="sq"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1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8" name="テキスト ボックス 7"/>
          <p:cNvSpPr txBox="1"/>
          <p:nvPr/>
        </p:nvSpPr>
        <p:spPr>
          <a:xfrm>
            <a:off x="5829714" y="2685850"/>
            <a:ext cx="982391" cy="254903"/>
          </a:xfrm>
          <a:prstGeom prst="rect">
            <a:avLst/>
          </a:prstGeom>
          <a:noFill/>
        </p:spPr>
        <p:txBody>
          <a:bodyPr wrap="none" rtlCol="0">
            <a:spAutoFit/>
          </a:bodyPr>
          <a:lstStyle/>
          <a:p>
            <a:r>
              <a:rPr kumimoji="1" lang="ja-JP" altLang="en-US" sz="10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文書・データ</a:t>
            </a:r>
          </a:p>
        </p:txBody>
      </p:sp>
      <p:sp>
        <p:nvSpPr>
          <p:cNvPr id="9" name="正方形/長方形 8"/>
          <p:cNvSpPr/>
          <p:nvPr/>
        </p:nvSpPr>
        <p:spPr bwMode="auto">
          <a:xfrm>
            <a:off x="5847752" y="3357769"/>
            <a:ext cx="3514502" cy="658040"/>
          </a:xfrm>
          <a:prstGeom prst="rect">
            <a:avLst/>
          </a:prstGeom>
          <a:noFill/>
          <a:ln w="38100" cap="sq"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1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pic>
        <p:nvPicPr>
          <p:cNvPr id="10" name="Picture 2" descr="C:\Users\shindo\Pictures\materials\tex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8051" y="2836399"/>
            <a:ext cx="630576" cy="774463"/>
          </a:xfrm>
          <a:prstGeom prst="rect">
            <a:avLst/>
          </a:prstGeom>
          <a:noFill/>
          <a:extLst>
            <a:ext uri="{909E8E84-426E-40DD-AFC4-6F175D3DCCD1}">
              <a14:hiddenFill xmlns:a14="http://schemas.microsoft.com/office/drawing/2010/main">
                <a:solidFill>
                  <a:srgbClr val="FFFFFF"/>
                </a:solidFill>
              </a14:hiddenFill>
            </a:ext>
          </a:extLst>
        </p:spPr>
      </p:pic>
      <p:sp>
        <p:nvSpPr>
          <p:cNvPr id="11" name="右矢印 10"/>
          <p:cNvSpPr/>
          <p:nvPr/>
        </p:nvSpPr>
        <p:spPr bwMode="auto">
          <a:xfrm rot="2297710">
            <a:off x="6400691" y="3475075"/>
            <a:ext cx="582676" cy="459838"/>
          </a:xfrm>
          <a:prstGeom prst="rightArrow">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11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フローチャート : 書類 5"/>
          <p:cNvSpPr/>
          <p:nvPr/>
        </p:nvSpPr>
        <p:spPr bwMode="auto">
          <a:xfrm>
            <a:off x="7039011" y="3863954"/>
            <a:ext cx="546499" cy="506185"/>
          </a:xfrm>
          <a:prstGeom prst="flowChartDocument">
            <a:avLst/>
          </a:prstGeom>
          <a:solidFill>
            <a:schemeClr val="tx1"/>
          </a:solidFill>
          <a:ln w="12700" cap="sq"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lang="en-US" altLang="ja-JP" sz="1100" dirty="0" smtClean="0">
              <a:solidFill>
                <a:schemeClr val="bg1"/>
              </a:solidFill>
              <a:latin typeface="+mn-lt"/>
            </a:endParaRPr>
          </a:p>
        </p:txBody>
      </p:sp>
      <p:sp>
        <p:nvSpPr>
          <p:cNvPr id="13" name="テキスト ボックス 12"/>
          <p:cNvSpPr txBox="1"/>
          <p:nvPr/>
        </p:nvSpPr>
        <p:spPr>
          <a:xfrm>
            <a:off x="6019741" y="4051619"/>
            <a:ext cx="1114433" cy="254903"/>
          </a:xfrm>
          <a:prstGeom prst="rect">
            <a:avLst/>
          </a:prstGeom>
          <a:noFill/>
        </p:spPr>
        <p:txBody>
          <a:bodyPr wrap="none" rtlCol="0">
            <a:spAutoFit/>
          </a:bodyPr>
          <a:lstStyle/>
          <a:p>
            <a:r>
              <a:rPr kumimoji="1" lang="ja-JP" altLang="en-US" sz="10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オープンデータ</a:t>
            </a:r>
          </a:p>
        </p:txBody>
      </p:sp>
      <p:sp>
        <p:nvSpPr>
          <p:cNvPr id="14" name="フローチャート : 書類 9"/>
          <p:cNvSpPr/>
          <p:nvPr/>
        </p:nvSpPr>
        <p:spPr bwMode="auto">
          <a:xfrm>
            <a:off x="7084693" y="3914572"/>
            <a:ext cx="546499" cy="506185"/>
          </a:xfrm>
          <a:prstGeom prst="flowChartDocument">
            <a:avLst/>
          </a:prstGeom>
          <a:solidFill>
            <a:schemeClr val="tx1"/>
          </a:solidFill>
          <a:ln w="12700" cap="sq"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lang="en-US" altLang="ja-JP" sz="1100" dirty="0" smtClean="0">
              <a:solidFill>
                <a:schemeClr val="bg1"/>
              </a:solidFill>
              <a:latin typeface="+mn-lt"/>
            </a:endParaRPr>
          </a:p>
        </p:txBody>
      </p:sp>
      <p:sp>
        <p:nvSpPr>
          <p:cNvPr id="15" name="フローチャート : 書類 10"/>
          <p:cNvSpPr/>
          <p:nvPr/>
        </p:nvSpPr>
        <p:spPr bwMode="auto">
          <a:xfrm>
            <a:off x="7168769" y="3971084"/>
            <a:ext cx="546499" cy="506185"/>
          </a:xfrm>
          <a:prstGeom prst="flowChartDocument">
            <a:avLst/>
          </a:prstGeom>
          <a:solidFill>
            <a:schemeClr val="tx1"/>
          </a:solidFill>
          <a:ln w="12700" cap="sq"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lang="en-US" altLang="ja-JP" sz="1100" dirty="0" smtClean="0">
              <a:solidFill>
                <a:schemeClr val="bg1"/>
              </a:solidFill>
              <a:latin typeface="+mn-lt"/>
            </a:endParaRPr>
          </a:p>
        </p:txBody>
      </p:sp>
      <p:graphicFrame>
        <p:nvGraphicFramePr>
          <p:cNvPr id="16" name="オブジェクト 15"/>
          <p:cNvGraphicFramePr>
            <a:graphicFrameLocks noChangeAspect="1"/>
          </p:cNvGraphicFramePr>
          <p:nvPr>
            <p:extLst>
              <p:ext uri="{D42A27DB-BD31-4B8C-83A1-F6EECF244321}">
                <p14:modId xmlns:p14="http://schemas.microsoft.com/office/powerpoint/2010/main" val="1948456430"/>
              </p:ext>
            </p:extLst>
          </p:nvPr>
        </p:nvGraphicFramePr>
        <p:xfrm>
          <a:off x="5142127" y="2814304"/>
          <a:ext cx="346618" cy="543464"/>
        </p:xfrm>
        <a:graphic>
          <a:graphicData uri="http://schemas.openxmlformats.org/presentationml/2006/ole">
            <mc:AlternateContent xmlns:mc="http://schemas.openxmlformats.org/markup-compatibility/2006">
              <mc:Choice xmlns:v="urn:schemas-microsoft-com:vml" Requires="v">
                <p:oleObj spid="_x0000_s1272" name="Visio" r:id="rId4" imgW="593750" imgH="773887" progId="Visio.Drawing.11">
                  <p:embed/>
                </p:oleObj>
              </mc:Choice>
              <mc:Fallback>
                <p:oleObj name="Visio" r:id="rId4" imgW="593750" imgH="773887"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2127" y="2814304"/>
                        <a:ext cx="346618" cy="543464"/>
                      </a:xfrm>
                      <a:prstGeom prst="rect">
                        <a:avLst/>
                      </a:prstGeom>
                      <a:noFill/>
                      <a:ln>
                        <a:noFill/>
                      </a:ln>
                      <a:effectLst/>
                    </p:spPr>
                  </p:pic>
                </p:oleObj>
              </mc:Fallback>
            </mc:AlternateContent>
          </a:graphicData>
        </a:graphic>
      </p:graphicFrame>
      <p:sp>
        <p:nvSpPr>
          <p:cNvPr id="17" name="右矢印 16"/>
          <p:cNvSpPr/>
          <p:nvPr/>
        </p:nvSpPr>
        <p:spPr bwMode="auto">
          <a:xfrm>
            <a:off x="5483590" y="2852209"/>
            <a:ext cx="582676" cy="459838"/>
          </a:xfrm>
          <a:prstGeom prst="rightArrow">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11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下矢印 17"/>
          <p:cNvSpPr/>
          <p:nvPr/>
        </p:nvSpPr>
        <p:spPr bwMode="auto">
          <a:xfrm>
            <a:off x="7165126" y="4521994"/>
            <a:ext cx="403008" cy="397396"/>
          </a:xfrm>
          <a:prstGeom prst="downArrow">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1400" b="0"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endParaRPr>
          </a:p>
        </p:txBody>
      </p:sp>
      <p:sp>
        <p:nvSpPr>
          <p:cNvPr id="19" name="テキスト ボックス 18"/>
          <p:cNvSpPr txBox="1"/>
          <p:nvPr/>
        </p:nvSpPr>
        <p:spPr>
          <a:xfrm>
            <a:off x="5525629" y="2800967"/>
            <a:ext cx="467427" cy="262870"/>
          </a:xfrm>
          <a:prstGeom prst="rect">
            <a:avLst/>
          </a:prstGeom>
          <a:noFill/>
        </p:spPr>
        <p:txBody>
          <a:bodyPr wrap="none" rtlCol="0">
            <a:spAutoFit/>
          </a:bodyPr>
          <a:lstStyle/>
          <a:p>
            <a:pPr algn="l"/>
            <a:r>
              <a:rPr kumimoji="1" lang="ja-JP" altLang="en-US" sz="105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作成</a:t>
            </a:r>
          </a:p>
        </p:txBody>
      </p:sp>
      <p:sp>
        <p:nvSpPr>
          <p:cNvPr id="20" name="テキスト ボックス 19"/>
          <p:cNvSpPr txBox="1"/>
          <p:nvPr/>
        </p:nvSpPr>
        <p:spPr>
          <a:xfrm>
            <a:off x="6700557" y="3446698"/>
            <a:ext cx="467427" cy="262870"/>
          </a:xfrm>
          <a:prstGeom prst="rect">
            <a:avLst/>
          </a:prstGeom>
          <a:noFill/>
        </p:spPr>
        <p:txBody>
          <a:bodyPr wrap="none" rtlCol="0">
            <a:spAutoFit/>
          </a:bodyPr>
          <a:lstStyle/>
          <a:p>
            <a:pPr algn="l"/>
            <a:r>
              <a:rPr kumimoji="1" lang="ja-JP" altLang="en-US" sz="105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整形</a:t>
            </a:r>
          </a:p>
        </p:txBody>
      </p:sp>
      <p:sp>
        <p:nvSpPr>
          <p:cNvPr id="21" name="テキスト ボックス 20"/>
          <p:cNvSpPr txBox="1"/>
          <p:nvPr/>
        </p:nvSpPr>
        <p:spPr>
          <a:xfrm>
            <a:off x="7568135" y="4681402"/>
            <a:ext cx="467427" cy="262870"/>
          </a:xfrm>
          <a:prstGeom prst="rect">
            <a:avLst/>
          </a:prstGeom>
          <a:noFill/>
        </p:spPr>
        <p:txBody>
          <a:bodyPr wrap="none" rtlCol="0">
            <a:spAutoFit/>
          </a:bodyPr>
          <a:lstStyle/>
          <a:p>
            <a:pPr algn="l"/>
            <a:r>
              <a:rPr kumimoji="1" lang="ja-JP" altLang="en-US" sz="105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公開</a:t>
            </a:r>
          </a:p>
        </p:txBody>
      </p:sp>
      <p:graphicFrame>
        <p:nvGraphicFramePr>
          <p:cNvPr id="22" name="オブジェクト 21"/>
          <p:cNvGraphicFramePr>
            <a:graphicFrameLocks noChangeAspect="1"/>
          </p:cNvGraphicFramePr>
          <p:nvPr>
            <p:extLst>
              <p:ext uri="{D42A27DB-BD31-4B8C-83A1-F6EECF244321}">
                <p14:modId xmlns:p14="http://schemas.microsoft.com/office/powerpoint/2010/main" val="2372182457"/>
              </p:ext>
            </p:extLst>
          </p:nvPr>
        </p:nvGraphicFramePr>
        <p:xfrm>
          <a:off x="7184633" y="2753013"/>
          <a:ext cx="346618" cy="543464"/>
        </p:xfrm>
        <a:graphic>
          <a:graphicData uri="http://schemas.openxmlformats.org/presentationml/2006/ole">
            <mc:AlternateContent xmlns:mc="http://schemas.openxmlformats.org/markup-compatibility/2006">
              <mc:Choice xmlns:v="urn:schemas-microsoft-com:vml" Requires="v">
                <p:oleObj spid="_x0000_s1273" name="Visio" r:id="rId6" imgW="593750" imgH="773887" progId="Visio.Drawing.11">
                  <p:embed/>
                </p:oleObj>
              </mc:Choice>
              <mc:Fallback>
                <p:oleObj name="Visio" r:id="rId6" imgW="593750" imgH="773887"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84633" y="2753013"/>
                        <a:ext cx="346618" cy="543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 name="下矢印 22"/>
          <p:cNvSpPr/>
          <p:nvPr/>
        </p:nvSpPr>
        <p:spPr bwMode="auto">
          <a:xfrm>
            <a:off x="7168769" y="3340729"/>
            <a:ext cx="403008" cy="506185"/>
          </a:xfrm>
          <a:prstGeom prst="downArrow">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1400" b="0"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endParaRPr>
          </a:p>
        </p:txBody>
      </p:sp>
      <p:sp>
        <p:nvSpPr>
          <p:cNvPr id="24" name="テキスト ボックス 23"/>
          <p:cNvSpPr txBox="1"/>
          <p:nvPr/>
        </p:nvSpPr>
        <p:spPr>
          <a:xfrm>
            <a:off x="7523584" y="3394344"/>
            <a:ext cx="467427" cy="262870"/>
          </a:xfrm>
          <a:prstGeom prst="rect">
            <a:avLst/>
          </a:prstGeom>
          <a:noFill/>
        </p:spPr>
        <p:txBody>
          <a:bodyPr wrap="none" rtlCol="0">
            <a:spAutoFit/>
          </a:bodyPr>
          <a:lstStyle/>
          <a:p>
            <a:pPr algn="l"/>
            <a:r>
              <a:rPr kumimoji="1" lang="ja-JP" altLang="en-US" sz="105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作成</a:t>
            </a:r>
          </a:p>
        </p:txBody>
      </p:sp>
      <p:pic>
        <p:nvPicPr>
          <p:cNvPr id="25" name="Picture 2" descr="FieldSerevr2_002a"/>
          <p:cNvPicPr>
            <a:picLocks noChangeAspect="1" noChangeArrowheads="1"/>
          </p:cNvPicPr>
          <p:nvPr/>
        </p:nvPicPr>
        <p:blipFill>
          <a:blip r:embed="rId7" cstate="print"/>
          <a:srcRect/>
          <a:stretch>
            <a:fillRect/>
          </a:stretch>
        </p:blipFill>
        <p:spPr bwMode="auto">
          <a:xfrm>
            <a:off x="8113934" y="2683054"/>
            <a:ext cx="394378" cy="629683"/>
          </a:xfrm>
          <a:prstGeom prst="rect">
            <a:avLst/>
          </a:prstGeom>
          <a:ln>
            <a:noFill/>
          </a:ln>
          <a:effectLst>
            <a:softEdge rad="112500"/>
          </a:effectLst>
        </p:spPr>
      </p:pic>
      <p:pic>
        <p:nvPicPr>
          <p:cNvPr id="26" name="図 40"/>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510355" y="2671180"/>
            <a:ext cx="444857" cy="53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テキスト ボックス 26"/>
          <p:cNvSpPr txBox="1"/>
          <p:nvPr/>
        </p:nvSpPr>
        <p:spPr>
          <a:xfrm>
            <a:off x="8217221" y="2497255"/>
            <a:ext cx="586265" cy="254903"/>
          </a:xfrm>
          <a:prstGeom prst="rect">
            <a:avLst/>
          </a:prstGeom>
          <a:noFill/>
        </p:spPr>
        <p:txBody>
          <a:bodyPr wrap="none" rtlCol="0">
            <a:spAutoFit/>
          </a:bodyPr>
          <a:lstStyle/>
          <a:p>
            <a:r>
              <a:rPr kumimoji="1" lang="ja-JP" altLang="en-US" sz="10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センサ</a:t>
            </a:r>
          </a:p>
        </p:txBody>
      </p:sp>
      <p:sp>
        <p:nvSpPr>
          <p:cNvPr id="28" name="下矢印 27"/>
          <p:cNvSpPr/>
          <p:nvPr/>
        </p:nvSpPr>
        <p:spPr bwMode="auto">
          <a:xfrm rot="3062186">
            <a:off x="7873098" y="3424837"/>
            <a:ext cx="485263" cy="624849"/>
          </a:xfrm>
          <a:prstGeom prst="downArrow">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1400" b="0"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endParaRPr>
          </a:p>
        </p:txBody>
      </p:sp>
      <p:sp>
        <p:nvSpPr>
          <p:cNvPr id="29" name="テキスト ボックス 28"/>
          <p:cNvSpPr txBox="1"/>
          <p:nvPr/>
        </p:nvSpPr>
        <p:spPr>
          <a:xfrm>
            <a:off x="8398645" y="3501474"/>
            <a:ext cx="467427" cy="262870"/>
          </a:xfrm>
          <a:prstGeom prst="rect">
            <a:avLst/>
          </a:prstGeom>
          <a:noFill/>
        </p:spPr>
        <p:txBody>
          <a:bodyPr wrap="none" rtlCol="0">
            <a:spAutoFit/>
          </a:bodyPr>
          <a:lstStyle/>
          <a:p>
            <a:pPr algn="l"/>
            <a:r>
              <a:rPr kumimoji="1" lang="ja-JP" altLang="en-US" sz="105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生成</a:t>
            </a:r>
          </a:p>
        </p:txBody>
      </p:sp>
      <p:graphicFrame>
        <p:nvGraphicFramePr>
          <p:cNvPr id="30" name="オブジェクト 29"/>
          <p:cNvGraphicFramePr>
            <a:graphicFrameLocks noChangeAspect="1"/>
          </p:cNvGraphicFramePr>
          <p:nvPr>
            <p:extLst>
              <p:ext uri="{D42A27DB-BD31-4B8C-83A1-F6EECF244321}">
                <p14:modId xmlns:p14="http://schemas.microsoft.com/office/powerpoint/2010/main" val="3619570673"/>
              </p:ext>
            </p:extLst>
          </p:nvPr>
        </p:nvGraphicFramePr>
        <p:xfrm>
          <a:off x="7657162" y="4926942"/>
          <a:ext cx="432809" cy="666219"/>
        </p:xfrm>
        <a:graphic>
          <a:graphicData uri="http://schemas.openxmlformats.org/presentationml/2006/ole">
            <mc:AlternateContent xmlns:mc="http://schemas.openxmlformats.org/markup-compatibility/2006">
              <mc:Choice xmlns:v="urn:schemas-microsoft-com:vml" Requires="v">
                <p:oleObj spid="_x0000_s1274" name="Visio" r:id="rId9" imgW="741578" imgH="947623" progId="Visio.Drawing.11">
                  <p:embed/>
                </p:oleObj>
              </mc:Choice>
              <mc:Fallback>
                <p:oleObj name="Visio" r:id="rId9" imgW="741578" imgH="947623" progId="Visio.Drawing.11">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57162" y="4926942"/>
                        <a:ext cx="432809" cy="666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1" name="オブジェクト 30"/>
          <p:cNvGraphicFramePr>
            <a:graphicFrameLocks noChangeAspect="1"/>
          </p:cNvGraphicFramePr>
          <p:nvPr>
            <p:extLst>
              <p:ext uri="{D42A27DB-BD31-4B8C-83A1-F6EECF244321}">
                <p14:modId xmlns:p14="http://schemas.microsoft.com/office/powerpoint/2010/main" val="1427243430"/>
              </p:ext>
            </p:extLst>
          </p:nvPr>
        </p:nvGraphicFramePr>
        <p:xfrm>
          <a:off x="6649347" y="4926942"/>
          <a:ext cx="432808" cy="666219"/>
        </p:xfrm>
        <a:graphic>
          <a:graphicData uri="http://schemas.openxmlformats.org/presentationml/2006/ole">
            <mc:AlternateContent xmlns:mc="http://schemas.openxmlformats.org/markup-compatibility/2006">
              <mc:Choice xmlns:v="urn:schemas-microsoft-com:vml" Requires="v">
                <p:oleObj spid="_x0000_s1275" name="Visio" r:id="rId11" imgW="741578" imgH="947623" progId="Visio.Drawing.11">
                  <p:embed/>
                </p:oleObj>
              </mc:Choice>
              <mc:Fallback>
                <p:oleObj name="Visio" r:id="rId11" imgW="741578" imgH="947623" progId="Visio.Drawing.11">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649347" y="4926942"/>
                        <a:ext cx="432808" cy="666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 name="オブジェクト 31"/>
          <p:cNvGraphicFramePr>
            <a:graphicFrameLocks noChangeAspect="1"/>
          </p:cNvGraphicFramePr>
          <p:nvPr>
            <p:extLst>
              <p:ext uri="{D42A27DB-BD31-4B8C-83A1-F6EECF244321}">
                <p14:modId xmlns:p14="http://schemas.microsoft.com/office/powerpoint/2010/main" val="4284897461"/>
              </p:ext>
            </p:extLst>
          </p:nvPr>
        </p:nvGraphicFramePr>
        <p:xfrm>
          <a:off x="7187326" y="4926942"/>
          <a:ext cx="432808" cy="666219"/>
        </p:xfrm>
        <a:graphic>
          <a:graphicData uri="http://schemas.openxmlformats.org/presentationml/2006/ole">
            <mc:AlternateContent xmlns:mc="http://schemas.openxmlformats.org/markup-compatibility/2006">
              <mc:Choice xmlns:v="urn:schemas-microsoft-com:vml" Requires="v">
                <p:oleObj spid="_x0000_s1276" name="Visio" r:id="rId12" imgW="741578" imgH="947623" progId="Visio.Drawing.11">
                  <p:embed/>
                </p:oleObj>
              </mc:Choice>
              <mc:Fallback>
                <p:oleObj name="Visio" r:id="rId12" imgW="741578" imgH="947623" progId="Visio.Drawing.11">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187326" y="4926942"/>
                        <a:ext cx="432808" cy="666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3" name="テキスト ボックス 32"/>
          <p:cNvSpPr txBox="1"/>
          <p:nvPr/>
        </p:nvSpPr>
        <p:spPr>
          <a:xfrm>
            <a:off x="8047116" y="5013176"/>
            <a:ext cx="1082348" cy="400110"/>
          </a:xfrm>
          <a:prstGeom prst="rect">
            <a:avLst/>
          </a:prstGeom>
          <a:noFill/>
        </p:spPr>
        <p:txBody>
          <a:bodyPr wrap="none" rtlCol="0">
            <a:spAutoFit/>
          </a:bodyPr>
          <a:lstStyle/>
          <a:p>
            <a:r>
              <a:rPr kumimoji="1" lang="ja-JP" altLang="en-US" sz="100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データカタログ</a:t>
            </a:r>
            <a:br>
              <a:rPr kumimoji="1" lang="ja-JP" altLang="en-US" sz="100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100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サイト</a:t>
            </a:r>
            <a:r>
              <a:rPr kumimoji="1" lang="ja-JP" altLang="en-US" sz="10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など</a:t>
            </a:r>
          </a:p>
        </p:txBody>
      </p:sp>
      <p:graphicFrame>
        <p:nvGraphicFramePr>
          <p:cNvPr id="34" name="オブジェクト 33"/>
          <p:cNvGraphicFramePr>
            <a:graphicFrameLocks noChangeAspect="1"/>
          </p:cNvGraphicFramePr>
          <p:nvPr>
            <p:extLst>
              <p:ext uri="{D42A27DB-BD31-4B8C-83A1-F6EECF244321}">
                <p14:modId xmlns:p14="http://schemas.microsoft.com/office/powerpoint/2010/main" val="1436634195"/>
              </p:ext>
            </p:extLst>
          </p:nvPr>
        </p:nvGraphicFramePr>
        <p:xfrm>
          <a:off x="7165126" y="6053888"/>
          <a:ext cx="346618" cy="543464"/>
        </p:xfrm>
        <a:graphic>
          <a:graphicData uri="http://schemas.openxmlformats.org/presentationml/2006/ole">
            <mc:AlternateContent xmlns:mc="http://schemas.openxmlformats.org/markup-compatibility/2006">
              <mc:Choice xmlns:v="urn:schemas-microsoft-com:vml" Requires="v">
                <p:oleObj spid="_x0000_s1277" name="Visio" r:id="rId13" imgW="593750" imgH="773887" progId="Visio.Drawing.11">
                  <p:embed/>
                </p:oleObj>
              </mc:Choice>
              <mc:Fallback>
                <p:oleObj name="Visio" r:id="rId13" imgW="593750" imgH="773887"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5126" y="6053888"/>
                        <a:ext cx="346618" cy="543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5" name="上矢印 34"/>
          <p:cNvSpPr/>
          <p:nvPr/>
        </p:nvSpPr>
        <p:spPr bwMode="auto">
          <a:xfrm>
            <a:off x="7182502" y="5635601"/>
            <a:ext cx="318932" cy="404948"/>
          </a:xfrm>
          <a:prstGeom prst="upArrow">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1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36" name="テキスト ボックス 35"/>
          <p:cNvSpPr txBox="1"/>
          <p:nvPr/>
        </p:nvSpPr>
        <p:spPr>
          <a:xfrm>
            <a:off x="7610043" y="5802560"/>
            <a:ext cx="467427" cy="262870"/>
          </a:xfrm>
          <a:prstGeom prst="rect">
            <a:avLst/>
          </a:prstGeom>
          <a:noFill/>
        </p:spPr>
        <p:txBody>
          <a:bodyPr wrap="none" rtlCol="0">
            <a:spAutoFit/>
          </a:bodyPr>
          <a:lstStyle/>
          <a:p>
            <a:pPr algn="l"/>
            <a:r>
              <a:rPr kumimoji="1" lang="ja-JP" altLang="en-US" sz="105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利用</a:t>
            </a:r>
          </a:p>
        </p:txBody>
      </p:sp>
      <p:sp>
        <p:nvSpPr>
          <p:cNvPr id="37" name="テキスト ボックス 36"/>
          <p:cNvSpPr txBox="1"/>
          <p:nvPr/>
        </p:nvSpPr>
        <p:spPr>
          <a:xfrm>
            <a:off x="8193360" y="3816497"/>
            <a:ext cx="1272882" cy="254903"/>
          </a:xfrm>
          <a:prstGeom prst="rect">
            <a:avLst/>
          </a:prstGeom>
          <a:noFill/>
        </p:spPr>
        <p:txBody>
          <a:bodyPr wrap="none" rtlCol="0">
            <a:spAutoFit/>
          </a:bodyPr>
          <a:lstStyle/>
          <a:p>
            <a:pPr algn="l"/>
            <a:r>
              <a:rPr kumimoji="1" lang="ja-JP" altLang="en-US" sz="1000" dirty="0" smtClean="0">
                <a:solidFill>
                  <a:srgbClr val="FF0000"/>
                </a:solidFill>
                <a:latin typeface="メイリオ" panose="020B0604030504040204" pitchFamily="50" charset="-128"/>
                <a:ea typeface="メイリオ" panose="020B0604030504040204" pitchFamily="50" charset="-128"/>
                <a:cs typeface="ヒラギノ角ゴ ProN W6"/>
              </a:rPr>
              <a:t>第</a:t>
            </a:r>
            <a:r>
              <a:rPr kumimoji="1" lang="en-US" altLang="ja-JP" sz="1000" dirty="0" smtClean="0">
                <a:solidFill>
                  <a:srgbClr val="FF0000"/>
                </a:solidFill>
                <a:latin typeface="メイリオ" panose="020B0604030504040204" pitchFamily="50" charset="-128"/>
                <a:ea typeface="メイリオ" panose="020B0604030504040204" pitchFamily="50" charset="-128"/>
                <a:cs typeface="ヒラギノ角ゴ ProN W6"/>
              </a:rPr>
              <a:t>III</a:t>
            </a:r>
            <a:r>
              <a:rPr kumimoji="1" lang="ja-JP" altLang="en-US" sz="1000" dirty="0" smtClean="0">
                <a:solidFill>
                  <a:srgbClr val="FF0000"/>
                </a:solidFill>
                <a:latin typeface="メイリオ" panose="020B0604030504040204" pitchFamily="50" charset="-128"/>
                <a:ea typeface="メイリオ" panose="020B0604030504040204" pitchFamily="50" charset="-128"/>
                <a:cs typeface="ヒラギノ角ゴ ProN W6"/>
              </a:rPr>
              <a:t>部の対象範囲</a:t>
            </a:r>
          </a:p>
        </p:txBody>
      </p:sp>
      <p:sp>
        <p:nvSpPr>
          <p:cNvPr id="38" name="テキスト ボックス 37"/>
          <p:cNvSpPr txBox="1"/>
          <p:nvPr/>
        </p:nvSpPr>
        <p:spPr>
          <a:xfrm>
            <a:off x="7977336" y="5932370"/>
            <a:ext cx="1669007" cy="254903"/>
          </a:xfrm>
          <a:prstGeom prst="rect">
            <a:avLst/>
          </a:prstGeom>
          <a:noFill/>
        </p:spPr>
        <p:txBody>
          <a:bodyPr wrap="none" rtlCol="0">
            <a:spAutoFit/>
          </a:bodyPr>
          <a:lstStyle/>
          <a:p>
            <a:pPr algn="l"/>
            <a:r>
              <a:rPr kumimoji="1" lang="ja-JP" altLang="en-US" sz="1000" dirty="0" smtClean="0">
                <a:solidFill>
                  <a:srgbClr val="FF0000"/>
                </a:solidFill>
                <a:latin typeface="メイリオ" panose="020B0604030504040204" pitchFamily="50" charset="-128"/>
                <a:ea typeface="メイリオ" panose="020B0604030504040204" pitchFamily="50" charset="-128"/>
                <a:cs typeface="ヒラギノ角ゴ ProN W6"/>
              </a:rPr>
              <a:t>第</a:t>
            </a:r>
            <a:r>
              <a:rPr kumimoji="1" lang="en-US" altLang="ja-JP" sz="1000" dirty="0" smtClean="0">
                <a:solidFill>
                  <a:srgbClr val="FF0000"/>
                </a:solidFill>
                <a:latin typeface="メイリオ" panose="020B0604030504040204" pitchFamily="50" charset="-128"/>
                <a:ea typeface="メイリオ" panose="020B0604030504040204" pitchFamily="50" charset="-128"/>
                <a:cs typeface="ヒラギノ角ゴ ProN W6"/>
              </a:rPr>
              <a:t>I</a:t>
            </a:r>
            <a:r>
              <a:rPr kumimoji="1" lang="ja-JP" altLang="en-US" sz="1000" dirty="0" smtClean="0">
                <a:solidFill>
                  <a:srgbClr val="FF0000"/>
                </a:solidFill>
                <a:latin typeface="メイリオ" panose="020B0604030504040204" pitchFamily="50" charset="-128"/>
                <a:ea typeface="メイリオ" panose="020B0604030504040204" pitchFamily="50" charset="-128"/>
                <a:cs typeface="ヒラギノ角ゴ ProN W6"/>
              </a:rPr>
              <a:t>部・第</a:t>
            </a:r>
            <a:r>
              <a:rPr kumimoji="1" lang="en-US" altLang="ja-JP" sz="1000" dirty="0" smtClean="0">
                <a:solidFill>
                  <a:srgbClr val="FF0000"/>
                </a:solidFill>
                <a:latin typeface="メイリオ" panose="020B0604030504040204" pitchFamily="50" charset="-128"/>
                <a:ea typeface="メイリオ" panose="020B0604030504040204" pitchFamily="50" charset="-128"/>
                <a:cs typeface="ヒラギノ角ゴ ProN W6"/>
              </a:rPr>
              <a:t>II</a:t>
            </a:r>
            <a:r>
              <a:rPr kumimoji="1" lang="ja-JP" altLang="en-US" sz="1000" dirty="0" smtClean="0">
                <a:solidFill>
                  <a:srgbClr val="FF0000"/>
                </a:solidFill>
                <a:latin typeface="メイリオ" panose="020B0604030504040204" pitchFamily="50" charset="-128"/>
                <a:ea typeface="メイリオ" panose="020B0604030504040204" pitchFamily="50" charset="-128"/>
                <a:cs typeface="ヒラギノ角ゴ ProN W6"/>
              </a:rPr>
              <a:t>部の対象範囲</a:t>
            </a:r>
          </a:p>
        </p:txBody>
      </p:sp>
    </p:spTree>
    <p:extLst>
      <p:ext uri="{BB962C8B-B14F-4D97-AF65-F5344CB8AC3E}">
        <p14:creationId xmlns:p14="http://schemas.microsoft.com/office/powerpoint/2010/main" val="521447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第</a:t>
            </a:r>
            <a:r>
              <a:rPr lang="en-US" altLang="ja-JP" dirty="0"/>
              <a:t>1</a:t>
            </a:r>
            <a:r>
              <a:rPr lang="ja-JP" altLang="en-US" dirty="0"/>
              <a:t>章「オープンデータ化ガイドの概要」</a:t>
            </a:r>
            <a:endParaRPr kumimoji="1" lang="ja-JP" altLang="en-US" dirty="0"/>
          </a:p>
        </p:txBody>
      </p:sp>
      <p:sp>
        <p:nvSpPr>
          <p:cNvPr id="3" name="コンテンツ プレースホルダー 2"/>
          <p:cNvSpPr>
            <a:spLocks noGrp="1"/>
          </p:cNvSpPr>
          <p:nvPr>
            <p:ph idx="1"/>
          </p:nvPr>
        </p:nvSpPr>
        <p:spPr/>
        <p:txBody>
          <a:bodyPr/>
          <a:lstStyle/>
          <a:p>
            <a:pPr marL="457200" indent="-457200">
              <a:buFont typeface="+mj-lt"/>
              <a:buAutoNum type="arabicPeriod" startAt="3"/>
            </a:pPr>
            <a:r>
              <a:rPr kumimoji="1" lang="ja-JP" altLang="en-US" dirty="0" smtClean="0"/>
              <a:t>本書の構成</a:t>
            </a:r>
          </a:p>
          <a:p>
            <a:pPr lvl="1"/>
            <a:r>
              <a:rPr lang="ja-JP" altLang="en-US" dirty="0" smtClean="0"/>
              <a:t>全体構成は前述の通り。</a:t>
            </a:r>
          </a:p>
          <a:p>
            <a:pPr lvl="1"/>
            <a:r>
              <a:rPr lang="ja-JP" altLang="en-US" dirty="0" smtClean="0"/>
              <a:t>知りたい内容ごとに参照すべき章を下記に示す。</a:t>
            </a:r>
          </a:p>
          <a:p>
            <a:pPr lvl="1"/>
            <a:endParaRPr kumimoji="1" lang="ja-JP" altLang="en-US" dirty="0"/>
          </a:p>
          <a:p>
            <a:pPr lvl="1"/>
            <a:endParaRPr lang="ja-JP" altLang="en-US" dirty="0" smtClean="0"/>
          </a:p>
          <a:p>
            <a:pPr lvl="1"/>
            <a:endParaRPr kumimoji="1" lang="ja-JP" altLang="en-US" dirty="0"/>
          </a:p>
          <a:p>
            <a:pPr lvl="1"/>
            <a:endParaRPr lang="ja-JP" altLang="en-US" dirty="0" smtClean="0"/>
          </a:p>
          <a:p>
            <a:pPr lvl="1"/>
            <a:endParaRPr kumimoji="1" lang="ja-JP" altLang="en-US" dirty="0"/>
          </a:p>
          <a:p>
            <a:pPr lvl="1"/>
            <a:endParaRPr lang="ja-JP" altLang="en-US" dirty="0" smtClean="0"/>
          </a:p>
          <a:p>
            <a:pPr lvl="1"/>
            <a:endParaRPr kumimoji="1" lang="ja-JP" altLang="en-US" dirty="0"/>
          </a:p>
          <a:p>
            <a:pPr lvl="1"/>
            <a:endParaRPr lang="ja-JP" altLang="en-US" dirty="0" smtClean="0"/>
          </a:p>
          <a:p>
            <a:pPr marL="457200" indent="-457200">
              <a:buFont typeface="+mj-lt"/>
              <a:buAutoNum type="arabicPeriod" startAt="4"/>
            </a:pPr>
            <a:r>
              <a:rPr kumimoji="1" lang="ja-JP" altLang="en-US" dirty="0" smtClean="0"/>
              <a:t>用語定義</a:t>
            </a:r>
          </a:p>
          <a:p>
            <a:pPr lvl="1"/>
            <a:r>
              <a:rPr kumimoji="1" lang="ja-JP" altLang="en-US" dirty="0" smtClean="0"/>
              <a:t>本書で利用する主な用語</a:t>
            </a:r>
            <a:r>
              <a:rPr kumimoji="1" lang="ja-JP" altLang="en-US" smtClean="0"/>
              <a:t>の定義を行う。</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7</a:t>
            </a:fld>
            <a:endParaRPr lang="en-US" altLang="ja-JP" dirty="0"/>
          </a:p>
        </p:txBody>
      </p:sp>
      <p:graphicFrame>
        <p:nvGraphicFramePr>
          <p:cNvPr id="5" name="表 4"/>
          <p:cNvGraphicFramePr>
            <a:graphicFrameLocks noGrp="1"/>
          </p:cNvGraphicFramePr>
          <p:nvPr>
            <p:extLst>
              <p:ext uri="{D42A27DB-BD31-4B8C-83A1-F6EECF244321}">
                <p14:modId xmlns:p14="http://schemas.microsoft.com/office/powerpoint/2010/main" val="3464293379"/>
              </p:ext>
            </p:extLst>
          </p:nvPr>
        </p:nvGraphicFramePr>
        <p:xfrm>
          <a:off x="272480" y="2261592"/>
          <a:ext cx="9217024" cy="2895600"/>
        </p:xfrm>
        <a:graphic>
          <a:graphicData uri="http://schemas.openxmlformats.org/drawingml/2006/table">
            <a:tbl>
              <a:tblPr firstRow="1" bandRow="1">
                <a:tableStyleId>{5C22544A-7EE6-4342-B048-85BDC9FD1C3A}</a:tableStyleId>
              </a:tblPr>
              <a:tblGrid>
                <a:gridCol w="7776864"/>
                <a:gridCol w="1440160"/>
              </a:tblGrid>
              <a:tr h="0">
                <a:tc>
                  <a:txBody>
                    <a:bodyPr/>
                    <a:lstStyle/>
                    <a:p>
                      <a:pPr algn="ct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知りたい内容</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marT="36000" marB="36000"/>
                </a:tc>
                <a:tc>
                  <a:txBody>
                    <a:bodyPr/>
                    <a:lstStyle/>
                    <a:p>
                      <a:pPr algn="ct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該当する章</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r>
              <a:tr h="0">
                <a:tc>
                  <a:txBody>
                    <a:bodyPr/>
                    <a:lstStyle/>
                    <a:p>
                      <a:pPr algn="just">
                        <a:spcAft>
                          <a:spcPts val="0"/>
                        </a:spcAft>
                      </a:pPr>
                      <a:r>
                        <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rPr>
                        <a:t>オープンデータの定義や背景・意義か知りたい。</a:t>
                      </a:r>
                    </a:p>
                  </a:txBody>
                  <a:tcPr marL="68580" marR="68580" marT="0" marB="0"/>
                </a:tc>
                <a:tc>
                  <a:txBody>
                    <a:bodyPr/>
                    <a:lstStyle/>
                    <a:p>
                      <a:pPr algn="ctr">
                        <a:spcAft>
                          <a:spcPts val="0"/>
                        </a:spcAft>
                      </a:pPr>
                      <a:r>
                        <a:rPr lang="ja-JP" sz="1400" kern="100">
                          <a:effectLst/>
                          <a:latin typeface="メイリオ" panose="020B0604030504040204" pitchFamily="50" charset="-128"/>
                          <a:ea typeface="メイリオ" panose="020B0604030504040204" pitchFamily="50" charset="-128"/>
                          <a:cs typeface="Times New Roman" panose="02020603050405020304" pitchFamily="18" charset="0"/>
                        </a:rPr>
                        <a:t>第</a:t>
                      </a:r>
                      <a:r>
                        <a:rPr lang="en-US" sz="1400" kern="100">
                          <a:effectLst/>
                          <a:latin typeface="メイリオ" panose="020B0604030504040204" pitchFamily="50" charset="-128"/>
                          <a:ea typeface="メイリオ" panose="020B0604030504040204" pitchFamily="50" charset="-128"/>
                          <a:cs typeface="Times New Roman" panose="02020603050405020304" pitchFamily="18" charset="0"/>
                        </a:rPr>
                        <a:t>2</a:t>
                      </a:r>
                      <a:r>
                        <a:rPr lang="ja-JP" sz="1400" kern="100">
                          <a:effectLst/>
                          <a:latin typeface="メイリオ" panose="020B0604030504040204" pitchFamily="50" charset="-128"/>
                          <a:ea typeface="メイリオ" panose="020B0604030504040204" pitchFamily="50" charset="-128"/>
                          <a:cs typeface="Times New Roman" panose="02020603050405020304" pitchFamily="18" charset="0"/>
                        </a:rPr>
                        <a:t>章</a:t>
                      </a:r>
                    </a:p>
                  </a:txBody>
                  <a:tcPr marL="68580" marR="68580" marT="0" marB="0"/>
                </a:tc>
              </a:tr>
              <a:tr h="0">
                <a:tc>
                  <a:txBody>
                    <a:bodyPr/>
                    <a:lstStyle/>
                    <a:p>
                      <a:pPr algn="just">
                        <a:spcAft>
                          <a:spcPts val="0"/>
                        </a:spcAft>
                      </a:pPr>
                      <a:r>
                        <a:rPr lang="ja-JP" sz="1400" kern="100">
                          <a:effectLst/>
                          <a:latin typeface="メイリオ" panose="020B0604030504040204" pitchFamily="50" charset="-128"/>
                          <a:ea typeface="メイリオ" panose="020B0604030504040204" pitchFamily="50" charset="-128"/>
                          <a:cs typeface="Times New Roman" panose="02020603050405020304" pitchFamily="18" charset="0"/>
                        </a:rPr>
                        <a:t>オープンデータに関する国内外の動向を知りたい。</a:t>
                      </a:r>
                    </a:p>
                  </a:txBody>
                  <a:tcPr marL="68580" marR="68580" marT="0" marB="0"/>
                </a:tc>
                <a:tc>
                  <a:txBody>
                    <a:bodyPr/>
                    <a:lstStyle/>
                    <a:p>
                      <a:pPr algn="ctr">
                        <a:spcAft>
                          <a:spcPts val="0"/>
                        </a:spcAft>
                      </a:pPr>
                      <a:r>
                        <a:rPr lang="ja-JP" sz="1400" kern="100">
                          <a:effectLst/>
                          <a:latin typeface="メイリオ" panose="020B0604030504040204" pitchFamily="50" charset="-128"/>
                          <a:ea typeface="メイリオ" panose="020B0604030504040204" pitchFamily="50" charset="-128"/>
                          <a:cs typeface="Times New Roman" panose="02020603050405020304" pitchFamily="18" charset="0"/>
                        </a:rPr>
                        <a:t>第</a:t>
                      </a:r>
                      <a:r>
                        <a:rPr lang="en-US" sz="1400" kern="100">
                          <a:effectLst/>
                          <a:latin typeface="メイリオ" panose="020B0604030504040204" pitchFamily="50" charset="-128"/>
                          <a:ea typeface="メイリオ" panose="020B0604030504040204" pitchFamily="50" charset="-128"/>
                          <a:cs typeface="Times New Roman" panose="02020603050405020304" pitchFamily="18" charset="0"/>
                        </a:rPr>
                        <a:t>2</a:t>
                      </a:r>
                      <a:r>
                        <a:rPr lang="ja-JP" sz="1400" kern="100">
                          <a:effectLst/>
                          <a:latin typeface="メイリオ" panose="020B0604030504040204" pitchFamily="50" charset="-128"/>
                          <a:ea typeface="メイリオ" panose="020B0604030504040204" pitchFamily="50" charset="-128"/>
                          <a:cs typeface="Times New Roman" panose="02020603050405020304" pitchFamily="18" charset="0"/>
                        </a:rPr>
                        <a:t>章</a:t>
                      </a:r>
                    </a:p>
                  </a:txBody>
                  <a:tcPr marL="68580" marR="68580" marT="0" marB="0"/>
                </a:tc>
              </a:tr>
              <a:tr h="0">
                <a:tc>
                  <a:txBody>
                    <a:bodyPr/>
                    <a:lstStyle/>
                    <a:p>
                      <a:pPr algn="just">
                        <a:spcAft>
                          <a:spcPts val="0"/>
                        </a:spcAft>
                      </a:pPr>
                      <a:r>
                        <a:rPr lang="ja-JP" sz="1400" kern="100">
                          <a:effectLst/>
                          <a:latin typeface="メイリオ" panose="020B0604030504040204" pitchFamily="50" charset="-128"/>
                          <a:ea typeface="メイリオ" panose="020B0604030504040204" pitchFamily="50" charset="-128"/>
                          <a:cs typeface="Times New Roman" panose="02020603050405020304" pitchFamily="18" charset="0"/>
                        </a:rPr>
                        <a:t>これから作るデータをオープンデータにするための手順</a:t>
                      </a:r>
                      <a:r>
                        <a:rPr lang="en-US" sz="1400" kern="100">
                          <a:effectLst/>
                          <a:latin typeface="メイリオ" panose="020B0604030504040204" pitchFamily="50" charset="-128"/>
                          <a:ea typeface="メイリオ" panose="020B0604030504040204" pitchFamily="50" charset="-128"/>
                          <a:cs typeface="Times New Roman" panose="02020603050405020304" pitchFamily="18" charset="0"/>
                        </a:rPr>
                        <a:t> </a:t>
                      </a:r>
                      <a:r>
                        <a:rPr lang="ja-JP" sz="1400" kern="100">
                          <a:effectLst/>
                          <a:latin typeface="メイリオ" panose="020B0604030504040204" pitchFamily="50" charset="-128"/>
                          <a:ea typeface="メイリオ" panose="020B0604030504040204" pitchFamily="50" charset="-128"/>
                          <a:cs typeface="Times New Roman" panose="02020603050405020304" pitchFamily="18" charset="0"/>
                        </a:rPr>
                        <a:t>を知りたい。</a:t>
                      </a:r>
                    </a:p>
                  </a:txBody>
                  <a:tcPr marL="68580" marR="68580" marT="0" marB="0"/>
                </a:tc>
                <a:tc>
                  <a:txBody>
                    <a:bodyPr/>
                    <a:lstStyle/>
                    <a:p>
                      <a:pPr algn="ctr">
                        <a:spcAft>
                          <a:spcPts val="0"/>
                        </a:spcAft>
                      </a:pPr>
                      <a:r>
                        <a:rPr lang="ja-JP" sz="1400" kern="100">
                          <a:effectLst/>
                          <a:latin typeface="メイリオ" panose="020B0604030504040204" pitchFamily="50" charset="-128"/>
                          <a:ea typeface="メイリオ" panose="020B0604030504040204" pitchFamily="50" charset="-128"/>
                          <a:cs typeface="Times New Roman" panose="02020603050405020304" pitchFamily="18" charset="0"/>
                        </a:rPr>
                        <a:t>第</a:t>
                      </a:r>
                      <a:r>
                        <a:rPr lang="en-US" sz="1400" kern="100">
                          <a:effectLst/>
                          <a:latin typeface="メイリオ" panose="020B0604030504040204" pitchFamily="50" charset="-128"/>
                          <a:ea typeface="メイリオ" panose="020B0604030504040204" pitchFamily="50" charset="-128"/>
                          <a:cs typeface="Times New Roman" panose="02020603050405020304" pitchFamily="18" charset="0"/>
                        </a:rPr>
                        <a:t>3</a:t>
                      </a:r>
                      <a:r>
                        <a:rPr lang="ja-JP" sz="1400" kern="100">
                          <a:effectLst/>
                          <a:latin typeface="メイリオ" panose="020B0604030504040204" pitchFamily="50" charset="-128"/>
                          <a:ea typeface="メイリオ" panose="020B0604030504040204" pitchFamily="50" charset="-128"/>
                          <a:cs typeface="Times New Roman" panose="02020603050405020304" pitchFamily="18" charset="0"/>
                        </a:rPr>
                        <a:t>章</a:t>
                      </a:r>
                    </a:p>
                  </a:txBody>
                  <a:tcPr marL="68580" marR="68580" marT="0" marB="0"/>
                </a:tc>
              </a:tr>
              <a:tr h="0">
                <a:tc>
                  <a:txBody>
                    <a:bodyPr/>
                    <a:lstStyle/>
                    <a:p>
                      <a:pPr algn="just">
                        <a:spcAft>
                          <a:spcPts val="0"/>
                        </a:spcAft>
                      </a:pPr>
                      <a:r>
                        <a:rPr lang="ja-JP" sz="1400" kern="100">
                          <a:effectLst/>
                          <a:latin typeface="メイリオ" panose="020B0604030504040204" pitchFamily="50" charset="-128"/>
                          <a:ea typeface="メイリオ" panose="020B0604030504040204" pitchFamily="50" charset="-128"/>
                          <a:cs typeface="Times New Roman" panose="02020603050405020304" pitchFamily="18" charset="0"/>
                        </a:rPr>
                        <a:t>オープンデータ化の際には利用規約</a:t>
                      </a:r>
                      <a:r>
                        <a:rPr lang="en-US" sz="1400" kern="100">
                          <a:effectLst/>
                          <a:latin typeface="メイリオ" panose="020B0604030504040204" pitchFamily="50" charset="-128"/>
                          <a:ea typeface="メイリオ" panose="020B0604030504040204" pitchFamily="50" charset="-128"/>
                          <a:cs typeface="Times New Roman" panose="02020603050405020304" pitchFamily="18" charset="0"/>
                        </a:rPr>
                        <a:t> </a:t>
                      </a:r>
                      <a:r>
                        <a:rPr lang="ja-JP" sz="1400" kern="100">
                          <a:effectLst/>
                          <a:latin typeface="メイリオ" panose="020B0604030504040204" pitchFamily="50" charset="-128"/>
                          <a:ea typeface="メイリオ" panose="020B0604030504040204" pitchFamily="50" charset="-128"/>
                          <a:cs typeface="Times New Roman" panose="02020603050405020304" pitchFamily="18" charset="0"/>
                        </a:rPr>
                        <a:t>をつけると聞いたが、その背景や考え方について知りたい。</a:t>
                      </a:r>
                    </a:p>
                  </a:txBody>
                  <a:tcPr marL="68580" marR="68580" marT="0" marB="0"/>
                </a:tc>
                <a:tc>
                  <a:txBody>
                    <a:bodyPr/>
                    <a:lstStyle/>
                    <a:p>
                      <a:pPr algn="ctr">
                        <a:spcAft>
                          <a:spcPts val="0"/>
                        </a:spcAft>
                      </a:pPr>
                      <a:r>
                        <a:rPr lang="ja-JP" sz="1400" kern="100">
                          <a:effectLst/>
                          <a:latin typeface="メイリオ" panose="020B0604030504040204" pitchFamily="50" charset="-128"/>
                          <a:ea typeface="メイリオ" panose="020B0604030504040204" pitchFamily="50" charset="-128"/>
                          <a:cs typeface="Times New Roman" panose="02020603050405020304" pitchFamily="18" charset="0"/>
                        </a:rPr>
                        <a:t>第</a:t>
                      </a:r>
                      <a:r>
                        <a:rPr lang="en-US" sz="1400" kern="100">
                          <a:effectLst/>
                          <a:latin typeface="メイリオ" panose="020B0604030504040204" pitchFamily="50" charset="-128"/>
                          <a:ea typeface="メイリオ" panose="020B0604030504040204" pitchFamily="50" charset="-128"/>
                          <a:cs typeface="Times New Roman" panose="02020603050405020304" pitchFamily="18" charset="0"/>
                        </a:rPr>
                        <a:t>4</a:t>
                      </a:r>
                      <a:r>
                        <a:rPr lang="ja-JP" sz="1400" kern="100">
                          <a:effectLst/>
                          <a:latin typeface="メイリオ" panose="020B0604030504040204" pitchFamily="50" charset="-128"/>
                          <a:ea typeface="メイリオ" panose="020B0604030504040204" pitchFamily="50" charset="-128"/>
                          <a:cs typeface="Times New Roman" panose="02020603050405020304" pitchFamily="18" charset="0"/>
                        </a:rPr>
                        <a:t>章</a:t>
                      </a:r>
                    </a:p>
                  </a:txBody>
                  <a:tcPr marL="68580" marR="68580" marT="0" marB="0"/>
                </a:tc>
              </a:tr>
              <a:tr h="0">
                <a:tc>
                  <a:txBody>
                    <a:bodyPr/>
                    <a:lstStyle/>
                    <a:p>
                      <a:pPr algn="just">
                        <a:spcAft>
                          <a:spcPts val="0"/>
                        </a:spcAft>
                      </a:pPr>
                      <a:r>
                        <a:rPr lang="ja-JP" sz="1400" kern="100">
                          <a:effectLst/>
                          <a:latin typeface="メイリオ" panose="020B0604030504040204" pitchFamily="50" charset="-128"/>
                          <a:ea typeface="メイリオ" panose="020B0604030504040204" pitchFamily="50" charset="-128"/>
                          <a:cs typeface="Times New Roman" panose="02020603050405020304" pitchFamily="18" charset="0"/>
                        </a:rPr>
                        <a:t>オープンデータにすることが決まったが、情報にどのような利用規約</a:t>
                      </a:r>
                      <a:r>
                        <a:rPr lang="en-US" sz="1400" kern="100">
                          <a:effectLst/>
                          <a:latin typeface="メイリオ" panose="020B0604030504040204" pitchFamily="50" charset="-128"/>
                          <a:ea typeface="メイリオ" panose="020B0604030504040204" pitchFamily="50" charset="-128"/>
                          <a:cs typeface="Times New Roman" panose="02020603050405020304" pitchFamily="18" charset="0"/>
                        </a:rPr>
                        <a:t> </a:t>
                      </a:r>
                      <a:r>
                        <a:rPr lang="ja-JP" sz="1400" kern="100">
                          <a:effectLst/>
                          <a:latin typeface="メイリオ" panose="020B0604030504040204" pitchFamily="50" charset="-128"/>
                          <a:ea typeface="メイリオ" panose="020B0604030504040204" pitchFamily="50" charset="-128"/>
                          <a:cs typeface="Times New Roman" panose="02020603050405020304" pitchFamily="18" charset="0"/>
                        </a:rPr>
                        <a:t>をつけるべきか知りたい。</a:t>
                      </a:r>
                    </a:p>
                  </a:txBody>
                  <a:tcPr marL="68580" marR="68580" marT="0" marB="0"/>
                </a:tc>
                <a:tc>
                  <a:txBody>
                    <a:bodyPr/>
                    <a:lstStyle/>
                    <a:p>
                      <a:pPr algn="ctr">
                        <a:spcAft>
                          <a:spcPts val="0"/>
                        </a:spcAft>
                      </a:pPr>
                      <a:r>
                        <a:rPr lang="ja-JP" sz="1400" kern="100">
                          <a:effectLst/>
                          <a:latin typeface="メイリオ" panose="020B0604030504040204" pitchFamily="50" charset="-128"/>
                          <a:ea typeface="メイリオ" panose="020B0604030504040204" pitchFamily="50" charset="-128"/>
                          <a:cs typeface="Times New Roman" panose="02020603050405020304" pitchFamily="18" charset="0"/>
                        </a:rPr>
                        <a:t>第</a:t>
                      </a:r>
                      <a:r>
                        <a:rPr lang="en-US" sz="1400" kern="100">
                          <a:effectLst/>
                          <a:latin typeface="メイリオ" panose="020B0604030504040204" pitchFamily="50" charset="-128"/>
                          <a:ea typeface="メイリオ" panose="020B0604030504040204" pitchFamily="50" charset="-128"/>
                          <a:cs typeface="Times New Roman" panose="02020603050405020304" pitchFamily="18" charset="0"/>
                        </a:rPr>
                        <a:t>5</a:t>
                      </a:r>
                      <a:r>
                        <a:rPr lang="ja-JP" sz="1400" kern="100">
                          <a:effectLst/>
                          <a:latin typeface="メイリオ" panose="020B0604030504040204" pitchFamily="50" charset="-128"/>
                          <a:ea typeface="メイリオ" panose="020B0604030504040204" pitchFamily="50" charset="-128"/>
                          <a:cs typeface="Times New Roman" panose="02020603050405020304" pitchFamily="18" charset="0"/>
                        </a:rPr>
                        <a:t>章</a:t>
                      </a:r>
                    </a:p>
                  </a:txBody>
                  <a:tcPr marL="68580" marR="68580" marT="0" marB="0"/>
                </a:tc>
              </a:tr>
              <a:tr h="0">
                <a:tc>
                  <a:txBody>
                    <a:bodyPr/>
                    <a:lstStyle/>
                    <a:p>
                      <a:pPr algn="just">
                        <a:spcAft>
                          <a:spcPts val="0"/>
                        </a:spcAft>
                      </a:pPr>
                      <a:r>
                        <a:rPr lang="ja-JP" sz="1400" kern="100">
                          <a:effectLst/>
                          <a:latin typeface="メイリオ" panose="020B0604030504040204" pitchFamily="50" charset="-128"/>
                          <a:ea typeface="メイリオ" panose="020B0604030504040204" pitchFamily="50" charset="-128"/>
                          <a:cs typeface="Times New Roman" panose="02020603050405020304" pitchFamily="18" charset="0"/>
                        </a:rPr>
                        <a:t>オープンデータ化をするために、どのような技術が必要か、端的に知りたい。</a:t>
                      </a:r>
                    </a:p>
                  </a:txBody>
                  <a:tcPr marL="68580" marR="68580" marT="0" marB="0"/>
                </a:tc>
                <a:tc>
                  <a:txBody>
                    <a:bodyPr/>
                    <a:lstStyle/>
                    <a:p>
                      <a:pPr algn="ctr">
                        <a:spcAft>
                          <a:spcPts val="0"/>
                        </a:spcAft>
                      </a:pPr>
                      <a:r>
                        <a:rPr lang="ja-JP" sz="1400" kern="100">
                          <a:effectLst/>
                          <a:latin typeface="メイリオ" panose="020B0604030504040204" pitchFamily="50" charset="-128"/>
                          <a:ea typeface="メイリオ" panose="020B0604030504040204" pitchFamily="50" charset="-128"/>
                          <a:cs typeface="Times New Roman" panose="02020603050405020304" pitchFamily="18" charset="0"/>
                        </a:rPr>
                        <a:t>第</a:t>
                      </a:r>
                      <a:r>
                        <a:rPr lang="en-US" sz="1400" kern="100">
                          <a:effectLst/>
                          <a:latin typeface="メイリオ" panose="020B0604030504040204" pitchFamily="50" charset="-128"/>
                          <a:ea typeface="メイリオ" panose="020B0604030504040204" pitchFamily="50" charset="-128"/>
                          <a:cs typeface="Times New Roman" panose="02020603050405020304" pitchFamily="18" charset="0"/>
                        </a:rPr>
                        <a:t>8</a:t>
                      </a:r>
                      <a:r>
                        <a:rPr lang="ja-JP" sz="1400" kern="100">
                          <a:effectLst/>
                          <a:latin typeface="メイリオ" panose="020B0604030504040204" pitchFamily="50" charset="-128"/>
                          <a:ea typeface="メイリオ" panose="020B0604030504040204" pitchFamily="50" charset="-128"/>
                          <a:cs typeface="Times New Roman" panose="02020603050405020304" pitchFamily="18" charset="0"/>
                        </a:rPr>
                        <a:t>章</a:t>
                      </a:r>
                    </a:p>
                  </a:txBody>
                  <a:tcPr marL="68580" marR="68580" marT="0" marB="0"/>
                </a:tc>
              </a:tr>
              <a:tr h="0">
                <a:tc>
                  <a:txBody>
                    <a:bodyPr/>
                    <a:lstStyle/>
                    <a:p>
                      <a:pPr algn="just">
                        <a:spcAft>
                          <a:spcPts val="0"/>
                        </a:spcAft>
                      </a:pPr>
                      <a:r>
                        <a:rPr lang="ja-JP" sz="1400" kern="100">
                          <a:effectLst/>
                          <a:latin typeface="メイリオ" panose="020B0604030504040204" pitchFamily="50" charset="-128"/>
                          <a:ea typeface="メイリオ" panose="020B0604030504040204" pitchFamily="50" charset="-128"/>
                          <a:cs typeface="Times New Roman" panose="02020603050405020304" pitchFamily="18" charset="0"/>
                        </a:rPr>
                        <a:t>データをオープンデータにする予定だが、作成に際して留意すべき事項を知りたい</a:t>
                      </a:r>
                    </a:p>
                  </a:txBody>
                  <a:tcPr marL="68580" marR="68580" marT="0" marB="0"/>
                </a:tc>
                <a:tc>
                  <a:txBody>
                    <a:bodyPr/>
                    <a:lstStyle/>
                    <a:p>
                      <a:pPr algn="ctr">
                        <a:spcAft>
                          <a:spcPts val="0"/>
                        </a:spcAft>
                      </a:pPr>
                      <a:r>
                        <a:rPr lang="ja-JP" sz="1400" kern="100">
                          <a:effectLst/>
                          <a:latin typeface="メイリオ" panose="020B0604030504040204" pitchFamily="50" charset="-128"/>
                          <a:ea typeface="メイリオ" panose="020B0604030504040204" pitchFamily="50" charset="-128"/>
                          <a:cs typeface="Times New Roman" panose="02020603050405020304" pitchFamily="18" charset="0"/>
                        </a:rPr>
                        <a:t>第</a:t>
                      </a:r>
                      <a:r>
                        <a:rPr lang="en-US" sz="1400" kern="100">
                          <a:effectLst/>
                          <a:latin typeface="メイリオ" panose="020B0604030504040204" pitchFamily="50" charset="-128"/>
                          <a:ea typeface="メイリオ" panose="020B0604030504040204" pitchFamily="50" charset="-128"/>
                          <a:cs typeface="Times New Roman" panose="02020603050405020304" pitchFamily="18" charset="0"/>
                        </a:rPr>
                        <a:t>9</a:t>
                      </a:r>
                      <a:r>
                        <a:rPr lang="ja-JP" sz="1400" kern="100">
                          <a:effectLst/>
                          <a:latin typeface="メイリオ" panose="020B0604030504040204" pitchFamily="50" charset="-128"/>
                          <a:ea typeface="メイリオ" panose="020B0604030504040204" pitchFamily="50" charset="-128"/>
                          <a:cs typeface="Times New Roman" panose="02020603050405020304" pitchFamily="18" charset="0"/>
                        </a:rPr>
                        <a:t>章</a:t>
                      </a:r>
                    </a:p>
                  </a:txBody>
                  <a:tcPr marL="68580" marR="68580" marT="0" marB="0"/>
                </a:tc>
              </a:tr>
              <a:tr h="0">
                <a:tc>
                  <a:txBody>
                    <a:bodyPr/>
                    <a:lstStyle/>
                    <a:p>
                      <a:pPr algn="just">
                        <a:spcAft>
                          <a:spcPts val="0"/>
                        </a:spcAft>
                      </a:pPr>
                      <a:r>
                        <a:rPr lang="ja-JP" sz="1400" kern="100">
                          <a:effectLst/>
                          <a:latin typeface="メイリオ" panose="020B0604030504040204" pitchFamily="50" charset="-128"/>
                          <a:ea typeface="メイリオ" panose="020B0604030504040204" pitchFamily="50" charset="-128"/>
                          <a:cs typeface="Times New Roman" panose="02020603050405020304" pitchFamily="18" charset="0"/>
                        </a:rPr>
                        <a:t>保持データをオープンデータとして公開するが、どのようなフォーマットにすれば良いか知りたい。</a:t>
                      </a:r>
                    </a:p>
                  </a:txBody>
                  <a:tcPr marL="68580" marR="68580" marT="0" marB="0"/>
                </a:tc>
                <a:tc>
                  <a:txBody>
                    <a:bodyPr/>
                    <a:lstStyle/>
                    <a:p>
                      <a:pPr algn="ctr">
                        <a:spcAft>
                          <a:spcPts val="0"/>
                        </a:spcAft>
                      </a:pPr>
                      <a:r>
                        <a:rPr lang="ja-JP" sz="1400" kern="100">
                          <a:effectLst/>
                          <a:latin typeface="メイリオ" panose="020B0604030504040204" pitchFamily="50" charset="-128"/>
                          <a:ea typeface="メイリオ" panose="020B0604030504040204" pitchFamily="50" charset="-128"/>
                          <a:cs typeface="Times New Roman" panose="02020603050405020304" pitchFamily="18" charset="0"/>
                        </a:rPr>
                        <a:t>第</a:t>
                      </a:r>
                      <a:r>
                        <a:rPr lang="en-US" sz="1400" kern="100">
                          <a:effectLst/>
                          <a:latin typeface="メイリオ" panose="020B0604030504040204" pitchFamily="50" charset="-128"/>
                          <a:ea typeface="メイリオ" panose="020B0604030504040204" pitchFamily="50" charset="-128"/>
                          <a:cs typeface="Times New Roman" panose="02020603050405020304" pitchFamily="18" charset="0"/>
                        </a:rPr>
                        <a:t>9</a:t>
                      </a:r>
                      <a:r>
                        <a:rPr lang="ja-JP" sz="1400" kern="100">
                          <a:effectLst/>
                          <a:latin typeface="メイリオ" panose="020B0604030504040204" pitchFamily="50" charset="-128"/>
                          <a:ea typeface="メイリオ" panose="020B0604030504040204" pitchFamily="50" charset="-128"/>
                          <a:cs typeface="Times New Roman" panose="02020603050405020304" pitchFamily="18" charset="0"/>
                        </a:rPr>
                        <a:t>章</a:t>
                      </a:r>
                    </a:p>
                  </a:txBody>
                  <a:tcPr marL="68580" marR="68580" marT="0" marB="0"/>
                </a:tc>
              </a:tr>
              <a:tr h="0">
                <a:tc>
                  <a:txBody>
                    <a:bodyPr/>
                    <a:lstStyle/>
                    <a:p>
                      <a:pPr algn="just">
                        <a:spcAft>
                          <a:spcPts val="0"/>
                        </a:spcAft>
                      </a:pPr>
                      <a:r>
                        <a:rPr lang="ja-JP" sz="1400" kern="100">
                          <a:effectLst/>
                          <a:latin typeface="メイリオ" panose="020B0604030504040204" pitchFamily="50" charset="-128"/>
                          <a:ea typeface="メイリオ" panose="020B0604030504040204" pitchFamily="50" charset="-128"/>
                          <a:cs typeface="Times New Roman" panose="02020603050405020304" pitchFamily="18" charset="0"/>
                        </a:rPr>
                        <a:t>データに付与するメタデータにはどのようなものがあるか知りたい。</a:t>
                      </a:r>
                    </a:p>
                  </a:txBody>
                  <a:tcPr marL="68580" marR="68580" marT="0" marB="0"/>
                </a:tc>
                <a:tc>
                  <a:txBody>
                    <a:bodyPr/>
                    <a:lstStyle/>
                    <a:p>
                      <a:pPr algn="ctr">
                        <a:spcAft>
                          <a:spcPts val="0"/>
                        </a:spcAft>
                      </a:pPr>
                      <a:r>
                        <a:rPr lang="ja-JP" sz="1400" kern="100">
                          <a:effectLst/>
                          <a:latin typeface="メイリオ" panose="020B0604030504040204" pitchFamily="50" charset="-128"/>
                          <a:ea typeface="メイリオ" panose="020B0604030504040204" pitchFamily="50" charset="-128"/>
                          <a:cs typeface="Times New Roman" panose="02020603050405020304" pitchFamily="18" charset="0"/>
                        </a:rPr>
                        <a:t>第</a:t>
                      </a:r>
                      <a:r>
                        <a:rPr lang="en-US" sz="1400" kern="100">
                          <a:effectLst/>
                          <a:latin typeface="メイリオ" panose="020B0604030504040204" pitchFamily="50" charset="-128"/>
                          <a:ea typeface="メイリオ" panose="020B0604030504040204" pitchFamily="50" charset="-128"/>
                          <a:cs typeface="Times New Roman" panose="02020603050405020304" pitchFamily="18" charset="0"/>
                        </a:rPr>
                        <a:t>9</a:t>
                      </a:r>
                      <a:r>
                        <a:rPr lang="ja-JP" sz="1400" kern="100">
                          <a:effectLst/>
                          <a:latin typeface="メイリオ" panose="020B0604030504040204" pitchFamily="50" charset="-128"/>
                          <a:ea typeface="メイリオ" panose="020B0604030504040204" pitchFamily="50" charset="-128"/>
                          <a:cs typeface="Times New Roman" panose="02020603050405020304" pitchFamily="18" charset="0"/>
                        </a:rPr>
                        <a:t>章</a:t>
                      </a:r>
                    </a:p>
                  </a:txBody>
                  <a:tcPr marL="68580" marR="68580" marT="0" marB="0"/>
                </a:tc>
              </a:tr>
              <a:tr h="0">
                <a:tc>
                  <a:txBody>
                    <a:bodyPr/>
                    <a:lstStyle/>
                    <a:p>
                      <a:pPr algn="just">
                        <a:spcAft>
                          <a:spcPts val="0"/>
                        </a:spcAft>
                      </a:pPr>
                      <a:r>
                        <a:rPr lang="ja-JP" sz="1400" kern="100">
                          <a:effectLst/>
                          <a:latin typeface="メイリオ" panose="020B0604030504040204" pitchFamily="50" charset="-128"/>
                          <a:ea typeface="メイリオ" panose="020B0604030504040204" pitchFamily="50" charset="-128"/>
                          <a:cs typeface="Times New Roman" panose="02020603050405020304" pitchFamily="18" charset="0"/>
                        </a:rPr>
                        <a:t>オープンデータに関する、規約やファイル形式を知りたい。</a:t>
                      </a:r>
                    </a:p>
                  </a:txBody>
                  <a:tcPr marL="68580" marR="68580" marT="0" marB="0"/>
                </a:tc>
                <a:tc>
                  <a:txBody>
                    <a:bodyPr/>
                    <a:lstStyle/>
                    <a:p>
                      <a:pPr algn="ctr">
                        <a:spcAft>
                          <a:spcPts val="0"/>
                        </a:spcAft>
                      </a:pPr>
                      <a:r>
                        <a:rPr lang="ja-JP" sz="1400" kern="100">
                          <a:effectLst/>
                          <a:latin typeface="メイリオ" panose="020B0604030504040204" pitchFamily="50" charset="-128"/>
                          <a:ea typeface="メイリオ" panose="020B0604030504040204" pitchFamily="50" charset="-128"/>
                          <a:cs typeface="Times New Roman" panose="02020603050405020304" pitchFamily="18" charset="0"/>
                        </a:rPr>
                        <a:t>第</a:t>
                      </a:r>
                      <a:r>
                        <a:rPr lang="en-US" sz="1400" kern="100">
                          <a:effectLst/>
                          <a:latin typeface="メイリオ" panose="020B0604030504040204" pitchFamily="50" charset="-128"/>
                          <a:ea typeface="メイリオ" panose="020B0604030504040204" pitchFamily="50" charset="-128"/>
                          <a:cs typeface="Times New Roman" panose="02020603050405020304" pitchFamily="18" charset="0"/>
                        </a:rPr>
                        <a:t>10</a:t>
                      </a:r>
                      <a:r>
                        <a:rPr lang="ja-JP" sz="1400" kern="100">
                          <a:effectLst/>
                          <a:latin typeface="メイリオ" panose="020B0604030504040204" pitchFamily="50" charset="-128"/>
                          <a:ea typeface="メイリオ" panose="020B0604030504040204" pitchFamily="50" charset="-128"/>
                          <a:cs typeface="Times New Roman" panose="02020603050405020304" pitchFamily="18" charset="0"/>
                        </a:rPr>
                        <a:t>章</a:t>
                      </a:r>
                    </a:p>
                  </a:txBody>
                  <a:tcPr marL="68580" marR="68580" marT="0" marB="0"/>
                </a:tc>
              </a:tr>
              <a:tr h="119192">
                <a:tc>
                  <a:txBody>
                    <a:bodyPr/>
                    <a:lstStyle/>
                    <a:p>
                      <a:pPr algn="just">
                        <a:spcAft>
                          <a:spcPts val="0"/>
                        </a:spcAft>
                      </a:pPr>
                      <a:r>
                        <a:rPr lang="en-US" sz="1400" kern="100" dirty="0">
                          <a:effectLst/>
                          <a:latin typeface="メイリオ" panose="020B0604030504040204" pitchFamily="50" charset="-128"/>
                          <a:ea typeface="メイリオ" panose="020B0604030504040204" pitchFamily="50" charset="-128"/>
                          <a:cs typeface="Times New Roman" panose="02020603050405020304" pitchFamily="18" charset="0"/>
                        </a:rPr>
                        <a:t>CKAN</a:t>
                      </a:r>
                      <a:r>
                        <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rPr>
                        <a:t>について知りたい。</a:t>
                      </a:r>
                    </a:p>
                  </a:txBody>
                  <a:tcPr marL="68580" marR="68580" marT="0" marB="0"/>
                </a:tc>
                <a:tc>
                  <a:txBody>
                    <a:bodyPr/>
                    <a:lstStyle/>
                    <a:p>
                      <a:pPr algn="ctr">
                        <a:spcAft>
                          <a:spcPts val="0"/>
                        </a:spcAft>
                      </a:pPr>
                      <a:r>
                        <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rPr>
                        <a:t>第</a:t>
                      </a:r>
                      <a:r>
                        <a:rPr lang="en-US" sz="1400" kern="100" dirty="0">
                          <a:effectLst/>
                          <a:latin typeface="メイリオ" panose="020B0604030504040204" pitchFamily="50" charset="-128"/>
                          <a:ea typeface="メイリオ" panose="020B0604030504040204" pitchFamily="50" charset="-128"/>
                          <a:cs typeface="Times New Roman" panose="02020603050405020304" pitchFamily="18" charset="0"/>
                        </a:rPr>
                        <a:t>11</a:t>
                      </a:r>
                      <a:r>
                        <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rPr>
                        <a:t>章</a:t>
                      </a:r>
                    </a:p>
                  </a:txBody>
                  <a:tcPr marL="68580" marR="68580" marT="0" marB="0"/>
                </a:tc>
              </a:tr>
            </a:tbl>
          </a:graphicData>
        </a:graphic>
      </p:graphicFrame>
    </p:spTree>
    <p:extLst>
      <p:ext uri="{BB962C8B-B14F-4D97-AF65-F5344CB8AC3E}">
        <p14:creationId xmlns:p14="http://schemas.microsoft.com/office/powerpoint/2010/main" val="3102981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bwMode="auto">
          <a:xfrm>
            <a:off x="704528" y="3789040"/>
            <a:ext cx="8424936" cy="936104"/>
          </a:xfrm>
          <a:prstGeom prst="rect">
            <a:avLst/>
          </a:prstGeom>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endPar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p:txBody>
          <a:bodyPr/>
          <a:lstStyle/>
          <a:p>
            <a:r>
              <a:rPr lang="ja-JP" altLang="en-US" dirty="0"/>
              <a:t>第</a:t>
            </a:r>
            <a:r>
              <a:rPr lang="en-US" altLang="ja-JP" dirty="0"/>
              <a:t>2</a:t>
            </a:r>
            <a:r>
              <a:rPr lang="ja-JP" altLang="en-US" dirty="0"/>
              <a:t>章「オープンデータ化の背景と意義」</a:t>
            </a:r>
            <a:endParaRPr kumimoji="1" lang="ja-JP" altLang="en-US" dirty="0"/>
          </a:p>
        </p:txBody>
      </p:sp>
      <p:sp>
        <p:nvSpPr>
          <p:cNvPr id="3" name="コンテンツ プレースホルダー 2"/>
          <p:cNvSpPr>
            <a:spLocks noGrp="1"/>
          </p:cNvSpPr>
          <p:nvPr>
            <p:ph idx="1"/>
          </p:nvPr>
        </p:nvSpPr>
        <p:spPr/>
        <p:txBody>
          <a:bodyPr/>
          <a:lstStyle/>
          <a:p>
            <a:pPr marL="457200" indent="-457200">
              <a:buFont typeface="+mj-lt"/>
              <a:buAutoNum type="arabicPeriod"/>
            </a:pPr>
            <a:r>
              <a:rPr lang="ja-JP" altLang="en-US" dirty="0" smtClean="0"/>
              <a:t>オープンデータ</a:t>
            </a:r>
            <a:r>
              <a:rPr lang="ja-JP" altLang="en-US" dirty="0"/>
              <a:t>に関する主な</a:t>
            </a:r>
            <a:r>
              <a:rPr lang="ja-JP" altLang="en-US" dirty="0" smtClean="0"/>
              <a:t>動向</a:t>
            </a:r>
          </a:p>
          <a:p>
            <a:pPr lvl="1"/>
            <a:r>
              <a:rPr lang="ja-JP" altLang="en-US" dirty="0"/>
              <a:t>日本</a:t>
            </a:r>
            <a:r>
              <a:rPr lang="ja-JP" altLang="en-US" dirty="0" smtClean="0"/>
              <a:t>政府・地方公共団体・海外でのオープンデータに関する取組を紹介。</a:t>
            </a:r>
          </a:p>
          <a:p>
            <a:pPr lvl="1"/>
            <a:r>
              <a:rPr lang="ja-JP" altLang="en-US" dirty="0"/>
              <a:t>それぞれについて</a:t>
            </a:r>
            <a:r>
              <a:rPr lang="ja-JP" altLang="en-US" dirty="0" smtClean="0"/>
              <a:t>は後述</a:t>
            </a:r>
            <a:endParaRPr lang="en-US" altLang="ja-JP" dirty="0" smtClean="0"/>
          </a:p>
          <a:p>
            <a:pPr lvl="1"/>
            <a:endParaRPr lang="ja-JP" altLang="en-US" dirty="0" smtClean="0"/>
          </a:p>
          <a:p>
            <a:pPr marL="457200" indent="-457200">
              <a:buFont typeface="+mj-lt"/>
              <a:buAutoNum type="arabicPeriod"/>
            </a:pPr>
            <a:r>
              <a:rPr kumimoji="1" lang="ja-JP" altLang="en-US" dirty="0"/>
              <a:t>本書</a:t>
            </a:r>
            <a:r>
              <a:rPr kumimoji="1" lang="ja-JP" altLang="en-US" dirty="0" smtClean="0"/>
              <a:t>におけるオープンデータの定義</a:t>
            </a:r>
          </a:p>
          <a:p>
            <a:pPr lvl="1"/>
            <a:r>
              <a:rPr lang="ja-JP" altLang="en-US" dirty="0"/>
              <a:t>「電子行政オープンデータ推進のためのロードマップ」に基づき、以下のように定義する</a:t>
            </a:r>
            <a:r>
              <a:rPr lang="ja-JP" altLang="en-US" dirty="0" smtClean="0"/>
              <a:t>。</a:t>
            </a:r>
            <a:endParaRPr lang="en-US" altLang="ja-JP" dirty="0" smtClean="0"/>
          </a:p>
          <a:p>
            <a:pPr lvl="1"/>
            <a:endParaRPr lang="en-US" altLang="ja-JP" sz="800" dirty="0" smtClean="0"/>
          </a:p>
          <a:p>
            <a:pPr marL="406300" lvl="2" indent="0">
              <a:buNone/>
            </a:pPr>
            <a:r>
              <a:rPr lang="ja-JP" altLang="en-US" sz="1800" dirty="0" smtClean="0"/>
              <a:t>　「</a:t>
            </a:r>
            <a:r>
              <a:rPr lang="ja-JP" altLang="en-US" sz="1800" dirty="0"/>
              <a:t>オープンデータ」とは、「営利目的も含めた二次利用が可能な利用ルール</a:t>
            </a:r>
            <a:r>
              <a:rPr lang="ja-JP" altLang="en-US" sz="1800" dirty="0" smtClean="0"/>
              <a:t>で</a:t>
            </a:r>
            <a:endParaRPr lang="en-US" altLang="ja-JP" sz="1800" dirty="0" smtClean="0"/>
          </a:p>
          <a:p>
            <a:pPr marL="406300" lvl="2" indent="0">
              <a:buNone/>
            </a:pPr>
            <a:r>
              <a:rPr lang="ja-JP" altLang="en-US" sz="1800" dirty="0"/>
              <a:t>　 </a:t>
            </a:r>
            <a:r>
              <a:rPr lang="ja-JP" altLang="en-US" sz="1800" dirty="0" smtClean="0"/>
              <a:t>公開</a:t>
            </a:r>
            <a:r>
              <a:rPr lang="ja-JP" altLang="en-US" sz="1800" dirty="0"/>
              <a:t>」された、「機械判読に適したデータ形式のデータ」である</a:t>
            </a:r>
            <a:r>
              <a:rPr lang="ja-JP" altLang="en-US" sz="1800" dirty="0" smtClean="0"/>
              <a:t>。</a:t>
            </a:r>
          </a:p>
          <a:p>
            <a:pPr marL="663670" lvl="1" indent="-457200">
              <a:buFont typeface="+mj-lt"/>
              <a:buAutoNum type="arabicPeriod"/>
            </a:pPr>
            <a:endParaRPr lang="en-US" altLang="ja-JP" dirty="0" smtClean="0"/>
          </a:p>
          <a:p>
            <a:pPr marL="457200" indent="-457200">
              <a:buFont typeface="+mj-lt"/>
              <a:buAutoNum type="arabicPeriod"/>
            </a:pPr>
            <a:r>
              <a:rPr lang="ja-JP" altLang="en-US" dirty="0" smtClean="0"/>
              <a:t>オープンデータ化の意義</a:t>
            </a:r>
          </a:p>
          <a:p>
            <a:pPr lvl="1"/>
            <a:r>
              <a:rPr lang="ja-JP" altLang="en-US" dirty="0"/>
              <a:t>「電子行政オープンデータ戦略</a:t>
            </a:r>
            <a:r>
              <a:rPr lang="ja-JP" altLang="en-US" dirty="0" smtClean="0"/>
              <a:t>」の記述より、オープンデータ化の意義を示す。</a:t>
            </a:r>
            <a:endParaRPr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8</a:t>
            </a:fld>
            <a:endParaRPr lang="en-US" altLang="ja-JP" dirty="0"/>
          </a:p>
        </p:txBody>
      </p:sp>
    </p:spTree>
    <p:extLst>
      <p:ext uri="{BB962C8B-B14F-4D97-AF65-F5344CB8AC3E}">
        <p14:creationId xmlns:p14="http://schemas.microsoft.com/office/powerpoint/2010/main" val="3080219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2.1</a:t>
            </a:r>
            <a:r>
              <a:rPr kumimoji="1" lang="ja-JP" altLang="en-US" dirty="0" smtClean="0"/>
              <a:t> オープンデータに関する主な動向</a:t>
            </a:r>
            <a:endParaRPr kumimoji="1" lang="ja-JP" altLang="en-US" dirty="0"/>
          </a:p>
        </p:txBody>
      </p:sp>
      <p:sp>
        <p:nvSpPr>
          <p:cNvPr id="3" name="コンテンツ プレースホルダー 2"/>
          <p:cNvSpPr>
            <a:spLocks noGrp="1"/>
          </p:cNvSpPr>
          <p:nvPr>
            <p:ph idx="1"/>
          </p:nvPr>
        </p:nvSpPr>
        <p:spPr>
          <a:xfrm>
            <a:off x="351414" y="1143001"/>
            <a:ext cx="9354114" cy="1997968"/>
          </a:xfrm>
        </p:spPr>
        <p:txBody>
          <a:bodyPr>
            <a:normAutofit/>
          </a:bodyPr>
          <a:lstStyle/>
          <a:p>
            <a:pPr marL="457200" indent="-457200">
              <a:buFont typeface="+mj-lt"/>
              <a:buAutoNum type="arabicPeriod"/>
            </a:pPr>
            <a:r>
              <a:rPr kumimoji="1" lang="ja-JP" altLang="en-US" dirty="0" smtClean="0"/>
              <a:t>日本政府の取り組み</a:t>
            </a:r>
          </a:p>
          <a:p>
            <a:pPr lvl="1"/>
            <a:r>
              <a:rPr lang="en-US" altLang="ja-JP" dirty="0"/>
              <a:t>2012</a:t>
            </a:r>
            <a:r>
              <a:rPr lang="ja-JP" altLang="en-US" dirty="0"/>
              <a:t>年</a:t>
            </a:r>
            <a:r>
              <a:rPr lang="en-US" altLang="ja-JP" dirty="0"/>
              <a:t>7</a:t>
            </a:r>
            <a:r>
              <a:rPr lang="ja-JP" altLang="en-US" dirty="0"/>
              <a:t>月の「電子行政オープンデータ戦略」（</a:t>
            </a:r>
            <a:r>
              <a:rPr lang="en-US" altLang="ja-JP" dirty="0"/>
              <a:t>2012</a:t>
            </a:r>
            <a:r>
              <a:rPr lang="ja-JP" altLang="en-US" dirty="0"/>
              <a:t>年</a:t>
            </a:r>
            <a:r>
              <a:rPr lang="en-US" altLang="ja-JP" dirty="0"/>
              <a:t>7</a:t>
            </a:r>
            <a:r>
              <a:rPr lang="ja-JP" altLang="en-US" dirty="0"/>
              <a:t>月</a:t>
            </a:r>
            <a:r>
              <a:rPr lang="en-US" altLang="ja-JP" dirty="0"/>
              <a:t>4</a:t>
            </a:r>
            <a:r>
              <a:rPr lang="ja-JP" altLang="en-US" dirty="0"/>
              <a:t>日 高度情報通信ネットワーク社会推進戦略本部決定）を契機として、日本政府におけるオープンデータに関する取り組みが急速に進みつつ</a:t>
            </a:r>
            <a:r>
              <a:rPr lang="ja-JP" altLang="en-US" dirty="0" smtClean="0"/>
              <a:t>ある。</a:t>
            </a:r>
            <a:endParaRPr lang="ja-JP" altLang="en-US" dirty="0"/>
          </a:p>
          <a:p>
            <a:pPr lvl="1"/>
            <a:r>
              <a:rPr lang="en-US" altLang="ja-JP" dirty="0"/>
              <a:t>2013</a:t>
            </a:r>
            <a:r>
              <a:rPr lang="ja-JP" altLang="en-US" dirty="0"/>
              <a:t>年</a:t>
            </a:r>
            <a:r>
              <a:rPr lang="en-US" altLang="ja-JP" dirty="0"/>
              <a:t>6</a:t>
            </a:r>
            <a:r>
              <a:rPr lang="ja-JP" altLang="en-US" dirty="0"/>
              <a:t>月</a:t>
            </a:r>
            <a:r>
              <a:rPr lang="en-US" altLang="ja-JP" dirty="0"/>
              <a:t>14</a:t>
            </a:r>
            <a:r>
              <a:rPr lang="ja-JP" altLang="en-US" dirty="0"/>
              <a:t>日に閣議決定された「日本再興戦略</a:t>
            </a:r>
            <a:r>
              <a:rPr lang="ja-JP" altLang="en-US" dirty="0" smtClean="0"/>
              <a:t>」や</a:t>
            </a:r>
            <a:r>
              <a:rPr lang="ja-JP" altLang="en-US" dirty="0"/>
              <a:t>「世界最先端</a:t>
            </a:r>
            <a:r>
              <a:rPr lang="en-US" altLang="ja-JP" dirty="0"/>
              <a:t>IT</a:t>
            </a:r>
            <a:r>
              <a:rPr lang="ja-JP" altLang="en-US" dirty="0"/>
              <a:t>国家創造</a:t>
            </a:r>
            <a:r>
              <a:rPr lang="ja-JP" altLang="en-US" dirty="0" smtClean="0"/>
              <a:t>宣言」に</a:t>
            </a:r>
            <a:r>
              <a:rPr lang="ja-JP" altLang="en-US" dirty="0"/>
              <a:t>おいても、オープンデータが重要な施策のひとつとして取り上げられている</a:t>
            </a:r>
            <a:r>
              <a:rPr lang="ja-JP" altLang="en-US" dirty="0" smtClean="0"/>
              <a:t>。</a:t>
            </a:r>
            <a:endParaRPr kumimoji="1" lang="ja-JP" altLang="en-US"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9</a:t>
            </a:fld>
            <a:endParaRPr lang="en-US" altLang="ja-JP" dirty="0"/>
          </a:p>
        </p:txBody>
      </p:sp>
      <p:graphicFrame>
        <p:nvGraphicFramePr>
          <p:cNvPr id="12" name="表 11"/>
          <p:cNvGraphicFramePr>
            <a:graphicFrameLocks noGrp="1"/>
          </p:cNvGraphicFramePr>
          <p:nvPr>
            <p:extLst>
              <p:ext uri="{D42A27DB-BD31-4B8C-83A1-F6EECF244321}">
                <p14:modId xmlns:p14="http://schemas.microsoft.com/office/powerpoint/2010/main" val="2708981137"/>
              </p:ext>
            </p:extLst>
          </p:nvPr>
        </p:nvGraphicFramePr>
        <p:xfrm>
          <a:off x="743842" y="3082795"/>
          <a:ext cx="8601646" cy="3290149"/>
        </p:xfrm>
        <a:graphic>
          <a:graphicData uri="http://schemas.openxmlformats.org/drawingml/2006/table">
            <a:tbl>
              <a:tblPr firstRow="1" bandRow="1">
                <a:tableStyleId>{5C22544A-7EE6-4342-B048-85BDC9FD1C3A}</a:tableStyleId>
              </a:tblPr>
              <a:tblGrid>
                <a:gridCol w="864096"/>
                <a:gridCol w="4184725"/>
                <a:gridCol w="3552825"/>
              </a:tblGrid>
              <a:tr h="186018">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年月</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名称</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位置づけ</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164057">
                <a:tc>
                  <a:txBody>
                    <a:bodyPr/>
                    <a:lstStyle/>
                    <a:p>
                      <a:pPr algn="just">
                        <a:spcAft>
                          <a:spcPts val="0"/>
                        </a:spcAft>
                      </a:pPr>
                      <a:r>
                        <a:rPr lang="en-US"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2012.</a:t>
                      </a:r>
                      <a:r>
                        <a:rPr lang="en-US" alt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0</a:t>
                      </a:r>
                      <a:r>
                        <a:rPr lang="en-US"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7.04</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c>
                  <a:txBody>
                    <a:bodyPr/>
                    <a:lstStyle/>
                    <a:p>
                      <a:pPr algn="just">
                        <a:spcAft>
                          <a:spcPts val="0"/>
                        </a:spcAft>
                      </a:pPr>
                      <a:r>
                        <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電子行政オープンデータ戦略</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c>
                  <a:txBody>
                    <a:bodyPr/>
                    <a:lstStyle/>
                    <a:p>
                      <a:pPr algn="just">
                        <a:spcAft>
                          <a:spcPts val="0"/>
                        </a:spcAft>
                      </a:pPr>
                      <a:r>
                        <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高度情報通信ネットワーク社会推進戦略本部決定</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r>
              <a:tr h="103343">
                <a:tc>
                  <a:txBody>
                    <a:bodyPr/>
                    <a:lstStyle/>
                    <a:p>
                      <a:pPr algn="just">
                        <a:spcAft>
                          <a:spcPts val="0"/>
                        </a:spcAft>
                      </a:pPr>
                      <a:r>
                        <a:rPr lang="en-US" sz="1000" kern="100">
                          <a:effectLst/>
                          <a:latin typeface="メイリオ" panose="020B0604030504040204" pitchFamily="50" charset="-128"/>
                          <a:ea typeface="メイリオ" panose="020B0604030504040204" pitchFamily="50" charset="-128"/>
                          <a:cs typeface="メイリオ" panose="020B0604030504040204" pitchFamily="50" charset="-128"/>
                        </a:rPr>
                        <a:t>2012.07.27</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c>
                  <a:txBody>
                    <a:bodyPr/>
                    <a:lstStyle/>
                    <a:p>
                      <a:pPr algn="just">
                        <a:spcAft>
                          <a:spcPts val="0"/>
                        </a:spcAft>
                      </a:pP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オープンデータ流通推進コンソーシアムの設立</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c>
                  <a:txBody>
                    <a:bodyPr/>
                    <a:lstStyle/>
                    <a:p>
                      <a:pPr algn="just">
                        <a:spcAft>
                          <a:spcPts val="0"/>
                        </a:spcAft>
                      </a:pP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オープンデータ流通推進コンソーシアム</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r>
              <a:tr h="206686">
                <a:tc>
                  <a:txBody>
                    <a:bodyPr/>
                    <a:lstStyle/>
                    <a:p>
                      <a:pPr algn="just">
                        <a:spcAft>
                          <a:spcPts val="0"/>
                        </a:spcAft>
                      </a:pPr>
                      <a:r>
                        <a:rPr 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2012.09</a:t>
                      </a:r>
                      <a:r>
                        <a:rPr 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c>
                  <a:txBody>
                    <a:bodyPr/>
                    <a:lstStyle/>
                    <a:p>
                      <a:pPr algn="just">
                        <a:spcAft>
                          <a:spcPts val="0"/>
                        </a:spcAft>
                      </a:pP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オープンデータ実証実験（情報流通連携基盤共通</a:t>
                      </a:r>
                      <a:r>
                        <a:rPr lang="en-US" sz="1000" kern="100">
                          <a:effectLst/>
                          <a:latin typeface="メイリオ" panose="020B0604030504040204" pitchFamily="50" charset="-128"/>
                          <a:ea typeface="メイリオ" panose="020B0604030504040204" pitchFamily="50" charset="-128"/>
                          <a:cs typeface="メイリオ" panose="020B0604030504040204" pitchFamily="50" charset="-128"/>
                        </a:rPr>
                        <a:t>API</a:t>
                      </a: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の開発等）</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c>
                  <a:txBody>
                    <a:bodyPr/>
                    <a:lstStyle/>
                    <a:p>
                      <a:pPr algn="just">
                        <a:spcAft>
                          <a:spcPts val="0"/>
                        </a:spcAft>
                      </a:pP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総務省</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r>
              <a:tr h="103343">
                <a:tc>
                  <a:txBody>
                    <a:bodyPr/>
                    <a:lstStyle/>
                    <a:p>
                      <a:pPr algn="just">
                        <a:spcAft>
                          <a:spcPts val="0"/>
                        </a:spcAft>
                      </a:pPr>
                      <a:r>
                        <a:rPr lang="en-US" sz="1000" kern="100">
                          <a:effectLst/>
                          <a:latin typeface="メイリオ" panose="020B0604030504040204" pitchFamily="50" charset="-128"/>
                          <a:ea typeface="メイリオ" panose="020B0604030504040204" pitchFamily="50" charset="-128"/>
                          <a:cs typeface="メイリオ" panose="020B0604030504040204" pitchFamily="50" charset="-128"/>
                        </a:rPr>
                        <a:t>2013.01.18</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c>
                  <a:txBody>
                    <a:bodyPr/>
                    <a:lstStyle/>
                    <a:p>
                      <a:pPr algn="just">
                        <a:spcAft>
                          <a:spcPts val="0"/>
                        </a:spcAft>
                      </a:pP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000" kern="100">
                          <a:effectLst/>
                          <a:latin typeface="メイリオ" panose="020B0604030504040204" pitchFamily="50" charset="-128"/>
                          <a:ea typeface="メイリオ" panose="020B0604030504040204" pitchFamily="50" charset="-128"/>
                          <a:cs typeface="メイリオ" panose="020B0604030504040204" pitchFamily="50" charset="-128"/>
                        </a:rPr>
                        <a:t>Open DATA METI</a:t>
                      </a: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」（β版）公開</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c>
                  <a:txBody>
                    <a:bodyPr/>
                    <a:lstStyle/>
                    <a:p>
                      <a:pPr algn="just">
                        <a:spcAft>
                          <a:spcPts val="0"/>
                        </a:spcAft>
                      </a:pP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経済産業省</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r>
              <a:tr h="206686">
                <a:tc>
                  <a:txBody>
                    <a:bodyPr/>
                    <a:lstStyle/>
                    <a:p>
                      <a:pPr algn="just">
                        <a:spcAft>
                          <a:spcPts val="0"/>
                        </a:spcAft>
                      </a:pPr>
                      <a:r>
                        <a:rPr lang="en-US" sz="1000" kern="100">
                          <a:effectLst/>
                          <a:latin typeface="メイリオ" panose="020B0604030504040204" pitchFamily="50" charset="-128"/>
                          <a:ea typeface="メイリオ" panose="020B0604030504040204" pitchFamily="50" charset="-128"/>
                          <a:cs typeface="メイリオ" panose="020B0604030504040204" pitchFamily="50" charset="-128"/>
                        </a:rPr>
                        <a:t>2013.03.28</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c>
                  <a:txBody>
                    <a:bodyPr/>
                    <a:lstStyle/>
                    <a:p>
                      <a:pPr algn="just">
                        <a:spcAft>
                          <a:spcPts val="0"/>
                        </a:spcAft>
                      </a:pP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電子行政オープンデータ実務者会議設置</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c>
                  <a:txBody>
                    <a:bodyPr/>
                    <a:lstStyle/>
                    <a:p>
                      <a:pPr algn="just">
                        <a:spcAft>
                          <a:spcPts val="0"/>
                        </a:spcAft>
                      </a:pP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高度情報通信ネットワーク社会推進戦略本部決定</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000" kern="100">
                          <a:effectLst/>
                          <a:latin typeface="メイリオ" panose="020B0604030504040204" pitchFamily="50" charset="-128"/>
                          <a:ea typeface="メイリオ" panose="020B0604030504040204" pitchFamily="50" charset="-128"/>
                          <a:cs typeface="メイリオ" panose="020B0604030504040204" pitchFamily="50" charset="-128"/>
                        </a:rPr>
                        <a:t>2012.11.30</a:t>
                      </a: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000" kern="100">
                          <a:effectLst/>
                          <a:latin typeface="メイリオ" panose="020B0604030504040204" pitchFamily="50" charset="-128"/>
                          <a:ea typeface="メイリオ" panose="020B0604030504040204" pitchFamily="50" charset="-128"/>
                          <a:cs typeface="メイリオ" panose="020B0604030504040204" pitchFamily="50" charset="-128"/>
                        </a:rPr>
                        <a:t>2013.03.27</a:t>
                      </a: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は企画委員会の下に設置）</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r>
              <a:tr h="206686">
                <a:tc>
                  <a:txBody>
                    <a:bodyPr/>
                    <a:lstStyle/>
                    <a:p>
                      <a:pPr algn="just">
                        <a:spcAft>
                          <a:spcPts val="0"/>
                        </a:spcAft>
                      </a:pPr>
                      <a:r>
                        <a:rPr lang="en-US" sz="1000" kern="100">
                          <a:effectLst/>
                          <a:latin typeface="メイリオ" panose="020B0604030504040204" pitchFamily="50" charset="-128"/>
                          <a:ea typeface="メイリオ" panose="020B0604030504040204" pitchFamily="50" charset="-128"/>
                          <a:cs typeface="メイリオ" panose="020B0604030504040204" pitchFamily="50" charset="-128"/>
                        </a:rPr>
                        <a:t>2013.04.19</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c>
                  <a:txBody>
                    <a:bodyPr/>
                    <a:lstStyle/>
                    <a:p>
                      <a:pPr algn="just">
                        <a:spcAft>
                          <a:spcPts val="0"/>
                        </a:spcAft>
                      </a:pP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情報通信白書および情報通信統計データベースのオープンデータ化</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c>
                  <a:txBody>
                    <a:bodyPr/>
                    <a:lstStyle/>
                    <a:p>
                      <a:pPr algn="just">
                        <a:spcAft>
                          <a:spcPts val="0"/>
                        </a:spcAft>
                      </a:pP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総務省</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r>
              <a:tr h="206686">
                <a:tc>
                  <a:txBody>
                    <a:bodyPr/>
                    <a:lstStyle/>
                    <a:p>
                      <a:pPr algn="just">
                        <a:spcAft>
                          <a:spcPts val="0"/>
                        </a:spcAft>
                      </a:pPr>
                      <a:r>
                        <a:rPr lang="en-US" sz="1000" kern="100">
                          <a:effectLst/>
                          <a:latin typeface="メイリオ" panose="020B0604030504040204" pitchFamily="50" charset="-128"/>
                          <a:ea typeface="メイリオ" panose="020B0604030504040204" pitchFamily="50" charset="-128"/>
                          <a:cs typeface="メイリオ" panose="020B0604030504040204" pitchFamily="50" charset="-128"/>
                        </a:rPr>
                        <a:t>2013.06.10</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～順次試行</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c>
                  <a:txBody>
                    <a:bodyPr/>
                    <a:lstStyle/>
                    <a:p>
                      <a:pPr algn="just">
                        <a:spcAft>
                          <a:spcPts val="0"/>
                        </a:spcAft>
                      </a:pP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統計におけるオープンデータの高度化</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000" kern="100">
                          <a:effectLst/>
                          <a:latin typeface="メイリオ" panose="020B0604030504040204" pitchFamily="50" charset="-128"/>
                          <a:ea typeface="メイリオ" panose="020B0604030504040204" pitchFamily="50" charset="-128"/>
                          <a:cs typeface="メイリオ" panose="020B0604030504040204" pitchFamily="50" charset="-128"/>
                        </a:rPr>
                        <a:t>API</a:t>
                      </a: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機能の提供、統計</a:t>
                      </a:r>
                      <a:r>
                        <a:rPr lang="en-US" sz="1000" kern="100">
                          <a:effectLst/>
                          <a:latin typeface="メイリオ" panose="020B0604030504040204" pitchFamily="50" charset="-128"/>
                          <a:ea typeface="メイリオ" panose="020B0604030504040204" pitchFamily="50" charset="-128"/>
                          <a:cs typeface="メイリオ" panose="020B0604030504040204" pitchFamily="50" charset="-128"/>
                        </a:rPr>
                        <a:t>GIS</a:t>
                      </a: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機能の強化など）</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c>
                  <a:txBody>
                    <a:bodyPr/>
                    <a:lstStyle/>
                    <a:p>
                      <a:pPr algn="just">
                        <a:spcAft>
                          <a:spcPts val="0"/>
                        </a:spcAft>
                      </a:pP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総務省統計局、（財）統計センター</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r>
              <a:tr h="206686">
                <a:tc>
                  <a:txBody>
                    <a:bodyPr/>
                    <a:lstStyle/>
                    <a:p>
                      <a:pPr algn="just">
                        <a:spcAft>
                          <a:spcPts val="0"/>
                        </a:spcAft>
                      </a:pPr>
                      <a:r>
                        <a:rPr lang="en-US" sz="1000" kern="100">
                          <a:effectLst/>
                          <a:latin typeface="メイリオ" panose="020B0604030504040204" pitchFamily="50" charset="-128"/>
                          <a:ea typeface="メイリオ" panose="020B0604030504040204" pitchFamily="50" charset="-128"/>
                          <a:cs typeface="メイリオ" panose="020B0604030504040204" pitchFamily="50" charset="-128"/>
                        </a:rPr>
                        <a:t>2013.06.14</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c>
                  <a:txBody>
                    <a:bodyPr/>
                    <a:lstStyle/>
                    <a:p>
                      <a:pPr algn="just">
                        <a:spcAft>
                          <a:spcPts val="0"/>
                        </a:spcAft>
                      </a:pP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日本再興戦略</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（公共データの民間開放と革新的電子行政サービスの構築）</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c>
                  <a:txBody>
                    <a:bodyPr/>
                    <a:lstStyle/>
                    <a:p>
                      <a:pPr algn="just">
                        <a:spcAft>
                          <a:spcPts val="0"/>
                        </a:spcAft>
                      </a:pP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閣議決定</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r>
              <a:tr h="206686">
                <a:tc>
                  <a:txBody>
                    <a:bodyPr/>
                    <a:lstStyle/>
                    <a:p>
                      <a:pPr algn="just">
                        <a:spcAft>
                          <a:spcPts val="0"/>
                        </a:spcAft>
                      </a:pPr>
                      <a:r>
                        <a:rPr lang="en-US" sz="1000" kern="100">
                          <a:effectLst/>
                          <a:latin typeface="メイリオ" panose="020B0604030504040204" pitchFamily="50" charset="-128"/>
                          <a:ea typeface="メイリオ" panose="020B0604030504040204" pitchFamily="50" charset="-128"/>
                          <a:cs typeface="メイリオ" panose="020B0604030504040204" pitchFamily="50" charset="-128"/>
                        </a:rPr>
                        <a:t>2013.06.14</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c>
                  <a:txBody>
                    <a:bodyPr/>
                    <a:lstStyle/>
                    <a:p>
                      <a:pPr algn="just">
                        <a:spcAft>
                          <a:spcPts val="0"/>
                        </a:spcAft>
                      </a:pP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世界最先端</a:t>
                      </a:r>
                      <a:r>
                        <a:rPr lang="en-US" sz="1000" kern="100">
                          <a:effectLst/>
                          <a:latin typeface="メイリオ" panose="020B0604030504040204" pitchFamily="50" charset="-128"/>
                          <a:ea typeface="メイリオ" panose="020B0604030504040204" pitchFamily="50" charset="-128"/>
                          <a:cs typeface="メイリオ" panose="020B0604030504040204" pitchFamily="50" charset="-128"/>
                        </a:rPr>
                        <a:t> IT </a:t>
                      </a: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国家創造宣言</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（オープンデータ・ビッグデータの活用の推進）</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c>
                  <a:txBody>
                    <a:bodyPr/>
                    <a:lstStyle/>
                    <a:p>
                      <a:pPr algn="just">
                        <a:spcAft>
                          <a:spcPts val="0"/>
                        </a:spcAft>
                      </a:pP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閣議決定</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r>
              <a:tr h="103343">
                <a:tc>
                  <a:txBody>
                    <a:bodyPr/>
                    <a:lstStyle/>
                    <a:p>
                      <a:pPr algn="just">
                        <a:spcAft>
                          <a:spcPts val="0"/>
                        </a:spcAft>
                      </a:pPr>
                      <a:r>
                        <a:rPr lang="en-US" sz="1000" kern="100">
                          <a:effectLst/>
                          <a:latin typeface="メイリオ" panose="020B0604030504040204" pitchFamily="50" charset="-128"/>
                          <a:ea typeface="メイリオ" panose="020B0604030504040204" pitchFamily="50" charset="-128"/>
                          <a:cs typeface="メイリオ" panose="020B0604030504040204" pitchFamily="50" charset="-128"/>
                        </a:rPr>
                        <a:t>2013.06.18</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c>
                  <a:txBody>
                    <a:bodyPr/>
                    <a:lstStyle/>
                    <a:p>
                      <a:pPr algn="just">
                        <a:spcAft>
                          <a:spcPts val="0"/>
                        </a:spcAft>
                      </a:pP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オープンデータ憲章</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c>
                  <a:txBody>
                    <a:bodyPr/>
                    <a:lstStyle/>
                    <a:p>
                      <a:pPr algn="just">
                        <a:spcAft>
                          <a:spcPts val="0"/>
                        </a:spcAft>
                      </a:pPr>
                      <a:r>
                        <a:rPr lang="en-US" sz="1000" kern="100">
                          <a:effectLst/>
                          <a:latin typeface="メイリオ" panose="020B0604030504040204" pitchFamily="50" charset="-128"/>
                          <a:ea typeface="メイリオ" panose="020B0604030504040204" pitchFamily="50" charset="-128"/>
                          <a:cs typeface="メイリオ" panose="020B0604030504040204" pitchFamily="50" charset="-128"/>
                        </a:rPr>
                        <a:t>G8</a:t>
                      </a: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サミット（英国ロック・アーン）での合意</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r>
              <a:tr h="103343">
                <a:tc>
                  <a:txBody>
                    <a:bodyPr/>
                    <a:lstStyle/>
                    <a:p>
                      <a:pPr algn="just">
                        <a:spcAft>
                          <a:spcPts val="0"/>
                        </a:spcAft>
                      </a:pPr>
                      <a:r>
                        <a:rPr lang="en-US" sz="1000" kern="100">
                          <a:effectLst/>
                          <a:latin typeface="メイリオ" panose="020B0604030504040204" pitchFamily="50" charset="-128"/>
                          <a:ea typeface="メイリオ" panose="020B0604030504040204" pitchFamily="50" charset="-128"/>
                          <a:cs typeface="メイリオ" panose="020B0604030504040204" pitchFamily="50" charset="-128"/>
                        </a:rPr>
                        <a:t>2013.06.25</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c>
                  <a:txBody>
                    <a:bodyPr/>
                    <a:lstStyle/>
                    <a:p>
                      <a:pPr algn="just">
                        <a:spcAft>
                          <a:spcPts val="0"/>
                        </a:spcAft>
                      </a:pP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電子行政オープンデータ推進のためのロードマップ</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c>
                  <a:txBody>
                    <a:bodyPr/>
                    <a:lstStyle/>
                    <a:p>
                      <a:pPr algn="just">
                        <a:spcAft>
                          <a:spcPts val="0"/>
                        </a:spcAft>
                      </a:pP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高度情報通信ネットワーク社会推進戦略本部決定</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r>
              <a:tr h="206686">
                <a:tc>
                  <a:txBody>
                    <a:bodyPr/>
                    <a:lstStyle/>
                    <a:p>
                      <a:pPr algn="just">
                        <a:spcAft>
                          <a:spcPts val="0"/>
                        </a:spcAft>
                      </a:pPr>
                      <a:r>
                        <a:rPr lang="en-US" sz="1000" kern="100">
                          <a:effectLst/>
                          <a:latin typeface="メイリオ" panose="020B0604030504040204" pitchFamily="50" charset="-128"/>
                          <a:ea typeface="メイリオ" panose="020B0604030504040204" pitchFamily="50" charset="-128"/>
                          <a:cs typeface="メイリオ" panose="020B0604030504040204" pitchFamily="50" charset="-128"/>
                        </a:rPr>
                        <a:t>2013.06.25</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c>
                  <a:txBody>
                    <a:bodyPr/>
                    <a:lstStyle/>
                    <a:p>
                      <a:pPr algn="just">
                        <a:spcAft>
                          <a:spcPts val="0"/>
                        </a:spcAft>
                      </a:pP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二次利用の促進のための府省のデータ公開に関する基本的考え方（ガイドライン）</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c>
                  <a:txBody>
                    <a:bodyPr/>
                    <a:lstStyle/>
                    <a:p>
                      <a:pPr algn="just">
                        <a:spcAft>
                          <a:spcPts val="0"/>
                        </a:spcAft>
                      </a:pP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各府省情報化統括責任者（ＣＩＯ）連絡会議決定</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r>
              <a:tr h="103343">
                <a:tc>
                  <a:txBody>
                    <a:bodyPr/>
                    <a:lstStyle/>
                    <a:p>
                      <a:pPr algn="just">
                        <a:spcAft>
                          <a:spcPts val="0"/>
                        </a:spcAft>
                      </a:pPr>
                      <a:r>
                        <a:rPr lang="en-US" sz="1000" kern="100">
                          <a:effectLst/>
                          <a:latin typeface="メイリオ" panose="020B0604030504040204" pitchFamily="50" charset="-128"/>
                          <a:ea typeface="メイリオ" panose="020B0604030504040204" pitchFamily="50" charset="-128"/>
                          <a:cs typeface="メイリオ" panose="020B0604030504040204" pitchFamily="50" charset="-128"/>
                        </a:rPr>
                        <a:t>2013.10.29</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c>
                  <a:txBody>
                    <a:bodyPr/>
                    <a:lstStyle/>
                    <a:p>
                      <a:pPr algn="just">
                        <a:spcAft>
                          <a:spcPts val="0"/>
                        </a:spcAft>
                      </a:pP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日本のオープンデータ憲章アクションプラン</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c>
                  <a:txBody>
                    <a:bodyPr/>
                    <a:lstStyle/>
                    <a:p>
                      <a:pPr algn="just">
                        <a:spcAft>
                          <a:spcPts val="0"/>
                        </a:spcAft>
                      </a:pP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各府省情報化統括責任者（ＣＩＯ）連絡会議決定</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r>
              <a:tr h="103343">
                <a:tc>
                  <a:txBody>
                    <a:bodyPr/>
                    <a:lstStyle/>
                    <a:p>
                      <a:pPr algn="just">
                        <a:spcAft>
                          <a:spcPts val="0"/>
                        </a:spcAft>
                      </a:pPr>
                      <a:r>
                        <a:rPr lang="en-US" sz="1000" kern="100">
                          <a:effectLst/>
                          <a:latin typeface="メイリオ" panose="020B0604030504040204" pitchFamily="50" charset="-128"/>
                          <a:ea typeface="メイリオ" panose="020B0604030504040204" pitchFamily="50" charset="-128"/>
                          <a:cs typeface="メイリオ" panose="020B0604030504040204" pitchFamily="50" charset="-128"/>
                        </a:rPr>
                        <a:t>2013.12.20</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c>
                  <a:txBody>
                    <a:bodyPr/>
                    <a:lstStyle/>
                    <a:p>
                      <a:pPr algn="just">
                        <a:spcAft>
                          <a:spcPts val="0"/>
                        </a:spcAft>
                      </a:pP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データカタログサイト試行版「</a:t>
                      </a:r>
                      <a:r>
                        <a:rPr lang="en-US" sz="1000" kern="100">
                          <a:effectLst/>
                          <a:latin typeface="メイリオ" panose="020B0604030504040204" pitchFamily="50" charset="-128"/>
                          <a:ea typeface="メイリオ" panose="020B0604030504040204" pitchFamily="50" charset="-128"/>
                          <a:cs typeface="メイリオ" panose="020B0604030504040204" pitchFamily="50" charset="-128"/>
                        </a:rPr>
                        <a:t>DATA.GO.JP</a:t>
                      </a:r>
                      <a:r>
                        <a:rPr lang="ja-JP" sz="1000" kern="100">
                          <a:effectLst/>
                          <a:latin typeface="メイリオ" panose="020B0604030504040204" pitchFamily="50" charset="-128"/>
                          <a:ea typeface="メイリオ" panose="020B0604030504040204" pitchFamily="50" charset="-128"/>
                          <a:cs typeface="メイリオ" panose="020B0604030504040204" pitchFamily="50" charset="-128"/>
                        </a:rPr>
                        <a:t>」公開</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c>
                  <a:txBody>
                    <a:bodyPr/>
                    <a:lstStyle/>
                    <a:p>
                      <a:pPr algn="just">
                        <a:spcAft>
                          <a:spcPts val="0"/>
                        </a:spcAft>
                      </a:pPr>
                      <a:r>
                        <a:rPr 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内閣官房</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tr>
            </a:tbl>
          </a:graphicData>
        </a:graphic>
      </p:graphicFrame>
    </p:spTree>
    <p:extLst>
      <p:ext uri="{BB962C8B-B14F-4D97-AF65-F5344CB8AC3E}">
        <p14:creationId xmlns:p14="http://schemas.microsoft.com/office/powerpoint/2010/main" val="2972086865"/>
      </p:ext>
    </p:extLst>
  </p:cSld>
  <p:clrMapOvr>
    <a:masterClrMapping/>
  </p:clrMapOvr>
  <p:timing>
    <p:tnLst>
      <p:par>
        <p:cTn id="1" dur="indefinite" restart="never" nodeType="tmRoot"/>
      </p:par>
    </p:tnLst>
  </p:timing>
</p:sld>
</file>

<file path=ppt/theme/theme1.xml><?xml version="1.0" encoding="utf-8"?>
<a:theme xmlns:a="http://schemas.openxmlformats.org/drawingml/2006/main" name="SUP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a:spPr>
      <a:bodyPr vert="horz" wrap="none" lIns="91440" tIns="45720" rIns="91440" bIns="45720" numCol="1" rtlCol="0" anchor="ctr" anchorCtr="0" compatLnSpc="1">
        <a:prstTxWarp prst="textNoShape">
          <a:avLst/>
        </a:prstTxWarp>
      </a:bodyPr>
      <a:lstStyle>
        <a:defPPr marL="0" marR="0" indent="0" algn="l" defTabSz="914400" rtl="0" eaLnBrk="1" fontAlgn="base" latinLnBrk="1" hangingPunct="1">
          <a:lnSpc>
            <a:spcPct val="100000"/>
          </a:lnSpc>
          <a:spcBef>
            <a:spcPct val="0"/>
          </a:spcBef>
          <a:spcAft>
            <a:spcPct val="0"/>
          </a:spcAft>
          <a:buClrTx/>
          <a:buSzTx/>
          <a:buFontTx/>
          <a:buNone/>
          <a:tabLst/>
          <a:defRPr kumimoji="0"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none" rtlCol="0">
        <a:spAutoFit/>
      </a:bodyPr>
      <a:lstStyle>
        <a:defPPr algn="l">
          <a:defRPr kumimoji="1"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5558</Words>
  <Application>Microsoft Office PowerPoint</Application>
  <PresentationFormat>A4 210 x 297 mm</PresentationFormat>
  <Paragraphs>632</Paragraphs>
  <Slides>28</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28</vt:i4>
      </vt:variant>
    </vt:vector>
  </HeadingPairs>
  <TitlesOfParts>
    <vt:vector size="30" baseType="lpstr">
      <vt:lpstr>SUPERP</vt:lpstr>
      <vt:lpstr>Visio</vt:lpstr>
      <vt:lpstr>オープンデータ流通推進コンソーシアム オープンデータ化ガイド 概要（共通部・利用ルール編）（案）</vt:lpstr>
      <vt:lpstr>前回資料からの更新差分</vt:lpstr>
      <vt:lpstr>「オープンデータ化ガイド」の全体構成</vt:lpstr>
      <vt:lpstr>「オープンデータ化ガイド」の全体構成</vt:lpstr>
      <vt:lpstr>第I部 共通部</vt:lpstr>
      <vt:lpstr>第1章「オープンデータ化ガイドの概要」</vt:lpstr>
      <vt:lpstr>第1章「オープンデータ化ガイドの概要」</vt:lpstr>
      <vt:lpstr>第2章「オープンデータ化の背景と意義」</vt:lpstr>
      <vt:lpstr>2.1 オープンデータに関する主な動向</vt:lpstr>
      <vt:lpstr>2.1 オープンデータに関する主な動向</vt:lpstr>
      <vt:lpstr>2.1 オープンデータに関する主な動向</vt:lpstr>
      <vt:lpstr>第3章「オープンデータ化の手順」</vt:lpstr>
      <vt:lpstr>第II部 利用ルール編</vt:lpstr>
      <vt:lpstr>4.1　オープンデータにおける利用ルールの重要性</vt:lpstr>
      <vt:lpstr>4.2 国際的なオープンデータの利用ルールの動向</vt:lpstr>
      <vt:lpstr>4.3　日本政府におけるオープンデータ利用ルールの動向</vt:lpstr>
      <vt:lpstr>5.1　CCライセンス</vt:lpstr>
      <vt:lpstr>5.2　CC-BYライセンス</vt:lpstr>
      <vt:lpstr>5.3　CC0</vt:lpstr>
      <vt:lpstr>5.4　政府標準利用規約（第1.0版）（案）</vt:lpstr>
      <vt:lpstr>6.1　情報利用者の視点からの比較</vt:lpstr>
      <vt:lpstr>6.2　情報提供者の視点からの比較</vt:lpstr>
      <vt:lpstr>6.3　データの性質からの比較</vt:lpstr>
      <vt:lpstr>6.4　オープンデータ化の際に望ましい利用ルール</vt:lpstr>
      <vt:lpstr>7.1　オープンデータ化の主な対象</vt:lpstr>
      <vt:lpstr>7.2　利用ルールの適用</vt:lpstr>
      <vt:lpstr>第8章　利用ルールに関する今後の検討について</vt:lpstr>
      <vt:lpstr>PowerPoint プレゼンテーション</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2013-01-10T00:12:03Z</dcterms:created>
  <dcterms:modified xsi:type="dcterms:W3CDTF">2014-04-16T05:04:55Z</dcterms:modified>
</cp:coreProperties>
</file>