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19"/>
  </p:notesMasterIdLst>
  <p:handoutMasterIdLst>
    <p:handoutMasterId r:id="rId20"/>
  </p:handoutMasterIdLst>
  <p:sldIdLst>
    <p:sldId id="257"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64" r:id="rId18"/>
  </p:sldIdLst>
  <p:sldSz cx="9906000" cy="6858000" type="A4"/>
  <p:notesSz cx="7099300" cy="10234613"/>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xmlns="">
        <p15:guide id="1" orient="horz" pos="4180">
          <p15:clr>
            <a:srgbClr val="A4A3A4"/>
          </p15:clr>
        </p15:guide>
        <p15:guide id="2" pos="5984">
          <p15:clr>
            <a:srgbClr val="A4A3A4"/>
          </p15:clr>
        </p15:guide>
      </p15:sldGuideLst>
    </p:ext>
    <p:ext uri="{2D200454-40CA-4A62-9FC3-DE9A4176ACB9}">
      <p15:notesGuideLst xmlns:p15="http://schemas.microsoft.com/office/powerpoint/2012/main" xmlns="">
        <p15:guide id="1" orient="horz" pos="3225">
          <p15:clr>
            <a:srgbClr val="A4A3A4"/>
          </p15:clr>
        </p15:guide>
        <p15:guide id="2" pos="22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99566" autoAdjust="0"/>
  </p:normalViewPr>
  <p:slideViewPr>
    <p:cSldViewPr>
      <p:cViewPr>
        <p:scale>
          <a:sx n="122" d="100"/>
          <a:sy n="122" d="100"/>
        </p:scale>
        <p:origin x="-84" y="-234"/>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225"/>
        <p:guide pos="22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4025905" y="9726067"/>
            <a:ext cx="3073400" cy="508552"/>
          </a:xfrm>
          <a:prstGeom prst="rect">
            <a:avLst/>
          </a:prstGeom>
          <a:noFill/>
          <a:ln w="9525">
            <a:noFill/>
            <a:miter lim="800000"/>
            <a:headEnd/>
            <a:tailEnd/>
          </a:ln>
          <a:effectLst/>
        </p:spPr>
        <p:txBody>
          <a:bodyPr vert="horz" wrap="square" lIns="98848" tIns="49427" rIns="98848" bIns="49427" numCol="1" anchor="b" anchorCtr="0" compatLnSpc="1">
            <a:prstTxWarp prst="textNoShape">
              <a:avLst/>
            </a:prstTxWarp>
          </a:bodyPr>
          <a:lstStyle>
            <a:lvl1pPr algn="r" defTabSz="989047">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lvl1pPr algn="l" defTabSz="989047">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4025905" y="3"/>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lvl1pPr algn="r" defTabSz="989047">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74700" y="766763"/>
            <a:ext cx="5549900" cy="38417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47739" y="4861448"/>
            <a:ext cx="5203825" cy="4607166"/>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726067"/>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b" anchorCtr="0" compatLnSpc="1">
            <a:prstTxWarp prst="textNoShape">
              <a:avLst/>
            </a:prstTxWarp>
          </a:bodyPr>
          <a:lstStyle>
            <a:lvl1pPr algn="l" defTabSz="989047">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4025905" y="9726067"/>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b" anchorCtr="0" compatLnSpc="1">
            <a:prstTxWarp prst="textNoShape">
              <a:avLst/>
            </a:prstTxWarp>
          </a:bodyPr>
          <a:lstStyle>
            <a:lvl1pPr algn="r" defTabSz="989047">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84681"/>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255726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2557264"/>
            <a:ext cx="7113240" cy="369332"/>
          </a:xfrm>
        </p:spPr>
        <p:txBody>
          <a:bodyPr anchor="ctr" anchorCtr="0"/>
          <a:lstStyle>
            <a:lvl1pPr marL="0" indent="0">
              <a:buNone/>
              <a:defRPr b="1">
                <a:solidFill>
                  <a:schemeClr val="tx1"/>
                </a:solidFill>
              </a:defRPr>
            </a:lvl1pPr>
          </a:lstStyle>
          <a:p>
            <a:pPr lvl="0"/>
            <a:r>
              <a:rPr kumimoji="1" lang="ja-JP" altLang="en-US" smtClean="0"/>
              <a:t>マスター テキストの書式設定</a:t>
            </a:r>
          </a:p>
        </p:txBody>
      </p:sp>
      <p:sp>
        <p:nvSpPr>
          <p:cNvPr id="10" name="Text Box 785"/>
          <p:cNvSpPr txBox="1">
            <a:spLocks noChangeArrowheads="1"/>
          </p:cNvSpPr>
          <p:nvPr userDrawn="1"/>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endParaRPr lang="en-US" altLang="ja-JP" dirty="0">
              <a:solidFill>
                <a:schemeClr val="bg2"/>
              </a:solidFill>
            </a:endParaRPr>
          </a:p>
        </p:txBody>
      </p:sp>
      <p:sp>
        <p:nvSpPr>
          <p:cNvPr id="9" name="テキスト プレースホルダー 8"/>
          <p:cNvSpPr>
            <a:spLocks noGrp="1"/>
          </p:cNvSpPr>
          <p:nvPr>
            <p:ph type="body" sz="quarter" idx="11"/>
          </p:nvPr>
        </p:nvSpPr>
        <p:spPr>
          <a:xfrm>
            <a:off x="8985448" y="188913"/>
            <a:ext cx="828873" cy="290763"/>
          </a:xfrm>
        </p:spPr>
        <p:txBody>
          <a:bodyPr>
            <a:normAutofit/>
          </a:bodyPr>
          <a:lstStyle>
            <a:lvl1pPr marL="0" indent="0" algn="ctr">
              <a:buNone/>
              <a:defRPr sz="1200"/>
            </a:lvl1pPr>
          </a:lstStyle>
          <a:p>
            <a:pPr lvl="0"/>
            <a:r>
              <a:rPr kumimoji="1" lang="ja-JP" altLang="en-US" smtClean="0"/>
              <a:t>マスター テキストの書式設定</a:t>
            </a:r>
          </a:p>
        </p:txBody>
      </p:sp>
      <p:sp>
        <p:nvSpPr>
          <p:cNvPr id="11" name="Rectangle 6"/>
          <p:cNvSpPr txBox="1">
            <a:spLocks noChangeArrowheads="1"/>
          </p:cNvSpPr>
          <p:nvPr userDrawn="1"/>
        </p:nvSpPr>
        <p:spPr bwMode="auto">
          <a:xfrm>
            <a:off x="2798084" y="5707166"/>
            <a:ext cx="6912767" cy="314122"/>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r" latinLnBrk="0"/>
            <a:r>
              <a:rPr lang="ja-JP" altLang="en-US" sz="1600" kern="0" dirty="0" smtClean="0"/>
              <a:t>オープン＆ビッグデータ活用・地方創生推進機構</a:t>
            </a:r>
            <a:r>
              <a:rPr lang="ja-JP" altLang="en-US" sz="1600" kern="0" baseline="0" dirty="0" smtClean="0"/>
              <a:t> 事務局</a:t>
            </a:r>
            <a:endParaRPr lang="ja-JP" altLang="en-US" sz="1600" kern="0" dirty="0" smtClean="0"/>
          </a:p>
        </p:txBody>
      </p:sp>
      <p:sp>
        <p:nvSpPr>
          <p:cNvPr id="12" name="Rectangle 5"/>
          <p:cNvSpPr txBox="1">
            <a:spLocks noChangeArrowheads="1"/>
          </p:cNvSpPr>
          <p:nvPr userDrawn="1"/>
        </p:nvSpPr>
        <p:spPr bwMode="auto">
          <a:xfrm>
            <a:off x="2792759" y="1772816"/>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accent2"/>
          </a:solidFill>
          <a:ln>
            <a:solidFill>
              <a:schemeClr val="accent2"/>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オープン＆ビッグデータ活用・地方創生推進機構</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52420" y="6638448"/>
            <a:ext cx="5767171"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lgn="l">
              <a:defRPr/>
            </a:pPr>
            <a:r>
              <a:rPr lang="en-US" altLang="ja-JP" sz="1000" b="1" dirty="0" smtClean="0">
                <a:solidFill>
                  <a:srgbClr val="353535"/>
                </a:solidFill>
                <a:latin typeface="Arial" charset="0"/>
              </a:rPr>
              <a:t>© 2014 Vitalizing Local Economy Organization by Open data &amp; Big data</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4520952" y="5301208"/>
            <a:ext cx="5184575" cy="375677"/>
          </a:xfrm>
        </p:spPr>
        <p:txBody>
          <a:bodyPr/>
          <a:lstStyle/>
          <a:p>
            <a:r>
              <a:rPr lang="en-US" altLang="ja-JP" sz="2000" dirty="0" smtClean="0"/>
              <a:t>2014.12.24</a:t>
            </a:r>
          </a:p>
        </p:txBody>
      </p:sp>
      <p:sp>
        <p:nvSpPr>
          <p:cNvPr id="3" name="タイトル 2"/>
          <p:cNvSpPr>
            <a:spLocks noGrp="1"/>
          </p:cNvSpPr>
          <p:nvPr>
            <p:ph type="ctrTitle" sz="quarter"/>
          </p:nvPr>
        </p:nvSpPr>
        <p:spPr>
          <a:xfrm>
            <a:off x="2792760" y="3012674"/>
            <a:ext cx="6912767" cy="560343"/>
          </a:xfrm>
        </p:spPr>
        <p:txBody>
          <a:bodyPr/>
          <a:lstStyle/>
          <a:p>
            <a:r>
              <a:rPr lang="ja-JP" altLang="en-US" dirty="0">
                <a:latin typeface="メイリオ" pitchFamily="50" charset="-128"/>
                <a:ea typeface="メイリオ" pitchFamily="50" charset="-128"/>
                <a:cs typeface="メイリオ" pitchFamily="50" charset="-128"/>
              </a:rPr>
              <a:t>支援ツール群整備方針</a:t>
            </a:r>
          </a:p>
        </p:txBody>
      </p:sp>
      <p:sp>
        <p:nvSpPr>
          <p:cNvPr id="4" name="テキスト プレースホルダー 3"/>
          <p:cNvSpPr>
            <a:spLocks noGrp="1"/>
          </p:cNvSpPr>
          <p:nvPr>
            <p:ph type="body" sz="quarter" idx="10"/>
          </p:nvPr>
        </p:nvSpPr>
        <p:spPr/>
        <p:txBody>
          <a:bodyPr>
            <a:normAutofit lnSpcReduction="10000"/>
          </a:bodyPr>
          <a:lstStyle/>
          <a:p>
            <a:r>
              <a:rPr lang="ja-JP" altLang="en-US" dirty="0"/>
              <a:t>平成</a:t>
            </a:r>
            <a:r>
              <a:rPr lang="en-US" altLang="ja-JP" dirty="0"/>
              <a:t>26</a:t>
            </a:r>
            <a:r>
              <a:rPr lang="ja-JP" altLang="en-US" dirty="0"/>
              <a:t>年度 第</a:t>
            </a:r>
            <a:r>
              <a:rPr lang="en-US" altLang="ja-JP" dirty="0"/>
              <a:t>1</a:t>
            </a:r>
            <a:r>
              <a:rPr lang="ja-JP" altLang="en-US" dirty="0"/>
              <a:t>回技術委員会</a:t>
            </a:r>
            <a:r>
              <a:rPr lang="ja-JP" altLang="en-US" dirty="0" smtClean="0"/>
              <a:t>資料</a:t>
            </a:r>
            <a:endParaRPr lang="ja-JP" altLang="en-US" dirty="0"/>
          </a:p>
        </p:txBody>
      </p:sp>
      <p:sp>
        <p:nvSpPr>
          <p:cNvPr id="8" name="テキスト プレースホルダー 7"/>
          <p:cNvSpPr>
            <a:spLocks noGrp="1"/>
          </p:cNvSpPr>
          <p:nvPr>
            <p:ph type="body" sz="quarter" idx="11"/>
          </p:nvPr>
        </p:nvSpPr>
        <p:spPr/>
        <p:txBody>
          <a:bodyPr anchor="ctr" anchorCtr="0"/>
          <a:lstStyle/>
          <a:p>
            <a:r>
              <a:rPr kumimoji="1" lang="ja-JP" altLang="en-US" dirty="0" smtClean="0"/>
              <a:t>資料</a:t>
            </a:r>
            <a:r>
              <a:rPr kumimoji="1" lang="en-US" altLang="ja-JP" smtClean="0"/>
              <a:t>1-6</a:t>
            </a:r>
          </a:p>
        </p:txBody>
      </p:sp>
      <p:pic>
        <p:nvPicPr>
          <p:cNvPr id="1026"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960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ボキャブラリ記述ページ</a:t>
            </a:r>
            <a:endParaRPr kumimoji="1" lang="ja-JP" altLang="en-US" dirty="0"/>
          </a:p>
        </p:txBody>
      </p:sp>
      <p:sp>
        <p:nvSpPr>
          <p:cNvPr id="3" name="コンテンツ プレースホルダ 2"/>
          <p:cNvSpPr>
            <a:spLocks noGrp="1"/>
          </p:cNvSpPr>
          <p:nvPr>
            <p:ph idx="1"/>
          </p:nvPr>
        </p:nvSpPr>
        <p:spPr>
          <a:xfrm>
            <a:off x="705388" y="1143004"/>
            <a:ext cx="8442845" cy="5238325"/>
          </a:xfrm>
        </p:spPr>
        <p:txBody>
          <a:bodyPr>
            <a:normAutofit fontScale="92500" lnSpcReduction="10000"/>
          </a:bodyPr>
          <a:lstStyle/>
          <a:p>
            <a:r>
              <a:rPr lang="ja-JP" altLang="en-US" dirty="0" smtClean="0"/>
              <a:t>複数の記述方法を選択できる</a:t>
            </a:r>
            <a:endParaRPr lang="en-US" altLang="ja-JP" dirty="0" smtClean="0"/>
          </a:p>
          <a:p>
            <a:pPr lvl="1"/>
            <a:r>
              <a:rPr lang="en-US" altLang="ja-JP" dirty="0" smtClean="0"/>
              <a:t>URL</a:t>
            </a:r>
            <a:r>
              <a:rPr lang="ja-JP" altLang="en-US" dirty="0" smtClean="0"/>
              <a:t>から読み込み</a:t>
            </a:r>
            <a:endParaRPr lang="en-US" altLang="ja-JP" dirty="0" smtClean="0"/>
          </a:p>
          <a:p>
            <a:pPr lvl="2"/>
            <a:r>
              <a:rPr lang="en-US" altLang="ja-JP" dirty="0" smtClean="0"/>
              <a:t>Web</a:t>
            </a:r>
            <a:r>
              <a:rPr lang="ja-JP" altLang="en-US" dirty="0" smtClean="0"/>
              <a:t>上で公開されているボキャブラリをそのままインポートできる</a:t>
            </a:r>
            <a:endParaRPr lang="en-US" altLang="ja-JP" dirty="0" smtClean="0"/>
          </a:p>
          <a:p>
            <a:pPr lvl="1"/>
            <a:r>
              <a:rPr lang="ja-JP" altLang="en-US" dirty="0" smtClean="0"/>
              <a:t>ファイルから読み込み</a:t>
            </a:r>
            <a:endParaRPr lang="en-US" altLang="ja-JP" dirty="0" smtClean="0"/>
          </a:p>
          <a:p>
            <a:pPr lvl="2"/>
            <a:r>
              <a:rPr lang="ja-JP" altLang="en-US" dirty="0" smtClean="0"/>
              <a:t>既に記述されている</a:t>
            </a:r>
            <a:r>
              <a:rPr lang="en-US" altLang="ja-JP" dirty="0" smtClean="0"/>
              <a:t>RDF</a:t>
            </a:r>
            <a:r>
              <a:rPr lang="ja-JP" altLang="en-US" dirty="0" smtClean="0"/>
              <a:t>ファイルをアップロードしてインポートできる</a:t>
            </a:r>
            <a:endParaRPr lang="en-US" altLang="ja-JP" dirty="0" smtClean="0"/>
          </a:p>
          <a:p>
            <a:pPr lvl="1"/>
            <a:r>
              <a:rPr lang="en-US" altLang="ja-JP" dirty="0" smtClean="0"/>
              <a:t>Turtle</a:t>
            </a:r>
            <a:r>
              <a:rPr lang="ja-JP" altLang="en-US" dirty="0" smtClean="0"/>
              <a:t>を直接記述</a:t>
            </a:r>
            <a:endParaRPr lang="en-US" altLang="ja-JP" dirty="0" smtClean="0"/>
          </a:p>
          <a:p>
            <a:pPr lvl="2"/>
            <a:r>
              <a:rPr lang="en-US" altLang="ja-JP" dirty="0" smtClean="0"/>
              <a:t>RDF</a:t>
            </a:r>
            <a:r>
              <a:rPr lang="ja-JP" altLang="en-US" dirty="0" smtClean="0"/>
              <a:t>の記述に広く利用されている</a:t>
            </a:r>
            <a:r>
              <a:rPr lang="en-US" altLang="ja-JP" dirty="0" smtClean="0"/>
              <a:t/>
            </a:r>
            <a:br>
              <a:rPr lang="en-US" altLang="ja-JP" dirty="0" smtClean="0"/>
            </a:br>
            <a:r>
              <a:rPr lang="en-US" altLang="ja-JP" dirty="0" smtClean="0"/>
              <a:t>Turtle</a:t>
            </a:r>
            <a:r>
              <a:rPr lang="ja-JP" altLang="en-US" dirty="0" smtClean="0"/>
              <a:t>形式で直接記述できる</a:t>
            </a:r>
            <a:endParaRPr lang="en-US" altLang="ja-JP" dirty="0" smtClean="0"/>
          </a:p>
          <a:p>
            <a:pPr lvl="1"/>
            <a:r>
              <a:rPr lang="ja-JP" altLang="en-US" dirty="0" smtClean="0"/>
              <a:t>フォームを利用して記述</a:t>
            </a:r>
            <a:endParaRPr lang="en-US" altLang="ja-JP" dirty="0" smtClean="0"/>
          </a:p>
          <a:p>
            <a:pPr lvl="2"/>
            <a:r>
              <a:rPr lang="ja-JP" altLang="en-US" dirty="0" smtClean="0"/>
              <a:t>主語、述語、目的語、目的語の型を</a:t>
            </a:r>
            <a:r>
              <a:rPr lang="en-US" altLang="ja-JP" dirty="0" smtClean="0"/>
              <a:t/>
            </a:r>
            <a:br>
              <a:rPr lang="en-US" altLang="ja-JP" dirty="0" smtClean="0"/>
            </a:br>
            <a:r>
              <a:rPr lang="ja-JP" altLang="en-US" dirty="0" smtClean="0"/>
              <a:t>明確に分離したインタフェースにより</a:t>
            </a:r>
            <a:r>
              <a:rPr lang="en-US" altLang="ja-JP" dirty="0" smtClean="0"/>
              <a:t/>
            </a:r>
            <a:br>
              <a:rPr lang="en-US" altLang="ja-JP" dirty="0" smtClean="0"/>
            </a:br>
            <a:r>
              <a:rPr lang="ja-JP" altLang="en-US" dirty="0" smtClean="0"/>
              <a:t>記述の負担やミスを軽減できる</a:t>
            </a:r>
            <a:endParaRPr lang="en-US" altLang="ja-JP" dirty="0" smtClean="0"/>
          </a:p>
          <a:p>
            <a:r>
              <a:rPr lang="ja-JP" altLang="en-US" dirty="0" smtClean="0"/>
              <a:t>フォームを利用して記述すると</a:t>
            </a:r>
            <a:r>
              <a:rPr lang="en-US" altLang="ja-JP" dirty="0" smtClean="0"/>
              <a:t/>
            </a:r>
            <a:br>
              <a:rPr lang="en-US" altLang="ja-JP" dirty="0" smtClean="0"/>
            </a:br>
            <a:r>
              <a:rPr lang="ja-JP" altLang="en-US" dirty="0" smtClean="0"/>
              <a:t>補完機能を利用できる</a:t>
            </a:r>
            <a:endParaRPr lang="en-US" altLang="ja-JP" dirty="0" smtClean="0"/>
          </a:p>
          <a:p>
            <a:pPr lvl="1"/>
            <a:r>
              <a:rPr lang="ja-JP" altLang="en-US" dirty="0" smtClean="0"/>
              <a:t>述語（</a:t>
            </a:r>
            <a:r>
              <a:rPr lang="en-US" altLang="ja-JP" dirty="0" smtClean="0"/>
              <a:t>Predicate</a:t>
            </a:r>
            <a:r>
              <a:rPr lang="ja-JP" altLang="en-US" dirty="0" smtClean="0"/>
              <a:t>）には</a:t>
            </a:r>
            <a:r>
              <a:rPr lang="en-US" altLang="ja-JP" dirty="0" smtClean="0"/>
              <a:t/>
            </a:r>
            <a:br>
              <a:rPr lang="en-US" altLang="ja-JP" dirty="0" smtClean="0"/>
            </a:br>
            <a:r>
              <a:rPr lang="ja-JP" altLang="en-US" dirty="0" smtClean="0"/>
              <a:t>既存のボキャブラリを指定するため、</a:t>
            </a:r>
            <a:r>
              <a:rPr lang="en-US" altLang="ja-JP" dirty="0" smtClean="0"/>
              <a:t/>
            </a:r>
            <a:br>
              <a:rPr lang="en-US" altLang="ja-JP" dirty="0" smtClean="0"/>
            </a:br>
            <a:r>
              <a:rPr lang="ja-JP" altLang="en-US" dirty="0" smtClean="0"/>
              <a:t>補完機能を利用して記述を行うと</a:t>
            </a:r>
            <a:r>
              <a:rPr lang="en-US" altLang="ja-JP" dirty="0" smtClean="0"/>
              <a:t/>
            </a:r>
            <a:br>
              <a:rPr lang="en-US" altLang="ja-JP" dirty="0" smtClean="0"/>
            </a:br>
            <a:r>
              <a:rPr lang="ja-JP" altLang="en-US" dirty="0" smtClean="0"/>
              <a:t>記述ミスを削減できる</a:t>
            </a:r>
            <a:endParaRPr lang="en-US" altLang="ja-JP" dirty="0" smtClean="0"/>
          </a:p>
        </p:txBody>
      </p:sp>
      <p:pic>
        <p:nvPicPr>
          <p:cNvPr id="3075" name="Picture 3"/>
          <p:cNvPicPr>
            <a:picLocks noChangeAspect="1" noChangeArrowheads="1"/>
          </p:cNvPicPr>
          <p:nvPr/>
        </p:nvPicPr>
        <p:blipFill>
          <a:blip r:embed="rId2" cstate="print"/>
          <a:srcRect l="14309" r="14146"/>
          <a:stretch>
            <a:fillRect/>
          </a:stretch>
        </p:blipFill>
        <p:spPr bwMode="auto">
          <a:xfrm>
            <a:off x="4857246" y="2564904"/>
            <a:ext cx="4560251" cy="3599190"/>
          </a:xfrm>
          <a:prstGeom prst="rect">
            <a:avLst/>
          </a:prstGeom>
          <a:noFill/>
          <a:ln w="9525">
            <a:solidFill>
              <a:schemeClr val="bg2"/>
            </a:solidFill>
            <a:miter lim="800000"/>
            <a:headEnd/>
            <a:tailEnd/>
          </a:ln>
        </p:spPr>
      </p:pic>
      <p:sp>
        <p:nvSpPr>
          <p:cNvPr id="6" name="正方形/長方形 5"/>
          <p:cNvSpPr/>
          <p:nvPr/>
        </p:nvSpPr>
        <p:spPr>
          <a:xfrm>
            <a:off x="4880992" y="6134851"/>
            <a:ext cx="4572000" cy="523220"/>
          </a:xfrm>
          <a:prstGeom prst="rect">
            <a:avLst/>
          </a:prstGeom>
        </p:spPr>
        <p:txBody>
          <a:bodyPr>
            <a:spAutoFit/>
          </a:bodyPr>
          <a:lstStyle/>
          <a:p>
            <a:r>
              <a:rPr lang="ja-JP" altLang="en-US" sz="1400" dirty="0">
                <a:solidFill>
                  <a:schemeClr val="bg2"/>
                </a:solidFill>
              </a:rPr>
              <a:t>画面例では、</a:t>
            </a:r>
            <a:r>
              <a:rPr lang="en-US" altLang="ja-JP" sz="1400" dirty="0">
                <a:solidFill>
                  <a:schemeClr val="bg2"/>
                </a:solidFill>
              </a:rPr>
              <a:t>owl</a:t>
            </a:r>
            <a:r>
              <a:rPr lang="ja-JP" altLang="en-US" sz="1400" dirty="0">
                <a:solidFill>
                  <a:schemeClr val="bg2"/>
                </a:solidFill>
              </a:rPr>
              <a:t>と入力すると、</a:t>
            </a:r>
            <a:r>
              <a:rPr lang="en-US" altLang="ja-JP" sz="1400" dirty="0">
                <a:solidFill>
                  <a:schemeClr val="bg2"/>
                </a:solidFill>
              </a:rPr>
              <a:t/>
            </a:r>
            <a:br>
              <a:rPr lang="en-US" altLang="ja-JP" sz="1400" dirty="0">
                <a:solidFill>
                  <a:schemeClr val="bg2"/>
                </a:solidFill>
              </a:rPr>
            </a:br>
            <a:r>
              <a:rPr lang="en-US" altLang="ja-JP" sz="1400" dirty="0">
                <a:solidFill>
                  <a:schemeClr val="bg2"/>
                </a:solidFill>
              </a:rPr>
              <a:t>owl</a:t>
            </a:r>
            <a:r>
              <a:rPr lang="ja-JP" altLang="en-US" sz="1400" dirty="0">
                <a:solidFill>
                  <a:schemeClr val="bg2"/>
                </a:solidFill>
              </a:rPr>
              <a:t>を</a:t>
            </a:r>
            <a:r>
              <a:rPr lang="ja-JP" altLang="en-US" sz="1400" dirty="0" smtClean="0">
                <a:solidFill>
                  <a:schemeClr val="bg2"/>
                </a:solidFill>
              </a:rPr>
              <a:t>含むタームの</a:t>
            </a:r>
            <a:r>
              <a:rPr lang="ja-JP" altLang="en-US" sz="1400" dirty="0">
                <a:solidFill>
                  <a:schemeClr val="bg2"/>
                </a:solidFill>
              </a:rPr>
              <a:t>一覧を表示している。</a:t>
            </a:r>
          </a:p>
        </p:txBody>
      </p:sp>
      <p:sp>
        <p:nvSpPr>
          <p:cNvPr id="7" name="正方形/長方形 6"/>
          <p:cNvSpPr/>
          <p:nvPr/>
        </p:nvSpPr>
        <p:spPr bwMode="auto">
          <a:xfrm>
            <a:off x="7185247" y="2564904"/>
            <a:ext cx="816219" cy="144016"/>
          </a:xfrm>
          <a:prstGeom prst="rect">
            <a:avLst/>
          </a:prstGeom>
          <a:solidFill>
            <a:schemeClr val="bg2">
              <a:lumMod val="85000"/>
              <a:lumOff val="15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4106577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ネームスペース登録ページ</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ネームスペースに対する説明を記述できる</a:t>
            </a:r>
            <a:endParaRPr kumimoji="1" lang="en-US" altLang="ja-JP" dirty="0" smtClean="0"/>
          </a:p>
          <a:p>
            <a:pPr lvl="1"/>
            <a:r>
              <a:rPr lang="ja-JP" altLang="en-US" dirty="0" smtClean="0"/>
              <a:t>タグによるネームスペース自体の検索性の向上</a:t>
            </a:r>
            <a:endParaRPr lang="en-US" altLang="ja-JP" dirty="0" smtClean="0"/>
          </a:p>
          <a:p>
            <a:pPr lvl="1"/>
            <a:r>
              <a:rPr lang="ja-JP" altLang="en-US" dirty="0" smtClean="0"/>
              <a:t>登録者・作成者等の明確化</a:t>
            </a:r>
            <a:endParaRPr lang="en-US" altLang="ja-JP" dirty="0" smtClean="0"/>
          </a:p>
          <a:p>
            <a:pPr lvl="1"/>
            <a:r>
              <a:rPr lang="ja-JP" altLang="en-US" dirty="0" smtClean="0"/>
              <a:t>ネームスペースの意味の明確化</a:t>
            </a:r>
            <a:endParaRPr lang="en-US" altLang="ja-JP" dirty="0" smtClean="0"/>
          </a:p>
          <a:p>
            <a:r>
              <a:rPr lang="ja-JP" altLang="en-US" dirty="0" smtClean="0"/>
              <a:t>ネームスペース単位で</a:t>
            </a:r>
            <a:r>
              <a:rPr lang="en-US" altLang="ja-JP" dirty="0" smtClean="0"/>
              <a:t/>
            </a:r>
            <a:br>
              <a:rPr lang="en-US" altLang="ja-JP" dirty="0" smtClean="0"/>
            </a:br>
            <a:r>
              <a:rPr lang="ja-JP" altLang="en-US" dirty="0" smtClean="0"/>
              <a:t>ネームスペースの</a:t>
            </a:r>
            <a:r>
              <a:rPr lang="en-US" altLang="ja-JP" dirty="0" smtClean="0"/>
              <a:t/>
            </a:r>
            <a:br>
              <a:rPr lang="en-US" altLang="ja-JP" dirty="0" smtClean="0"/>
            </a:br>
            <a:r>
              <a:rPr lang="ja-JP" altLang="en-US" dirty="0" smtClean="0"/>
              <a:t>閲覧・編集権等の</a:t>
            </a:r>
            <a:r>
              <a:rPr lang="en-US" altLang="ja-JP" dirty="0" smtClean="0"/>
              <a:t/>
            </a:r>
            <a:br>
              <a:rPr lang="en-US" altLang="ja-JP" dirty="0" smtClean="0"/>
            </a:br>
            <a:r>
              <a:rPr lang="ja-JP" altLang="en-US" dirty="0" smtClean="0"/>
              <a:t>アクセスコントロールが</a:t>
            </a:r>
            <a:r>
              <a:rPr lang="en-US" altLang="ja-JP" dirty="0" smtClean="0"/>
              <a:t/>
            </a:r>
            <a:br>
              <a:rPr lang="en-US" altLang="ja-JP" dirty="0" smtClean="0"/>
            </a:br>
            <a:r>
              <a:rPr lang="ja-JP" altLang="en-US" dirty="0" smtClean="0"/>
              <a:t>できる</a:t>
            </a:r>
            <a:endParaRPr lang="en-US" altLang="ja-JP" dirty="0" smtClean="0"/>
          </a:p>
          <a:p>
            <a:pPr lvl="1"/>
            <a:r>
              <a:rPr lang="ja-JP" altLang="en-US" dirty="0" smtClean="0"/>
              <a:t>公開したボキャブラリが</a:t>
            </a:r>
            <a:r>
              <a:rPr lang="en-US" altLang="ja-JP" dirty="0" smtClean="0"/>
              <a:t/>
            </a:r>
            <a:br>
              <a:rPr lang="en-US" altLang="ja-JP" dirty="0" smtClean="0"/>
            </a:br>
            <a:r>
              <a:rPr lang="ja-JP" altLang="en-US" dirty="0" smtClean="0"/>
              <a:t>勝手に編集される心配がない</a:t>
            </a:r>
            <a:endParaRPr lang="en-US" altLang="ja-JP" dirty="0" smtClean="0"/>
          </a:p>
          <a:p>
            <a:endParaRPr lang="en-US" altLang="ja-JP" dirty="0" smtClean="0"/>
          </a:p>
          <a:p>
            <a:pPr lvl="1"/>
            <a:endParaRPr lang="en-US" altLang="ja-JP" dirty="0" smtClean="0"/>
          </a:p>
          <a:p>
            <a:endParaRPr kumimoji="1" lang="ja-JP" altLang="en-US" dirty="0"/>
          </a:p>
        </p:txBody>
      </p:sp>
      <p:pic>
        <p:nvPicPr>
          <p:cNvPr id="5122" name="Picture 2"/>
          <p:cNvPicPr>
            <a:picLocks noChangeAspect="1" noChangeArrowheads="1"/>
          </p:cNvPicPr>
          <p:nvPr/>
        </p:nvPicPr>
        <p:blipFill>
          <a:blip r:embed="rId2" cstate="print"/>
          <a:srcRect l="15002" r="14991"/>
          <a:stretch>
            <a:fillRect/>
          </a:stretch>
        </p:blipFill>
        <p:spPr bwMode="auto">
          <a:xfrm>
            <a:off x="4160912" y="2122345"/>
            <a:ext cx="5364088" cy="4330991"/>
          </a:xfrm>
          <a:prstGeom prst="rect">
            <a:avLst/>
          </a:prstGeom>
          <a:noFill/>
          <a:ln w="9525">
            <a:solidFill>
              <a:schemeClr val="bg2"/>
            </a:solidFill>
            <a:miter lim="800000"/>
            <a:headEnd/>
            <a:tailEnd/>
          </a:ln>
        </p:spPr>
      </p:pic>
      <p:sp>
        <p:nvSpPr>
          <p:cNvPr id="5" name="正方形/長方形 4"/>
          <p:cNvSpPr/>
          <p:nvPr/>
        </p:nvSpPr>
        <p:spPr bwMode="auto">
          <a:xfrm>
            <a:off x="7041232" y="2122345"/>
            <a:ext cx="864096" cy="216024"/>
          </a:xfrm>
          <a:prstGeom prst="rect">
            <a:avLst/>
          </a:prstGeom>
          <a:solidFill>
            <a:schemeClr val="bg2">
              <a:lumMod val="85000"/>
              <a:lumOff val="15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248183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t>ボキャブラリ管理サイトを利用した独自ボキャブラリの作成手順</a:t>
            </a:r>
          </a:p>
        </p:txBody>
      </p:sp>
      <p:sp>
        <p:nvSpPr>
          <p:cNvPr id="3" name="コンテンツ プレースホルダ 2"/>
          <p:cNvSpPr>
            <a:spLocks noGrp="1"/>
          </p:cNvSpPr>
          <p:nvPr>
            <p:ph idx="1"/>
          </p:nvPr>
        </p:nvSpPr>
        <p:spPr/>
        <p:txBody>
          <a:bodyPr/>
          <a:lstStyle/>
          <a:p>
            <a:pPr marL="457200" indent="-457200">
              <a:buFont typeface="+mj-lt"/>
              <a:buAutoNum type="arabicPeriod"/>
            </a:pPr>
            <a:r>
              <a:rPr kumimoji="1" lang="ja-JP" altLang="en-US" dirty="0" smtClean="0"/>
              <a:t>定義したいボキャブラリのネームスペースの命名と、</a:t>
            </a:r>
            <a:r>
              <a:rPr kumimoji="1" lang="en-US" altLang="ja-JP" dirty="0" smtClean="0"/>
              <a:t>prefix</a:t>
            </a:r>
            <a:r>
              <a:rPr kumimoji="1" lang="ja-JP" altLang="en-US" dirty="0" smtClean="0"/>
              <a:t>を考える</a:t>
            </a:r>
            <a:endParaRPr kumimoji="1" lang="en-US" altLang="ja-JP" dirty="0" smtClean="0"/>
          </a:p>
          <a:p>
            <a:pPr marL="457200" indent="-457200">
              <a:buFont typeface="+mj-lt"/>
              <a:buAutoNum type="arabicPeriod"/>
            </a:pPr>
            <a:r>
              <a:rPr lang="ja-JP" altLang="en-US" dirty="0" smtClean="0"/>
              <a:t>ボキャブラリ管理サイトにて、手順</a:t>
            </a:r>
            <a:r>
              <a:rPr lang="en-US" altLang="ja-JP" dirty="0" smtClean="0"/>
              <a:t>1</a:t>
            </a:r>
            <a:r>
              <a:rPr lang="ja-JP" altLang="en-US" dirty="0" smtClean="0"/>
              <a:t>で考えた</a:t>
            </a:r>
            <a:r>
              <a:rPr lang="en-US" altLang="ja-JP" dirty="0" smtClean="0"/>
              <a:t>prefix</a:t>
            </a:r>
            <a:r>
              <a:rPr lang="ja-JP" altLang="en-US" dirty="0" smtClean="0"/>
              <a:t>が利用されていないことを確認する</a:t>
            </a:r>
            <a:endParaRPr lang="en-US" altLang="ja-JP" dirty="0" smtClean="0"/>
          </a:p>
          <a:p>
            <a:pPr marL="457200" indent="-457200">
              <a:buFont typeface="+mj-lt"/>
              <a:buAutoNum type="arabicPeriod"/>
            </a:pPr>
            <a:r>
              <a:rPr lang="ja-JP" altLang="en-US" dirty="0" smtClean="0"/>
              <a:t>ネームスペース登録ページにて、ボキャブラリ管理サイトにネームスペースを登録する</a:t>
            </a:r>
            <a:endParaRPr lang="en-US" altLang="ja-JP" dirty="0" smtClean="0"/>
          </a:p>
          <a:p>
            <a:pPr marL="457200" indent="-457200">
              <a:buFont typeface="+mj-lt"/>
              <a:buAutoNum type="arabicPeriod"/>
            </a:pPr>
            <a:r>
              <a:rPr kumimoji="1" lang="ja-JP" altLang="en-US" dirty="0" smtClean="0"/>
              <a:t>ボキャブラリ登録ページにて、ボキャブラリの登録を行う</a:t>
            </a:r>
            <a:endParaRPr kumimoji="1" lang="en-US" altLang="ja-JP" dirty="0" smtClean="0"/>
          </a:p>
          <a:p>
            <a:pPr marL="663580" lvl="1" indent="-457200">
              <a:buFont typeface="+mj-lt"/>
              <a:buAutoNum type="arabicPeriod"/>
            </a:pPr>
            <a:r>
              <a:rPr lang="ja-JP" altLang="en-US" dirty="0" smtClean="0"/>
              <a:t>タームの名前を決めて主語の欄に入力する</a:t>
            </a:r>
            <a:endParaRPr lang="en-US" altLang="ja-JP" dirty="0" smtClean="0"/>
          </a:p>
          <a:p>
            <a:pPr marL="663580" lvl="1" indent="-457200">
              <a:buFont typeface="+mj-lt"/>
              <a:buAutoNum type="arabicPeriod"/>
            </a:pPr>
            <a:r>
              <a:rPr lang="ja-JP" altLang="en-US" dirty="0" smtClean="0"/>
              <a:t>ボキャブラリ管理サイトのレコメンドに従って述語と目的語の組を埋める</a:t>
            </a:r>
            <a:endParaRPr lang="en-US" altLang="ja-JP" dirty="0" smtClean="0"/>
          </a:p>
          <a:p>
            <a:pPr marL="663580" lvl="1" indent="-457200">
              <a:buFont typeface="+mj-lt"/>
              <a:buAutoNum type="arabicPeriod"/>
            </a:pPr>
            <a:r>
              <a:rPr lang="ja-JP" altLang="en-US" dirty="0" smtClean="0"/>
              <a:t>さらに必要な述語と目的語の組を入力する</a:t>
            </a:r>
            <a:endParaRPr lang="en-US" altLang="ja-JP" dirty="0" smtClean="0"/>
          </a:p>
          <a:p>
            <a:pPr marL="663580" lvl="1" indent="-457200">
              <a:buFont typeface="+mj-lt"/>
              <a:buAutoNum type="arabicPeriod"/>
            </a:pPr>
            <a:r>
              <a:rPr lang="ja-JP" altLang="en-US" dirty="0" smtClean="0"/>
              <a:t>手順</a:t>
            </a:r>
            <a:r>
              <a:rPr lang="en-US" altLang="ja-JP" dirty="0" smtClean="0"/>
              <a:t>1-3</a:t>
            </a:r>
            <a:r>
              <a:rPr lang="ja-JP" altLang="en-US" dirty="0" smtClean="0"/>
              <a:t>を、必要なターム分繰り返す</a:t>
            </a:r>
            <a:endParaRPr lang="en-US" altLang="ja-JP" dirty="0" smtClean="0"/>
          </a:p>
          <a:p>
            <a:pPr marL="457200" indent="-457200">
              <a:buFont typeface="+mj-lt"/>
              <a:buAutoNum type="arabicPeriod"/>
            </a:pPr>
            <a:r>
              <a:rPr lang="ja-JP" altLang="en-US" dirty="0" smtClean="0"/>
              <a:t>登録ボタンをクリックし、ボキャブラリの登録を完了する</a:t>
            </a:r>
            <a:endParaRPr lang="en-US" altLang="ja-JP" dirty="0" smtClean="0"/>
          </a:p>
          <a:p>
            <a:pPr marL="457200" indent="-457200">
              <a:buFont typeface="+mj-lt"/>
              <a:buAutoNum type="arabicPeriod"/>
            </a:pPr>
            <a:r>
              <a:rPr lang="ja-JP" altLang="en-US" dirty="0" smtClean="0"/>
              <a:t>必要に応じて公開する</a:t>
            </a:r>
            <a:endParaRPr lang="en-US" altLang="ja-JP" dirty="0" smtClean="0"/>
          </a:p>
        </p:txBody>
      </p:sp>
    </p:spTree>
    <p:extLst>
      <p:ext uri="{BB962C8B-B14F-4D97-AF65-F5344CB8AC3E}">
        <p14:creationId xmlns:p14="http://schemas.microsoft.com/office/powerpoint/2010/main" val="1997152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ボキャブラリ管理サイトを利用した独自データの</a:t>
            </a:r>
            <a:r>
              <a:rPr kumimoji="1" lang="en-US" altLang="ja-JP" dirty="0" smtClean="0"/>
              <a:t>RDF</a:t>
            </a:r>
            <a:r>
              <a:rPr lang="ja-JP" altLang="en-US" dirty="0" smtClean="0"/>
              <a:t>化</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marL="457200" indent="-457200">
              <a:buFont typeface="+mj-lt"/>
              <a:buAutoNum type="arabicPeriod"/>
            </a:pPr>
            <a:r>
              <a:rPr kumimoji="1" lang="ja-JP" altLang="en-US" dirty="0" smtClean="0"/>
              <a:t>ボキャブラリの検索ページにて、データを表すキーワードを入力して検索する</a:t>
            </a:r>
            <a:endParaRPr kumimoji="1" lang="en-US" altLang="ja-JP" dirty="0" smtClean="0"/>
          </a:p>
          <a:p>
            <a:pPr marL="457200" indent="-457200">
              <a:buFont typeface="+mj-lt"/>
              <a:buAutoNum type="arabicPeriod"/>
            </a:pPr>
            <a:r>
              <a:rPr kumimoji="1" lang="ja-JP" altLang="en-US" dirty="0" smtClean="0"/>
              <a:t>検索結果からネームスペースの閲覧画面に移り、一覧から適切なタームを選択する</a:t>
            </a:r>
            <a:endParaRPr kumimoji="1" lang="en-US" altLang="ja-JP" dirty="0" smtClean="0"/>
          </a:p>
          <a:p>
            <a:pPr marL="663580" lvl="1" indent="-457200"/>
            <a:r>
              <a:rPr lang="ja-JP" altLang="en-US" dirty="0" smtClean="0"/>
              <a:t>一覧で表示されている項目のうち、定義域や値域、コメントなどを参考に適切と思われるタームを選択する</a:t>
            </a:r>
            <a:endParaRPr kumimoji="1" lang="en-US" altLang="ja-JP" dirty="0" smtClean="0"/>
          </a:p>
          <a:p>
            <a:pPr marL="457200" indent="-457200">
              <a:buFont typeface="+mj-lt"/>
              <a:buAutoNum type="arabicPeriod"/>
            </a:pPr>
            <a:r>
              <a:rPr lang="ja-JP" altLang="en-US" dirty="0" smtClean="0"/>
              <a:t>表示されたタームの定義と、利用箇所一覧を再度確認し、目的のデータに割り当てることの妥当性を検討する</a:t>
            </a:r>
            <a:endParaRPr lang="en-US" altLang="ja-JP" dirty="0" smtClean="0"/>
          </a:p>
          <a:p>
            <a:pPr marL="663580" lvl="1" indent="-457200"/>
            <a:r>
              <a:rPr kumimoji="1" lang="ja-JP" altLang="en-US" dirty="0" smtClean="0"/>
              <a:t>このステップを実行しても妥当性が不明な場合は、語彙定義</a:t>
            </a:r>
            <a:r>
              <a:rPr kumimoji="1" lang="en-US" altLang="ja-JP" dirty="0" smtClean="0"/>
              <a:t>URI</a:t>
            </a:r>
            <a:r>
              <a:rPr kumimoji="1" lang="ja-JP" altLang="en-US" dirty="0" smtClean="0"/>
              <a:t>等</a:t>
            </a:r>
            <a:r>
              <a:rPr lang="ja-JP" altLang="en-US" dirty="0" smtClean="0"/>
              <a:t>にアクセスし、ボキャブラリに関する公開文書を参照して妥当性を検討する</a:t>
            </a:r>
            <a:endParaRPr lang="en-US" altLang="ja-JP" dirty="0" smtClean="0"/>
          </a:p>
          <a:p>
            <a:pPr marL="457200" indent="-457200">
              <a:buFont typeface="+mj-lt"/>
              <a:buAutoNum type="arabicPeriod"/>
            </a:pPr>
            <a:r>
              <a:rPr lang="ja-JP" altLang="en-US" dirty="0" smtClean="0"/>
              <a:t>選択したボキャブラリを利用してデータにボキャブラリを割り当てる</a:t>
            </a:r>
            <a:endParaRPr lang="en-US" altLang="ja-JP" dirty="0" smtClean="0"/>
          </a:p>
          <a:p>
            <a:pPr marL="663580" lvl="1" indent="-457200"/>
            <a:r>
              <a:rPr lang="ja-JP" altLang="en-US" dirty="0" smtClean="0"/>
              <a:t>一般ユーザにも利用できるような</a:t>
            </a:r>
            <a:r>
              <a:rPr lang="en-US" altLang="ja-JP" dirty="0" smtClean="0"/>
              <a:t>RDF</a:t>
            </a:r>
            <a:r>
              <a:rPr lang="ja-JP" altLang="en-US" dirty="0" smtClean="0"/>
              <a:t>記述を行うエディタが必要であれば、本サイトのボキャブラリ登録ページを利用して</a:t>
            </a:r>
            <a:r>
              <a:rPr lang="en-US" altLang="ja-JP" dirty="0" smtClean="0"/>
              <a:t>RDF</a:t>
            </a:r>
            <a:r>
              <a:rPr lang="ja-JP" altLang="en-US" dirty="0" smtClean="0"/>
              <a:t>の記述を行い、</a:t>
            </a:r>
            <a:r>
              <a:rPr lang="en-US" altLang="ja-JP" dirty="0" smtClean="0"/>
              <a:t>Turtle</a:t>
            </a:r>
            <a:r>
              <a:rPr lang="ja-JP" altLang="en-US" dirty="0" smtClean="0"/>
              <a:t>形式等でダウンロードすることも可能である</a:t>
            </a:r>
            <a:r>
              <a:rPr lang="en-US" altLang="ja-JP" dirty="0" smtClean="0"/>
              <a:t/>
            </a:r>
            <a:br>
              <a:rPr lang="en-US" altLang="ja-JP" dirty="0" smtClean="0"/>
            </a:br>
            <a:endParaRPr kumimoji="1" lang="ja-JP" altLang="en-US" dirty="0"/>
          </a:p>
        </p:txBody>
      </p:sp>
    </p:spTree>
    <p:extLst>
      <p:ext uri="{BB962C8B-B14F-4D97-AF65-F5344CB8AC3E}">
        <p14:creationId xmlns:p14="http://schemas.microsoft.com/office/powerpoint/2010/main" val="2977236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 </a:t>
            </a:r>
            <a:r>
              <a:rPr lang="ja-JP" altLang="en-US" dirty="0"/>
              <a:t>「技術的指針」に関するチェックツール</a:t>
            </a:r>
            <a:endParaRPr kumimoji="1" lang="ja-JP" altLang="en-US" dirty="0"/>
          </a:p>
        </p:txBody>
      </p:sp>
      <p:sp>
        <p:nvSpPr>
          <p:cNvPr id="3" name="コンテンツ プレースホルダー 2"/>
          <p:cNvSpPr>
            <a:spLocks noGrp="1"/>
          </p:cNvSpPr>
          <p:nvPr>
            <p:ph sz="half" idx="1"/>
          </p:nvPr>
        </p:nvSpPr>
        <p:spPr>
          <a:xfrm>
            <a:off x="315789" y="1143000"/>
            <a:ext cx="9183247" cy="773832"/>
          </a:xfrm>
        </p:spPr>
        <p:txBody>
          <a:bodyPr>
            <a:normAutofit fontScale="92500" lnSpcReduction="10000"/>
          </a:bodyPr>
          <a:lstStyle/>
          <a:p>
            <a:r>
              <a:rPr kumimoji="1" lang="ja-JP" altLang="en-US" dirty="0" smtClean="0"/>
              <a:t>オープンデータガイドの</a:t>
            </a:r>
            <a:r>
              <a:rPr kumimoji="1" lang="en-US" altLang="ja-JP" dirty="0" smtClean="0"/>
              <a:t>9.3</a:t>
            </a:r>
            <a:r>
              <a:rPr kumimoji="1" lang="ja-JP" altLang="en-US" dirty="0" smtClean="0"/>
              <a:t>節「技術的指針」に関するチェックツール</a:t>
            </a:r>
          </a:p>
          <a:p>
            <a:r>
              <a:rPr kumimoji="1" lang="ja-JP" altLang="en-US" dirty="0" smtClean="0"/>
              <a:t>下記のうち、指針</a:t>
            </a:r>
            <a:r>
              <a:rPr kumimoji="1" lang="en-US" altLang="ja-JP" dirty="0" smtClean="0"/>
              <a:t>1</a:t>
            </a:r>
            <a:r>
              <a:rPr kumimoji="1" lang="ja-JP" altLang="en-US" dirty="0" smtClean="0"/>
              <a:t>～</a:t>
            </a:r>
            <a:r>
              <a:rPr kumimoji="1" lang="en-US" altLang="ja-JP" dirty="0" smtClean="0"/>
              <a:t>8</a:t>
            </a:r>
            <a:r>
              <a:rPr kumimoji="1" lang="ja-JP" altLang="en-US" dirty="0" smtClean="0"/>
              <a:t>に対応予定</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14</a:t>
            </a:fld>
            <a:endParaRPr lang="en-US" altLang="ja-JP"/>
          </a:p>
        </p:txBody>
      </p:sp>
      <p:graphicFrame>
        <p:nvGraphicFramePr>
          <p:cNvPr id="6" name="コンテンツ プレースホルダー 4"/>
          <p:cNvGraphicFramePr>
            <a:graphicFrameLocks noGrp="1"/>
          </p:cNvGraphicFramePr>
          <p:nvPr>
            <p:ph sz="half" idx="2"/>
            <p:extLst/>
          </p:nvPr>
        </p:nvGraphicFramePr>
        <p:xfrm>
          <a:off x="313480" y="1916832"/>
          <a:ext cx="9183686" cy="4439069"/>
        </p:xfrm>
        <a:graphic>
          <a:graphicData uri="http://schemas.openxmlformats.org/drawingml/2006/table">
            <a:tbl>
              <a:tblPr firstRow="1" bandRow="1">
                <a:tableStyleId>{21E4AEA4-8DFA-4A89-87EB-49C32662AFE0}</a:tableStyleId>
              </a:tblPr>
              <a:tblGrid>
                <a:gridCol w="895104"/>
                <a:gridCol w="864096"/>
                <a:gridCol w="7424486"/>
              </a:tblGrid>
              <a:tr h="301907">
                <a:tc>
                  <a:txBody>
                    <a:bodyPr/>
                    <a:lstStyle/>
                    <a:p>
                      <a:r>
                        <a:rPr kumimoji="1" lang="ja-JP" altLang="en-US" sz="1400" dirty="0" smtClean="0"/>
                        <a:t>グレード</a:t>
                      </a:r>
                      <a:endParaRPr kumimoji="1" lang="ja-JP" altLang="en-US" sz="14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400" dirty="0" smtClean="0"/>
                        <a:t>指針</a:t>
                      </a:r>
                      <a:endParaRPr kumimoji="1" lang="ja-JP" altLang="en-US" sz="14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01907">
                <a:tc rowSpan="2">
                  <a:txBody>
                    <a:bodyPr/>
                    <a:lstStyle/>
                    <a:p>
                      <a:pPr algn="ctr"/>
                      <a:r>
                        <a:rPr kumimoji="1" lang="en-US" altLang="ja-JP" sz="1400" dirty="0" smtClean="0"/>
                        <a:t>1</a:t>
                      </a:r>
                      <a:endParaRPr kumimoji="1" lang="ja-JP" altLang="en-US" sz="1400" dirty="0">
                        <a:latin typeface="メイリオ" panose="020B0604030504040204" pitchFamily="50" charset="-128"/>
                        <a:ea typeface="メイリオ" panose="020B0604030504040204" pitchFamily="50" charset="-128"/>
                      </a:endParaRPr>
                    </a:p>
                  </a:txBody>
                  <a:tcPr marL="91805" marR="91805" anchor="ctr"/>
                </a:tc>
                <a:tc>
                  <a:txBody>
                    <a:bodyPr/>
                    <a:lstStyle/>
                    <a:p>
                      <a:pPr algn="ctr"/>
                      <a:r>
                        <a:rPr kumimoji="1" lang="ja-JP" altLang="en-US" sz="1400" dirty="0" smtClean="0"/>
                        <a:t>指針</a:t>
                      </a:r>
                      <a:r>
                        <a:rPr kumimoji="1" lang="en-US" altLang="ja-JP" sz="1400" dirty="0" smtClean="0"/>
                        <a:t>1</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en-US" altLang="ja-JP" sz="1400" dirty="0" smtClean="0"/>
                        <a:t>1</a:t>
                      </a:r>
                      <a:r>
                        <a:rPr kumimoji="1" lang="ja-JP" altLang="en-US" sz="1400" dirty="0" err="1" smtClean="0"/>
                        <a:t>つの</a:t>
                      </a:r>
                      <a:r>
                        <a:rPr kumimoji="1" lang="ja-JP" altLang="en-US" sz="1400" dirty="0" smtClean="0"/>
                        <a:t>ファイルは、</a:t>
                      </a:r>
                      <a:r>
                        <a:rPr kumimoji="1" lang="en-US" altLang="ja-JP" sz="1400" dirty="0" smtClean="0"/>
                        <a:t>1</a:t>
                      </a:r>
                      <a:r>
                        <a:rPr kumimoji="1" lang="ja-JP" altLang="en-US" sz="1400" dirty="0" smtClean="0"/>
                        <a:t>種類の表から構成されるべきである。</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pPr algn="ctr"/>
                      <a:r>
                        <a:rPr kumimoji="1" lang="ja-JP" altLang="en-US" sz="1400" dirty="0" smtClean="0"/>
                        <a:t>指針</a:t>
                      </a:r>
                      <a:r>
                        <a:rPr kumimoji="1" lang="en-US" altLang="ja-JP" sz="1400" dirty="0" smtClean="0"/>
                        <a:t>2</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ヘッダは、</a:t>
                      </a:r>
                      <a:r>
                        <a:rPr kumimoji="1" lang="en-US" altLang="ja-JP" sz="1400" dirty="0" smtClean="0"/>
                        <a:t>1</a:t>
                      </a:r>
                      <a:r>
                        <a:rPr kumimoji="1" lang="ja-JP" altLang="en-US" sz="1400" dirty="0" smtClean="0"/>
                        <a:t>行から構成されるべきである。</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rowSpan="8">
                  <a:txBody>
                    <a:bodyPr/>
                    <a:lstStyle/>
                    <a:p>
                      <a:pPr algn="ctr"/>
                      <a:r>
                        <a:rPr kumimoji="1" lang="en-US" altLang="ja-JP" sz="1400" dirty="0" smtClean="0"/>
                        <a:t>2</a:t>
                      </a:r>
                      <a:endParaRPr kumimoji="1" lang="ja-JP" altLang="en-US" sz="1400" dirty="0">
                        <a:latin typeface="メイリオ" panose="020B0604030504040204" pitchFamily="50" charset="-128"/>
                        <a:ea typeface="メイリオ" panose="020B0604030504040204" pitchFamily="50" charset="-128"/>
                      </a:endParaRPr>
                    </a:p>
                  </a:txBody>
                  <a:tcPr marL="91805" marR="91805" anchor="ctr"/>
                </a:tc>
                <a:tc>
                  <a:txBody>
                    <a:bodyPr/>
                    <a:lstStyle/>
                    <a:p>
                      <a:pPr algn="ctr"/>
                      <a:r>
                        <a:rPr kumimoji="1" lang="ja-JP" altLang="en-US" sz="1400" dirty="0" smtClean="0"/>
                        <a:t>指針</a:t>
                      </a:r>
                      <a:r>
                        <a:rPr kumimoji="1" lang="en-US" altLang="ja-JP" sz="1400" dirty="0" smtClean="0"/>
                        <a:t>3</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データでない情報を、レコードに含めないことが望ましい。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pPr algn="ctr"/>
                      <a:r>
                        <a:rPr kumimoji="1" lang="ja-JP" altLang="en-US" sz="1400" dirty="0" smtClean="0"/>
                        <a:t>指針</a:t>
                      </a:r>
                      <a:r>
                        <a:rPr kumimoji="1" lang="en-US" altLang="ja-JP" sz="1400" dirty="0" smtClean="0"/>
                        <a:t>4</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全てのフィールドは、他のフィールドと結合されないことが望ましい。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521475">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pPr algn="ctr"/>
                      <a:r>
                        <a:rPr kumimoji="1" lang="ja-JP" altLang="en-US" sz="1400" dirty="0" smtClean="0"/>
                        <a:t>指針</a:t>
                      </a:r>
                      <a:r>
                        <a:rPr kumimoji="1" lang="en-US" altLang="ja-JP" sz="1400" dirty="0" smtClean="0"/>
                        <a:t>5</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値がない場合を除き、フィールドを空白にしない（省略しない）ことが望ましい。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pPr algn="ctr"/>
                      <a:r>
                        <a:rPr kumimoji="1" lang="ja-JP" altLang="en-US" sz="1400" dirty="0" smtClean="0"/>
                        <a:t>指針</a:t>
                      </a:r>
                      <a:r>
                        <a:rPr kumimoji="1" lang="en-US" altLang="ja-JP" sz="1400" dirty="0" smtClean="0"/>
                        <a:t>6</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年の値には、西暦表記を備えることが望ましい。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pPr algn="ctr"/>
                      <a:r>
                        <a:rPr kumimoji="1" lang="ja-JP" altLang="en-US" sz="1400" dirty="0" smtClean="0"/>
                        <a:t>指針</a:t>
                      </a:r>
                      <a:r>
                        <a:rPr kumimoji="1" lang="en-US" altLang="ja-JP" sz="1400" dirty="0" smtClean="0"/>
                        <a:t>7</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フィールドの単位が明記されていることが望ましい。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521475">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pPr algn="ctr"/>
                      <a:r>
                        <a:rPr kumimoji="1" lang="ja-JP" altLang="en-US" sz="1400" dirty="0" smtClean="0"/>
                        <a:t>指針</a:t>
                      </a:r>
                      <a:r>
                        <a:rPr kumimoji="1" lang="en-US" altLang="ja-JP" sz="1400" dirty="0" smtClean="0"/>
                        <a:t>8</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利用している文字コードを明記することが望ましい。また、国際的に広く利用されている文字コードを利用することが望ましい。</a:t>
                      </a:r>
                      <a:endParaRPr kumimoji="1" lang="en-US" altLang="ja-JP" sz="1400" dirty="0" smtClean="0">
                        <a:latin typeface="メイリオ" panose="020B0604030504040204" pitchFamily="50" charset="-128"/>
                        <a:ea typeface="メイリオ" panose="020B0604030504040204" pitchFamily="50" charset="-128"/>
                      </a:endParaRPr>
                    </a:p>
                  </a:txBody>
                  <a:tcPr marL="91805" marR="91805"/>
                </a:tc>
              </a:tr>
              <a:tr h="741044">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pPr algn="ctr"/>
                      <a:r>
                        <a:rPr kumimoji="1" lang="ja-JP" altLang="en-US" sz="1400" dirty="0" smtClean="0"/>
                        <a:t>指針</a:t>
                      </a:r>
                      <a:r>
                        <a:rPr kumimoji="1" lang="en-US" altLang="ja-JP" sz="1400" dirty="0" smtClean="0"/>
                        <a:t>9</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ファイルの属性や説明を表すメタデータが、フォーマルに記述されていることが望ましい。また、そのメタデータからデータセット本体へリンクし、たどれるようにすることが望ましい。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521475">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pPr algn="ctr"/>
                      <a:r>
                        <a:rPr kumimoji="1" lang="ja-JP" altLang="en-US" sz="1400" dirty="0" smtClean="0"/>
                        <a:t>指針</a:t>
                      </a:r>
                      <a:r>
                        <a:rPr kumimoji="1" lang="en-US" altLang="ja-JP" sz="1400" dirty="0" smtClean="0"/>
                        <a:t>10</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データ本体を、</a:t>
                      </a:r>
                      <a:r>
                        <a:rPr kumimoji="1" lang="en-US" altLang="ja-JP" sz="1400" dirty="0" smtClean="0"/>
                        <a:t>XML</a:t>
                      </a:r>
                      <a:r>
                        <a:rPr kumimoji="1" lang="ja-JP" altLang="en-US" sz="1400" dirty="0" smtClean="0"/>
                        <a:t>や</a:t>
                      </a:r>
                      <a:r>
                        <a:rPr kumimoji="1" lang="en-US" altLang="ja-JP" sz="1400" dirty="0" smtClean="0"/>
                        <a:t>RDF</a:t>
                      </a:r>
                      <a:r>
                        <a:rPr kumimoji="1" lang="ja-JP" altLang="en-US" sz="1400" dirty="0" smtClean="0"/>
                        <a:t>の形式を使ってフォーマルに記述することが望ましい。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bl>
          </a:graphicData>
        </a:graphic>
      </p:graphicFrame>
    </p:spTree>
    <p:extLst>
      <p:ext uri="{BB962C8B-B14F-4D97-AF65-F5344CB8AC3E}">
        <p14:creationId xmlns:p14="http://schemas.microsoft.com/office/powerpoint/2010/main" val="373033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latin typeface="+mj-ea"/>
                <a:ea typeface="+mj-ea"/>
              </a:rPr>
              <a:t>チェックツールの利用イメージ</a:t>
            </a:r>
            <a:endParaRPr kumimoji="1" lang="ja-JP" altLang="en-US" dirty="0">
              <a:latin typeface="+mj-ea"/>
              <a:ea typeface="+mj-ea"/>
            </a:endParaRPr>
          </a:p>
        </p:txBody>
      </p:sp>
      <p:sp>
        <p:nvSpPr>
          <p:cNvPr id="14" name="コンテンツ プレースホルダー 13"/>
          <p:cNvSpPr>
            <a:spLocks noGrp="1"/>
          </p:cNvSpPr>
          <p:nvPr>
            <p:ph idx="1"/>
          </p:nvPr>
        </p:nvSpPr>
        <p:spPr/>
        <p:txBody>
          <a:bodyPr/>
          <a:lstStyle/>
          <a:p>
            <a:r>
              <a:rPr kumimoji="1" lang="ja-JP" altLang="en-US" dirty="0" smtClean="0"/>
              <a:t>チェック対象の表形式ファイルをブラウザにドロップし、</a:t>
            </a:r>
            <a:br>
              <a:rPr kumimoji="1" lang="ja-JP" altLang="en-US" dirty="0" smtClean="0"/>
            </a:br>
            <a:r>
              <a:rPr kumimoji="1" lang="ja-JP" altLang="en-US" dirty="0" smtClean="0"/>
              <a:t>「チェック」ボタンを押すと結果が表示される。</a:t>
            </a:r>
          </a:p>
          <a:p>
            <a:pPr lvl="1"/>
            <a:r>
              <a:rPr lang="ja-JP" altLang="en-US" dirty="0"/>
              <a:t>チェックツールが問題と判断したセルの内容</a:t>
            </a:r>
            <a:r>
              <a:rPr lang="ja-JP" altLang="en-US" dirty="0" smtClean="0"/>
              <a:t>を</a:t>
            </a:r>
            <a:br>
              <a:rPr lang="ja-JP" altLang="en-US" dirty="0" smtClean="0"/>
            </a:br>
            <a:r>
              <a:rPr lang="ja-JP" altLang="en-US" dirty="0" smtClean="0"/>
              <a:t>確認</a:t>
            </a:r>
            <a:r>
              <a:rPr lang="ja-JP" altLang="en-US" dirty="0"/>
              <a:t>できる。</a:t>
            </a:r>
          </a:p>
          <a:p>
            <a:pPr lvl="1"/>
            <a:endParaRPr kumimoji="1" lang="ja-JP" altLang="en-US" dirty="0" smtClean="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latin typeface="+mj-ea"/>
                <a:ea typeface="+mj-ea"/>
              </a:rPr>
              <a:pPr/>
              <a:t>15</a:t>
            </a:fld>
            <a:endParaRPr lang="en-US" altLang="ja-JP">
              <a:latin typeface="+mj-ea"/>
              <a:ea typeface="+mj-ea"/>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88" y="2780928"/>
            <a:ext cx="5036218" cy="2515505"/>
          </a:xfrm>
          <a:prstGeom prst="rect">
            <a:avLst/>
          </a:prstGeom>
        </p:spPr>
      </p:pic>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994" y="1484784"/>
            <a:ext cx="2757356" cy="2045964"/>
          </a:xfrm>
          <a:prstGeom prst="rect">
            <a:avLst/>
          </a:prstGeom>
        </p:spPr>
      </p:pic>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0046" y="3661104"/>
            <a:ext cx="2970733" cy="2348880"/>
          </a:xfrm>
          <a:prstGeom prst="rect">
            <a:avLst/>
          </a:prstGeom>
        </p:spPr>
      </p:pic>
      <p:sp>
        <p:nvSpPr>
          <p:cNvPr id="62" name="フローチャート : 書類 5"/>
          <p:cNvSpPr/>
          <p:nvPr/>
        </p:nvSpPr>
        <p:spPr bwMode="auto">
          <a:xfrm>
            <a:off x="4046461" y="2274743"/>
            <a:ext cx="546499" cy="506185"/>
          </a:xfrm>
          <a:prstGeom prst="flowChartDocument">
            <a:avLst/>
          </a:prstGeom>
          <a:no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latin typeface="+mn-lt"/>
            </a:endParaRPr>
          </a:p>
        </p:txBody>
      </p:sp>
      <p:cxnSp>
        <p:nvCxnSpPr>
          <p:cNvPr id="30" name="直線コネクタ 29"/>
          <p:cNvCxnSpPr/>
          <p:nvPr/>
        </p:nvCxnSpPr>
        <p:spPr bwMode="auto">
          <a:xfrm>
            <a:off x="4118469" y="2401826"/>
            <a:ext cx="432048" cy="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68" name="直線コネクタ 67"/>
          <p:cNvCxnSpPr/>
          <p:nvPr/>
        </p:nvCxnSpPr>
        <p:spPr bwMode="auto">
          <a:xfrm>
            <a:off x="4118469" y="2463924"/>
            <a:ext cx="432048" cy="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69" name="直線コネクタ 68"/>
          <p:cNvCxnSpPr/>
          <p:nvPr/>
        </p:nvCxnSpPr>
        <p:spPr bwMode="auto">
          <a:xfrm>
            <a:off x="4118469" y="2535932"/>
            <a:ext cx="432048" cy="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70" name="直線コネクタ 69"/>
          <p:cNvCxnSpPr/>
          <p:nvPr/>
        </p:nvCxnSpPr>
        <p:spPr bwMode="auto">
          <a:xfrm>
            <a:off x="4118469" y="2607940"/>
            <a:ext cx="432048" cy="0"/>
          </a:xfrm>
          <a:prstGeom prst="line">
            <a:avLst/>
          </a:prstGeom>
          <a:solidFill>
            <a:schemeClr val="accent1"/>
          </a:solidFill>
          <a:ln w="12700" cap="sq" cmpd="sng" algn="ctr">
            <a:solidFill>
              <a:schemeClr val="bg2"/>
            </a:solidFill>
            <a:prstDash val="solid"/>
            <a:round/>
            <a:headEnd type="none" w="sm" len="sm"/>
            <a:tailEnd type="none" w="sm" len="sm"/>
          </a:ln>
          <a:effectLst/>
        </p:spPr>
      </p:cxnSp>
      <p:sp>
        <p:nvSpPr>
          <p:cNvPr id="31" name="円/楕円 30"/>
          <p:cNvSpPr/>
          <p:nvPr/>
        </p:nvSpPr>
        <p:spPr bwMode="auto">
          <a:xfrm>
            <a:off x="2317558" y="3295736"/>
            <a:ext cx="288032" cy="288032"/>
          </a:xfrm>
          <a:prstGeom prst="ellipse">
            <a:avLst/>
          </a:prstGeom>
          <a:no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37" name="曲線コネクタ 36"/>
          <p:cNvCxnSpPr>
            <a:stCxn id="62" idx="1"/>
            <a:endCxn id="31" idx="0"/>
          </p:cNvCxnSpPr>
          <p:nvPr/>
        </p:nvCxnSpPr>
        <p:spPr bwMode="auto">
          <a:xfrm rot="10800000" flipV="1">
            <a:off x="2461575" y="2527836"/>
            <a:ext cx="1584887" cy="767900"/>
          </a:xfrm>
          <a:prstGeom prst="curvedConnector2">
            <a:avLst/>
          </a:prstGeom>
          <a:solidFill>
            <a:schemeClr val="accent1"/>
          </a:solidFill>
          <a:ln w="12700" cap="sq" cmpd="sng" algn="ctr">
            <a:solidFill>
              <a:schemeClr val="bg2"/>
            </a:solidFill>
            <a:prstDash val="solid"/>
            <a:round/>
            <a:headEnd type="none" w="sm" len="sm"/>
            <a:tailEnd type="triangle"/>
          </a:ln>
          <a:effectLst/>
        </p:spPr>
      </p:cxnSp>
      <p:cxnSp>
        <p:nvCxnSpPr>
          <p:cNvPr id="39" name="カギ線コネクタ 38"/>
          <p:cNvCxnSpPr>
            <a:stCxn id="9" idx="3"/>
            <a:endCxn id="19" idx="1"/>
          </p:cNvCxnSpPr>
          <p:nvPr/>
        </p:nvCxnSpPr>
        <p:spPr bwMode="auto">
          <a:xfrm flipV="1">
            <a:off x="5380706" y="2507766"/>
            <a:ext cx="1308288" cy="1530915"/>
          </a:xfrm>
          <a:prstGeom prst="bentConnector3">
            <a:avLst/>
          </a:prstGeom>
          <a:solidFill>
            <a:schemeClr val="accent1"/>
          </a:solidFill>
          <a:ln w="12700" cap="sq" cmpd="sng" algn="ctr">
            <a:solidFill>
              <a:schemeClr val="bg2"/>
            </a:solidFill>
            <a:prstDash val="solid"/>
            <a:round/>
            <a:headEnd type="none" w="sm" len="sm"/>
            <a:tailEnd type="triangle"/>
          </a:ln>
          <a:effectLst/>
        </p:spPr>
      </p:cxnSp>
      <p:cxnSp>
        <p:nvCxnSpPr>
          <p:cNvPr id="71" name="カギ線コネクタ 70"/>
          <p:cNvCxnSpPr>
            <a:stCxn id="9" idx="3"/>
            <a:endCxn id="26" idx="1"/>
          </p:cNvCxnSpPr>
          <p:nvPr/>
        </p:nvCxnSpPr>
        <p:spPr bwMode="auto">
          <a:xfrm>
            <a:off x="5380706" y="4038681"/>
            <a:ext cx="1329340" cy="796863"/>
          </a:xfrm>
          <a:prstGeom prst="bentConnector3">
            <a:avLst>
              <a:gd name="adj1" fmla="val 50000"/>
            </a:avLst>
          </a:prstGeom>
          <a:solidFill>
            <a:schemeClr val="accent1"/>
          </a:solidFill>
          <a:ln w="12700" cap="sq" cmpd="sng" algn="ctr">
            <a:solidFill>
              <a:schemeClr val="bg2"/>
            </a:solidFill>
            <a:prstDash val="solid"/>
            <a:round/>
            <a:headEnd type="none" w="sm" len="sm"/>
            <a:tailEnd type="triangle"/>
          </a:ln>
          <a:effectLst/>
        </p:spPr>
      </p:cxnSp>
      <p:sp>
        <p:nvSpPr>
          <p:cNvPr id="49" name="テキスト ボックス 48"/>
          <p:cNvSpPr txBox="1"/>
          <p:nvPr/>
        </p:nvSpPr>
        <p:spPr>
          <a:xfrm>
            <a:off x="5815249" y="2292865"/>
            <a:ext cx="894797" cy="276999"/>
          </a:xfrm>
          <a:prstGeom prst="rect">
            <a:avLst/>
          </a:prstGeom>
          <a:noFill/>
        </p:spPr>
        <p:txBody>
          <a:bodyPr wrap="none" rtlCol="0">
            <a:spAutoFit/>
          </a:bodyPr>
          <a:lstStyle/>
          <a:p>
            <a:pPr algn="l"/>
            <a:r>
              <a:rPr kumimoji="1" lang="en-US" altLang="ja-JP" sz="1200" dirty="0" smtClean="0">
                <a:solidFill>
                  <a:schemeClr val="bg2"/>
                </a:solidFill>
                <a:latin typeface="+mj-ea"/>
                <a:ea typeface="+mj-ea"/>
                <a:cs typeface="ヒラギノ角ゴ ProN W6"/>
              </a:rPr>
              <a:t>OK</a:t>
            </a:r>
            <a:r>
              <a:rPr kumimoji="1" lang="ja-JP" altLang="en-US" sz="1200" dirty="0" smtClean="0">
                <a:solidFill>
                  <a:schemeClr val="bg2"/>
                </a:solidFill>
                <a:latin typeface="+mj-ea"/>
                <a:ea typeface="+mj-ea"/>
                <a:cs typeface="ヒラギノ角ゴ ProN W6"/>
              </a:rPr>
              <a:t>の場合</a:t>
            </a:r>
          </a:p>
        </p:txBody>
      </p:sp>
      <p:sp>
        <p:nvSpPr>
          <p:cNvPr id="72" name="テキスト ボックス 71"/>
          <p:cNvSpPr txBox="1"/>
          <p:nvPr/>
        </p:nvSpPr>
        <p:spPr>
          <a:xfrm>
            <a:off x="5815249" y="4813145"/>
            <a:ext cx="872355" cy="276999"/>
          </a:xfrm>
          <a:prstGeom prst="rect">
            <a:avLst/>
          </a:prstGeom>
          <a:noFill/>
        </p:spPr>
        <p:txBody>
          <a:bodyPr wrap="none" rtlCol="0">
            <a:spAutoFit/>
          </a:bodyPr>
          <a:lstStyle/>
          <a:p>
            <a:pPr algn="l"/>
            <a:r>
              <a:rPr kumimoji="1" lang="en-US" altLang="ja-JP" sz="1200" dirty="0" smtClean="0">
                <a:solidFill>
                  <a:schemeClr val="bg2"/>
                </a:solidFill>
                <a:latin typeface="+mj-ea"/>
                <a:ea typeface="+mj-ea"/>
                <a:cs typeface="ヒラギノ角ゴ ProN W6"/>
              </a:rPr>
              <a:t>NG</a:t>
            </a:r>
            <a:r>
              <a:rPr kumimoji="1" lang="ja-JP" altLang="en-US" sz="1200" dirty="0" smtClean="0">
                <a:solidFill>
                  <a:schemeClr val="bg2"/>
                </a:solidFill>
                <a:latin typeface="+mj-ea"/>
                <a:ea typeface="+mj-ea"/>
                <a:cs typeface="ヒラギノ角ゴ ProN W6"/>
              </a:rPr>
              <a:t>の場合</a:t>
            </a:r>
          </a:p>
        </p:txBody>
      </p:sp>
      <p:pic>
        <p:nvPicPr>
          <p:cNvPr id="82" name="図 81"/>
          <p:cNvPicPr>
            <a:picLocks noChangeAspect="1"/>
          </p:cNvPicPr>
          <p:nvPr/>
        </p:nvPicPr>
        <p:blipFill>
          <a:blip r:embed="rId5"/>
          <a:stretch>
            <a:fillRect/>
          </a:stretch>
        </p:blipFill>
        <p:spPr>
          <a:xfrm>
            <a:off x="2789683" y="5520960"/>
            <a:ext cx="3920363" cy="1017467"/>
          </a:xfrm>
          <a:prstGeom prst="rect">
            <a:avLst/>
          </a:prstGeom>
        </p:spPr>
      </p:pic>
      <p:sp>
        <p:nvSpPr>
          <p:cNvPr id="83" name="角丸四角形 82"/>
          <p:cNvSpPr/>
          <p:nvPr/>
        </p:nvSpPr>
        <p:spPr bwMode="auto">
          <a:xfrm>
            <a:off x="8704343" y="5661248"/>
            <a:ext cx="209097" cy="144016"/>
          </a:xfrm>
          <a:prstGeom prst="round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84" name="カギ線コネクタ 83"/>
          <p:cNvCxnSpPr>
            <a:stCxn id="83" idx="2"/>
            <a:endCxn id="82" idx="3"/>
          </p:cNvCxnSpPr>
          <p:nvPr/>
        </p:nvCxnSpPr>
        <p:spPr bwMode="auto">
          <a:xfrm rot="5400000">
            <a:off x="7647254" y="4868056"/>
            <a:ext cx="224430" cy="2098846"/>
          </a:xfrm>
          <a:prstGeom prst="bentConnector2">
            <a:avLst/>
          </a:prstGeom>
          <a:solidFill>
            <a:schemeClr val="accent1"/>
          </a:solidFill>
          <a:ln w="12700" cap="sq"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2036244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 </a:t>
            </a:r>
            <a:r>
              <a:rPr kumimoji="1" lang="ja-JP" altLang="en-US" dirty="0" smtClean="0"/>
              <a:t>メタデータ抽出支援ツール</a:t>
            </a:r>
            <a:endParaRPr kumimoji="1" lang="ja-JP" altLang="en-US" dirty="0"/>
          </a:p>
        </p:txBody>
      </p:sp>
      <p:sp>
        <p:nvSpPr>
          <p:cNvPr id="3" name="コンテンツ プレースホルダー 2"/>
          <p:cNvSpPr>
            <a:spLocks noGrp="1"/>
          </p:cNvSpPr>
          <p:nvPr>
            <p:ph idx="1"/>
          </p:nvPr>
        </p:nvSpPr>
        <p:spPr/>
        <p:txBody>
          <a:bodyPr/>
          <a:lstStyle/>
          <a:p>
            <a:r>
              <a:rPr lang="en-US" altLang="ja-JP" dirty="0"/>
              <a:t>CKAN</a:t>
            </a:r>
            <a:r>
              <a:rPr lang="ja-JP" altLang="en-US" dirty="0"/>
              <a:t>で構築されるデータカタログサイトにデータを登録する作業を効率化するために</a:t>
            </a:r>
            <a:r>
              <a:rPr lang="ja-JP" altLang="en-US" dirty="0" smtClean="0"/>
              <a:t>、登録対象のファイル</a:t>
            </a:r>
            <a:r>
              <a:rPr lang="ja-JP" altLang="en-US" dirty="0"/>
              <a:t>や</a:t>
            </a:r>
            <a:r>
              <a:rPr lang="en-US" altLang="ja-JP" dirty="0"/>
              <a:t>Web</a:t>
            </a:r>
            <a:r>
              <a:rPr lang="ja-JP" altLang="en-US" dirty="0"/>
              <a:t>ページからメタデータを抽出</a:t>
            </a:r>
            <a:r>
              <a:rPr lang="ja-JP" altLang="en-US" dirty="0" smtClean="0"/>
              <a:t>する作業を支援するツール</a:t>
            </a:r>
          </a:p>
          <a:p>
            <a:pPr lvl="1"/>
            <a:r>
              <a:rPr lang="ja-JP" altLang="en-US" dirty="0" smtClean="0"/>
              <a:t>たとえば、</a:t>
            </a:r>
            <a:r>
              <a:rPr lang="en-US" altLang="ja-JP" dirty="0" smtClean="0"/>
              <a:t>Word</a:t>
            </a:r>
            <a:r>
              <a:rPr lang="ja-JP" altLang="en-US" dirty="0" err="1"/>
              <a:t>、</a:t>
            </a:r>
            <a:r>
              <a:rPr lang="en-US" altLang="ja-JP" dirty="0"/>
              <a:t>Excel</a:t>
            </a:r>
            <a:r>
              <a:rPr lang="ja-JP" altLang="en-US" dirty="0" err="1"/>
              <a:t>、</a:t>
            </a:r>
            <a:r>
              <a:rPr lang="en-US" altLang="ja-JP" dirty="0" err="1"/>
              <a:t>Powerpoint</a:t>
            </a:r>
            <a:r>
              <a:rPr lang="ja-JP" altLang="en-US" dirty="0" err="1"/>
              <a:t>、</a:t>
            </a:r>
            <a:r>
              <a:rPr lang="en-US" altLang="ja-JP" dirty="0" smtClean="0"/>
              <a:t>PDF</a:t>
            </a:r>
            <a:r>
              <a:rPr lang="ja-JP" altLang="en-US" dirty="0" smtClean="0"/>
              <a:t>の各ファイルに記録されている、ファイルの生成日時や作成者などのメタデータを抽出し、</a:t>
            </a:r>
            <a:r>
              <a:rPr lang="en-US" altLang="ja-JP" dirty="0" smtClean="0"/>
              <a:t>CSV</a:t>
            </a:r>
            <a:r>
              <a:rPr lang="ja-JP" altLang="en-US" dirty="0" smtClean="0"/>
              <a:t>形式で出力する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16</a:t>
            </a:fld>
            <a:endParaRPr lang="en-US" altLang="ja-JP"/>
          </a:p>
        </p:txBody>
      </p:sp>
    </p:spTree>
    <p:extLst>
      <p:ext uri="{BB962C8B-B14F-4D97-AF65-F5344CB8AC3E}">
        <p14:creationId xmlns:p14="http://schemas.microsoft.com/office/powerpoint/2010/main" val="4010353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整備予定のツール</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平成</a:t>
            </a:r>
            <a:r>
              <a:rPr lang="en-US" altLang="ja-JP" dirty="0" smtClean="0"/>
              <a:t>26</a:t>
            </a:r>
            <a:r>
              <a:rPr lang="ja-JP" altLang="en-US" dirty="0" smtClean="0"/>
              <a:t>年度に整備予定のツール</a:t>
            </a:r>
          </a:p>
          <a:p>
            <a:pPr marL="663670" lvl="1" indent="-457200">
              <a:buFont typeface="+mj-lt"/>
              <a:buAutoNum type="arabicPeriod"/>
            </a:pPr>
            <a:r>
              <a:rPr lang="ja-JP" altLang="en-US" dirty="0" smtClean="0"/>
              <a:t>情報流通連携基盤システム 外部</a:t>
            </a:r>
            <a:r>
              <a:rPr lang="ja-JP" altLang="en-US" dirty="0"/>
              <a:t>仕様書の参照実装パッケージ</a:t>
            </a:r>
          </a:p>
          <a:p>
            <a:pPr marL="663670" lvl="1" indent="-457200">
              <a:buFont typeface="+mj-lt"/>
              <a:buAutoNum type="arabicPeriod"/>
            </a:pPr>
            <a:r>
              <a:rPr lang="ja-JP" altLang="en-US" dirty="0"/>
              <a:t>ボキャブラリ管理サイト</a:t>
            </a:r>
          </a:p>
          <a:p>
            <a:pPr marL="663670" lvl="1" indent="-457200">
              <a:buFont typeface="+mj-lt"/>
              <a:buAutoNum type="arabicPeriod"/>
            </a:pPr>
            <a:r>
              <a:rPr lang="ja-JP" altLang="en-US" dirty="0"/>
              <a:t>「オープンデータガイド」</a:t>
            </a:r>
            <a:r>
              <a:rPr lang="en-US" altLang="ja-JP" dirty="0"/>
              <a:t>9.3</a:t>
            </a:r>
            <a:r>
              <a:rPr lang="ja-JP" altLang="en-US" dirty="0"/>
              <a:t>節の「技術的指針」に関する</a:t>
            </a:r>
            <a:r>
              <a:rPr lang="ja-JP" altLang="en-US" dirty="0" smtClean="0"/>
              <a:t>チェックツール</a:t>
            </a:r>
          </a:p>
          <a:p>
            <a:pPr marL="663670" lvl="1" indent="-457200">
              <a:buFont typeface="+mj-lt"/>
              <a:buAutoNum type="arabicPeriod"/>
            </a:pPr>
            <a:r>
              <a:rPr lang="ja-JP" altLang="en-US" dirty="0"/>
              <a:t>メタデータ抽出支援</a:t>
            </a:r>
            <a:r>
              <a:rPr lang="ja-JP" altLang="en-US" dirty="0" smtClean="0"/>
              <a:t>ツール</a:t>
            </a:r>
          </a:p>
          <a:p>
            <a:r>
              <a:rPr kumimoji="1" lang="ja-JP" altLang="en-US" dirty="0" smtClean="0"/>
              <a:t>上記以外にも必要なツールがあれば、技術委員会でリストアップし、</a:t>
            </a:r>
            <a:br>
              <a:rPr kumimoji="1" lang="ja-JP" altLang="en-US" dirty="0" smtClean="0"/>
            </a:br>
            <a:r>
              <a:rPr kumimoji="1" lang="ja-JP" altLang="en-US" dirty="0" smtClean="0"/>
              <a:t>次年度以降に整備する。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Tree>
    <p:extLst>
      <p:ext uri="{BB962C8B-B14F-4D97-AF65-F5344CB8AC3E}">
        <p14:creationId xmlns:p14="http://schemas.microsoft.com/office/powerpoint/2010/main" val="4210349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 </a:t>
            </a:r>
            <a:r>
              <a:rPr kumimoji="1" lang="ja-JP" altLang="en-US" dirty="0" smtClean="0"/>
              <a:t>情報流通連携基盤システム 外部仕様書 参照パッケージ</a:t>
            </a:r>
            <a:endParaRPr kumimoji="1" lang="ja-JP" altLang="en-US" dirty="0"/>
          </a:p>
        </p:txBody>
      </p:sp>
      <p:sp>
        <p:nvSpPr>
          <p:cNvPr id="3" name="コンテンツ プレースホルダー 2"/>
          <p:cNvSpPr>
            <a:spLocks noGrp="1"/>
          </p:cNvSpPr>
          <p:nvPr>
            <p:ph idx="1"/>
          </p:nvPr>
        </p:nvSpPr>
        <p:spPr>
          <a:xfrm>
            <a:off x="351414" y="1143000"/>
            <a:ext cx="9146415" cy="2779932"/>
          </a:xfrm>
        </p:spPr>
        <p:txBody>
          <a:bodyPr>
            <a:normAutofit fontScale="92500" lnSpcReduction="20000"/>
          </a:bodyPr>
          <a:lstStyle/>
          <a:p>
            <a:r>
              <a:rPr kumimoji="1" lang="ja-JP" altLang="en-US" dirty="0" smtClean="0"/>
              <a:t>情報流通連携基盤システム 外部仕様書</a:t>
            </a:r>
          </a:p>
          <a:p>
            <a:pPr lvl="1"/>
            <a:r>
              <a:rPr lang="ja-JP" altLang="en-US" dirty="0"/>
              <a:t>各種のオープンデータを登録・利用するアプリケーションやサーバの構築方法を示すことにより、これらの構築を容易にすることを目的としてまとめた仕様書。</a:t>
            </a:r>
          </a:p>
          <a:p>
            <a:pPr lvl="1"/>
            <a:r>
              <a:rPr kumimoji="1" lang="ja-JP" altLang="en-US" dirty="0" smtClean="0"/>
              <a:t>データの登録・参照・検索等を行うための</a:t>
            </a:r>
            <a:r>
              <a:rPr kumimoji="1" lang="en-US" altLang="ja-JP" dirty="0" smtClean="0"/>
              <a:t>SPARQL</a:t>
            </a:r>
            <a:r>
              <a:rPr kumimoji="1" lang="ja-JP" altLang="en-US" dirty="0" smtClean="0"/>
              <a:t>ベースおよび</a:t>
            </a:r>
            <a:r>
              <a:rPr kumimoji="1" lang="en-US" altLang="ja-JP" dirty="0" smtClean="0"/>
              <a:t>REST</a:t>
            </a:r>
            <a:r>
              <a:rPr kumimoji="1" lang="ja-JP" altLang="en-US" dirty="0" smtClean="0"/>
              <a:t>ベースの</a:t>
            </a:r>
            <a:r>
              <a:rPr kumimoji="1" lang="en-US" altLang="ja-JP" dirty="0" smtClean="0"/>
              <a:t>API</a:t>
            </a:r>
            <a:r>
              <a:rPr kumimoji="1" lang="ja-JP" altLang="en-US" dirty="0" smtClean="0"/>
              <a:t>を規定している。</a:t>
            </a:r>
          </a:p>
          <a:p>
            <a:r>
              <a:rPr kumimoji="1" lang="ja-JP" altLang="en-US" dirty="0" smtClean="0"/>
              <a:t>この仕様書に基づくシステム構築を、特に自治体等の組織において容易にするためには、システムの構築方法を少なくとも</a:t>
            </a:r>
            <a:r>
              <a:rPr kumimoji="1" lang="en-US" altLang="ja-JP" dirty="0" smtClean="0"/>
              <a:t>1</a:t>
            </a:r>
            <a:r>
              <a:rPr kumimoji="1" lang="ja-JP" altLang="en-US" dirty="0" smtClean="0"/>
              <a:t>つ示すことが必要。</a:t>
            </a:r>
          </a:p>
          <a:p>
            <a:pPr lvl="1"/>
            <a:r>
              <a:rPr kumimoji="1" lang="ja-JP" altLang="en-US" dirty="0" smtClean="0"/>
              <a:t>データカタログシステムの</a:t>
            </a:r>
            <a:r>
              <a:rPr kumimoji="1" lang="en-US" altLang="ja-JP" dirty="0" smtClean="0"/>
              <a:t>1</a:t>
            </a:r>
            <a:r>
              <a:rPr kumimoji="1" lang="ja-JP" altLang="en-US" dirty="0" err="1" smtClean="0"/>
              <a:t>つで</a:t>
            </a:r>
            <a:r>
              <a:rPr kumimoji="1" lang="ja-JP" altLang="en-US" dirty="0" smtClean="0"/>
              <a:t>あり、「オープンデータガイド」でも例示している</a:t>
            </a:r>
            <a:r>
              <a:rPr kumimoji="1" lang="en-US" altLang="ja-JP" dirty="0" smtClean="0"/>
              <a:t>CKAN</a:t>
            </a:r>
            <a:r>
              <a:rPr kumimoji="1" lang="ja-JP" altLang="en-US" dirty="0" smtClean="0"/>
              <a:t>と、情報流通連携基盤システム（とくに</a:t>
            </a:r>
            <a:r>
              <a:rPr kumimoji="1" lang="en-US" altLang="ja-JP" dirty="0" smtClean="0"/>
              <a:t>SPARQL</a:t>
            </a:r>
            <a:r>
              <a:rPr kumimoji="1" lang="ja-JP" altLang="en-US" dirty="0" smtClean="0"/>
              <a:t>ベースの</a:t>
            </a:r>
            <a:r>
              <a:rPr kumimoji="1" lang="en-US" altLang="ja-JP" dirty="0" smtClean="0"/>
              <a:t>API</a:t>
            </a:r>
            <a:r>
              <a:rPr kumimoji="1" lang="ja-JP" altLang="en-US" dirty="0" smtClean="0"/>
              <a:t>を処理するシステム）とを連携させたシステムの構築方法をまとめる。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grpSp>
        <p:nvGrpSpPr>
          <p:cNvPr id="5" name="グループ化 4"/>
          <p:cNvGrpSpPr>
            <a:grpSpLocks noChangeAspect="1"/>
          </p:cNvGrpSpPr>
          <p:nvPr/>
        </p:nvGrpSpPr>
        <p:grpSpPr>
          <a:xfrm>
            <a:off x="2048178" y="3861048"/>
            <a:ext cx="6073174" cy="2664296"/>
            <a:chOff x="-166713" y="2808448"/>
            <a:chExt cx="8634665" cy="3788019"/>
          </a:xfrm>
        </p:grpSpPr>
        <p:sp>
          <p:nvSpPr>
            <p:cNvPr id="6" name="フローチャート : 磁気ディスク 15"/>
            <p:cNvSpPr/>
            <p:nvPr/>
          </p:nvSpPr>
          <p:spPr>
            <a:xfrm>
              <a:off x="1230960" y="5417950"/>
              <a:ext cx="1584553" cy="618778"/>
            </a:xfrm>
            <a:prstGeom prst="flowChartMagneticDisk">
              <a:avLst/>
            </a:prstGeom>
            <a:solidFill>
              <a:schemeClr val="accent6"/>
            </a:solidFill>
            <a:ln cmpd="sng">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latin typeface="+mn-ea"/>
                  <a:cs typeface="メイリオ" pitchFamily="50" charset="-128"/>
                </a:rPr>
                <a:t>データカタログ</a:t>
              </a:r>
              <a:r>
                <a:rPr lang="en-US" altLang="ja-JP" sz="800" dirty="0" smtClean="0">
                  <a:latin typeface="+mn-ea"/>
                  <a:cs typeface="メイリオ" pitchFamily="50" charset="-128"/>
                </a:rPr>
                <a:t>DB</a:t>
              </a:r>
              <a:endParaRPr kumimoji="1" lang="ja-JP" altLang="en-US" sz="800" dirty="0">
                <a:latin typeface="+mn-ea"/>
                <a:cs typeface="メイリオ" pitchFamily="50" charset="-128"/>
              </a:endParaRPr>
            </a:p>
          </p:txBody>
        </p:sp>
        <p:cxnSp>
          <p:nvCxnSpPr>
            <p:cNvPr id="7" name="直線矢印コネクタ 6"/>
            <p:cNvCxnSpPr/>
            <p:nvPr/>
          </p:nvCxnSpPr>
          <p:spPr>
            <a:xfrm>
              <a:off x="6076840" y="3366076"/>
              <a:ext cx="0" cy="204467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6451728" y="3366076"/>
              <a:ext cx="0" cy="20526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846315" y="4674362"/>
              <a:ext cx="2245372" cy="306312"/>
            </a:xfrm>
            <a:prstGeom prst="rect">
              <a:avLst/>
            </a:prstGeom>
            <a:noFill/>
          </p:spPr>
          <p:txBody>
            <a:bodyPr wrap="none" rtlCol="0">
              <a:spAutoFit/>
            </a:bodyPr>
            <a:lstStyle/>
            <a:p>
              <a:pPr algn="r"/>
              <a:r>
                <a:rPr kumimoji="1" lang="en-US" altLang="ja-JP" sz="800" dirty="0" smtClean="0">
                  <a:solidFill>
                    <a:srgbClr val="FF0000"/>
                  </a:solidFill>
                  <a:latin typeface="+mn-ea"/>
                  <a:ea typeface="+mn-ea"/>
                </a:rPr>
                <a:t>SPARQL</a:t>
              </a:r>
              <a:r>
                <a:rPr kumimoji="1" lang="ja-JP" altLang="en-US" sz="800" dirty="0" smtClean="0">
                  <a:solidFill>
                    <a:srgbClr val="FF0000"/>
                  </a:solidFill>
                  <a:latin typeface="+mn-ea"/>
                  <a:ea typeface="+mn-ea"/>
                </a:rPr>
                <a:t>準拠</a:t>
              </a:r>
              <a:r>
                <a:rPr kumimoji="1" lang="en-US" altLang="ja-JP" sz="800" dirty="0" smtClean="0">
                  <a:solidFill>
                    <a:srgbClr val="FF0000"/>
                  </a:solidFill>
                  <a:latin typeface="+mn-ea"/>
                  <a:ea typeface="+mn-ea"/>
                </a:rPr>
                <a:t>API</a:t>
              </a:r>
              <a:r>
                <a:rPr kumimoji="1" lang="ja-JP" altLang="en-US" sz="800" dirty="0" smtClean="0">
                  <a:solidFill>
                    <a:srgbClr val="FF0000"/>
                  </a:solidFill>
                  <a:latin typeface="+mn-ea"/>
                  <a:ea typeface="+mn-ea"/>
                </a:rPr>
                <a:t>によるクエリ</a:t>
              </a:r>
              <a:endParaRPr kumimoji="1" lang="ja-JP" altLang="en-US" sz="800" dirty="0">
                <a:solidFill>
                  <a:srgbClr val="FF0000"/>
                </a:solidFill>
                <a:latin typeface="+mn-ea"/>
                <a:ea typeface="+mn-ea"/>
              </a:endParaRPr>
            </a:p>
          </p:txBody>
        </p:sp>
        <p:sp>
          <p:nvSpPr>
            <p:cNvPr id="10" name="テキスト ボックス 9"/>
            <p:cNvSpPr txBox="1"/>
            <p:nvPr/>
          </p:nvSpPr>
          <p:spPr>
            <a:xfrm>
              <a:off x="6352454" y="4674362"/>
              <a:ext cx="1855646" cy="306312"/>
            </a:xfrm>
            <a:prstGeom prst="rect">
              <a:avLst/>
            </a:prstGeom>
            <a:noFill/>
          </p:spPr>
          <p:txBody>
            <a:bodyPr wrap="none" rtlCol="0">
              <a:spAutoFit/>
            </a:bodyPr>
            <a:lstStyle/>
            <a:p>
              <a:r>
                <a:rPr lang="en-US" altLang="ja-JP" sz="800" dirty="0">
                  <a:solidFill>
                    <a:srgbClr val="FF0000"/>
                  </a:solidFill>
                  <a:latin typeface="+mn-ea"/>
                  <a:ea typeface="+mn-ea"/>
                </a:rPr>
                <a:t>SPARQL</a:t>
              </a:r>
              <a:r>
                <a:rPr lang="ja-JP" altLang="en-US" sz="800" dirty="0">
                  <a:solidFill>
                    <a:srgbClr val="FF0000"/>
                  </a:solidFill>
                  <a:latin typeface="+mn-ea"/>
                  <a:ea typeface="+mn-ea"/>
                </a:rPr>
                <a:t>準拠</a:t>
              </a:r>
              <a:r>
                <a:rPr kumimoji="1" lang="ja-JP" altLang="en-US" sz="800" dirty="0" smtClean="0">
                  <a:solidFill>
                    <a:srgbClr val="FF0000"/>
                  </a:solidFill>
                  <a:latin typeface="+mn-ea"/>
                  <a:ea typeface="+mn-ea"/>
                </a:rPr>
                <a:t>レスポンス</a:t>
              </a:r>
              <a:endParaRPr kumimoji="1" lang="ja-JP" altLang="en-US" sz="800" dirty="0">
                <a:solidFill>
                  <a:srgbClr val="FF0000"/>
                </a:solidFill>
                <a:latin typeface="+mn-ea"/>
                <a:ea typeface="+mn-ea"/>
              </a:endParaRPr>
            </a:p>
          </p:txBody>
        </p:sp>
        <p:sp>
          <p:nvSpPr>
            <p:cNvPr id="11" name="角丸四角形 10"/>
            <p:cNvSpPr/>
            <p:nvPr/>
          </p:nvSpPr>
          <p:spPr>
            <a:xfrm>
              <a:off x="763096" y="4202314"/>
              <a:ext cx="2520280" cy="376618"/>
            </a:xfrm>
            <a:prstGeom prst="roundRect">
              <a:avLst/>
            </a:prstGeom>
            <a:solidFill>
              <a:schemeClr val="accent6"/>
            </a:solidFill>
            <a:ln cmpd="sng">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latin typeface="+mn-ea"/>
                </a:rPr>
                <a:t>Web</a:t>
              </a:r>
              <a:r>
                <a:rPr kumimoji="1" lang="ja-JP" altLang="en-US" sz="1000" dirty="0" smtClean="0">
                  <a:latin typeface="+mn-ea"/>
                </a:rPr>
                <a:t>フロントエンド</a:t>
              </a:r>
              <a:endParaRPr kumimoji="1" lang="ja-JP" altLang="en-US" sz="1000" dirty="0">
                <a:latin typeface="+mn-ea"/>
              </a:endParaRPr>
            </a:p>
          </p:txBody>
        </p:sp>
        <p:sp>
          <p:nvSpPr>
            <p:cNvPr id="12" name="フローチャート : 磁気ディスク 29"/>
            <p:cNvSpPr/>
            <p:nvPr/>
          </p:nvSpPr>
          <p:spPr>
            <a:xfrm>
              <a:off x="5443616" y="5417950"/>
              <a:ext cx="1584553" cy="618778"/>
            </a:xfrm>
            <a:prstGeom prst="flowChartMagneticDisk">
              <a:avLst/>
            </a:prstGeom>
            <a:solidFill>
              <a:schemeClr val="accent1"/>
            </a:solidFill>
            <a:ln w="2857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latin typeface="+mn-ea"/>
                  <a:cs typeface="メイリオ" pitchFamily="50" charset="-128"/>
                </a:rPr>
                <a:t>RDF</a:t>
              </a:r>
              <a:r>
                <a:rPr lang="ja-JP" altLang="en-US" sz="800" dirty="0" smtClean="0">
                  <a:latin typeface="+mn-ea"/>
                  <a:cs typeface="メイリオ" pitchFamily="50" charset="-128"/>
                </a:rPr>
                <a:t>データベース</a:t>
              </a:r>
              <a:endParaRPr kumimoji="1" lang="ja-JP" altLang="en-US" sz="800" dirty="0">
                <a:latin typeface="+mn-ea"/>
                <a:cs typeface="メイリオ" pitchFamily="50" charset="-128"/>
              </a:endParaRPr>
            </a:p>
          </p:txBody>
        </p:sp>
        <p:cxnSp>
          <p:nvCxnSpPr>
            <p:cNvPr id="13" name="直線矢印コネクタ 12"/>
            <p:cNvCxnSpPr>
              <a:stCxn id="6" idx="4"/>
              <a:endCxn id="12" idx="2"/>
            </p:cNvCxnSpPr>
            <p:nvPr/>
          </p:nvCxnSpPr>
          <p:spPr>
            <a:xfrm>
              <a:off x="2815513" y="5727339"/>
              <a:ext cx="2628103"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6" idx="1"/>
              <a:endCxn id="11" idx="2"/>
            </p:cNvCxnSpPr>
            <p:nvPr/>
          </p:nvCxnSpPr>
          <p:spPr>
            <a:xfrm flipH="1" flipV="1">
              <a:off x="2023236" y="4578932"/>
              <a:ext cx="1" cy="839018"/>
            </a:xfrm>
            <a:prstGeom prst="straightConnector1">
              <a:avLst/>
            </a:prstGeom>
            <a:ln w="19050">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547072" y="3942140"/>
              <a:ext cx="3024336" cy="2448272"/>
            </a:xfrm>
            <a:prstGeom prst="rect">
              <a:avLst/>
            </a:prstGeom>
            <a:noFill/>
            <a:ln w="28575" cmpd="sng">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mn-ea"/>
              </a:endParaRPr>
            </a:p>
          </p:txBody>
        </p:sp>
        <p:sp>
          <p:nvSpPr>
            <p:cNvPr id="16" name="テキスト ボックス 15"/>
            <p:cNvSpPr txBox="1"/>
            <p:nvPr/>
          </p:nvSpPr>
          <p:spPr>
            <a:xfrm>
              <a:off x="1621275" y="6246397"/>
              <a:ext cx="763958" cy="350070"/>
            </a:xfrm>
            <a:prstGeom prst="rect">
              <a:avLst/>
            </a:prstGeom>
            <a:solidFill>
              <a:schemeClr val="tx1"/>
            </a:solidFill>
          </p:spPr>
          <p:txBody>
            <a:bodyPr wrap="none" rtlCol="0">
              <a:spAutoFit/>
            </a:bodyPr>
            <a:lstStyle/>
            <a:p>
              <a:r>
                <a:rPr kumimoji="1" lang="en-US" altLang="ja-JP" sz="1000" dirty="0" smtClean="0">
                  <a:solidFill>
                    <a:srgbClr val="C00000"/>
                  </a:solidFill>
                  <a:latin typeface="+mn-ea"/>
                  <a:ea typeface="+mn-ea"/>
                </a:rPr>
                <a:t>CKAN</a:t>
              </a:r>
              <a:endParaRPr kumimoji="1" lang="ja-JP" altLang="en-US" sz="1000" dirty="0">
                <a:solidFill>
                  <a:srgbClr val="C00000"/>
                </a:solidFill>
                <a:latin typeface="+mn-ea"/>
                <a:ea typeface="+mn-ea"/>
              </a:endParaRPr>
            </a:p>
          </p:txBody>
        </p:sp>
        <p:sp>
          <p:nvSpPr>
            <p:cNvPr id="17" name="角丸四角形 16"/>
            <p:cNvSpPr/>
            <p:nvPr/>
          </p:nvSpPr>
          <p:spPr>
            <a:xfrm>
              <a:off x="4346006" y="2919062"/>
              <a:ext cx="3905922" cy="447015"/>
            </a:xfrm>
            <a:prstGeom prst="roundRect">
              <a:avLst/>
            </a:prstGeom>
            <a:solidFill>
              <a:schemeClr val="accent6">
                <a:lumMod val="20000"/>
                <a:lumOff val="80000"/>
              </a:schemeClr>
            </a:solidFill>
            <a:ln cmpd="sng">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FF0000"/>
                  </a:solidFill>
                  <a:latin typeface="+mn-ea"/>
                </a:rPr>
                <a:t>アプリケーション</a:t>
              </a:r>
              <a:endParaRPr kumimoji="1" lang="ja-JP" altLang="en-US" sz="1000" dirty="0">
                <a:solidFill>
                  <a:srgbClr val="FF0000"/>
                </a:solidFill>
                <a:latin typeface="+mn-ea"/>
              </a:endParaRPr>
            </a:p>
          </p:txBody>
        </p:sp>
        <p:sp>
          <p:nvSpPr>
            <p:cNvPr id="18" name="角丸四角形 17"/>
            <p:cNvSpPr/>
            <p:nvPr/>
          </p:nvSpPr>
          <p:spPr>
            <a:xfrm>
              <a:off x="4004741" y="4200890"/>
              <a:ext cx="4247187" cy="378042"/>
            </a:xfrm>
            <a:prstGeom prst="roundRect">
              <a:avLst/>
            </a:prstGeom>
            <a:ln w="28575" cmpd="sng"/>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latin typeface="+mn-ea"/>
                </a:rPr>
                <a:t>情報流通連携基盤システム</a:t>
              </a:r>
              <a:r>
                <a:rPr kumimoji="1" lang="en-US" altLang="ja-JP" sz="900" dirty="0" smtClean="0">
                  <a:latin typeface="+mn-ea"/>
                </a:rPr>
                <a:t>API (ODDP API)</a:t>
              </a:r>
              <a:endParaRPr kumimoji="1" lang="ja-JP" altLang="en-US" sz="900" dirty="0">
                <a:latin typeface="+mn-ea"/>
              </a:endParaRPr>
            </a:p>
          </p:txBody>
        </p:sp>
        <p:pic>
          <p:nvPicPr>
            <p:cNvPr id="19" name="Picture 2" descr="C:\Users\shindo\AppData\Local\Microsoft\Windows\Temporary Internet Files\Content.IE5\JGBEE0TY\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9922" y="4200890"/>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shindo\AppData\Local\Microsoft\Windows\Temporary Internet Files\Content.IE5\JGBEE0TY\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0515" y="4284705"/>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3715424" y="3920654"/>
              <a:ext cx="4752528" cy="2448272"/>
            </a:xfrm>
            <a:prstGeom prst="rect">
              <a:avLst/>
            </a:prstGeom>
            <a:noFill/>
            <a:ln w="3810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mn-ea"/>
              </a:endParaRPr>
            </a:p>
          </p:txBody>
        </p:sp>
        <p:sp>
          <p:nvSpPr>
            <p:cNvPr id="22" name="テキスト ボックス 21"/>
            <p:cNvSpPr txBox="1"/>
            <p:nvPr/>
          </p:nvSpPr>
          <p:spPr>
            <a:xfrm>
              <a:off x="4651528" y="6196983"/>
              <a:ext cx="3234818" cy="350070"/>
            </a:xfrm>
            <a:prstGeom prst="rect">
              <a:avLst/>
            </a:prstGeom>
            <a:solidFill>
              <a:schemeClr val="tx1"/>
            </a:solidFill>
          </p:spPr>
          <p:txBody>
            <a:bodyPr wrap="square" rtlCol="0">
              <a:spAutoFit/>
            </a:bodyPr>
            <a:lstStyle/>
            <a:p>
              <a:pPr algn="ctr"/>
              <a:r>
                <a:rPr kumimoji="1" lang="ja-JP" altLang="en-US" sz="1000" dirty="0" smtClean="0">
                  <a:solidFill>
                    <a:schemeClr val="bg1"/>
                  </a:solidFill>
                  <a:latin typeface="+mn-ea"/>
                  <a:ea typeface="+mn-ea"/>
                </a:rPr>
                <a:t>情報流通連携基盤参照パッケージ</a:t>
              </a:r>
              <a:endParaRPr kumimoji="1" lang="ja-JP" altLang="en-US" sz="1000" dirty="0">
                <a:solidFill>
                  <a:schemeClr val="bg1"/>
                </a:solidFill>
                <a:latin typeface="+mn-ea"/>
                <a:ea typeface="+mn-ea"/>
              </a:endParaRPr>
            </a:p>
          </p:txBody>
        </p:sp>
        <p:pic>
          <p:nvPicPr>
            <p:cNvPr id="23" name="Picture 15" descr="C:\Users\shindo\Pictures\materials\PicturesFromWeb\clipboard-pcwoman-MC90041217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89903" y="2808448"/>
              <a:ext cx="866666" cy="90478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矢印コネクタ 23"/>
            <p:cNvCxnSpPr>
              <a:stCxn id="11" idx="0"/>
              <a:endCxn id="23" idx="2"/>
            </p:cNvCxnSpPr>
            <p:nvPr/>
          </p:nvCxnSpPr>
          <p:spPr>
            <a:xfrm flipV="1">
              <a:off x="2023236" y="3713230"/>
              <a:ext cx="0" cy="489084"/>
            </a:xfrm>
            <a:prstGeom prst="straightConnector1">
              <a:avLst/>
            </a:prstGeom>
            <a:ln w="19050">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66713" y="3618312"/>
              <a:ext cx="2161047" cy="306312"/>
            </a:xfrm>
            <a:prstGeom prst="rect">
              <a:avLst/>
            </a:prstGeom>
            <a:noFill/>
          </p:spPr>
          <p:txBody>
            <a:bodyPr wrap="none" rtlCol="0">
              <a:spAutoFit/>
            </a:bodyPr>
            <a:lstStyle/>
            <a:p>
              <a:pPr algn="r"/>
              <a:r>
                <a:rPr kumimoji="1" lang="en-US" altLang="ja-JP" sz="800" dirty="0" smtClean="0">
                  <a:latin typeface="+mn-ea"/>
                  <a:ea typeface="+mn-ea"/>
                </a:rPr>
                <a:t>web</a:t>
              </a:r>
              <a:r>
                <a:rPr kumimoji="1" lang="ja-JP" altLang="en-US" sz="800" dirty="0" smtClean="0">
                  <a:latin typeface="+mn-ea"/>
                  <a:ea typeface="+mn-ea"/>
                </a:rPr>
                <a:t>ブラウザによるアクセス</a:t>
              </a:r>
              <a:endParaRPr kumimoji="1" lang="ja-JP" altLang="en-US" sz="800" dirty="0">
                <a:latin typeface="+mn-ea"/>
                <a:ea typeface="+mn-ea"/>
              </a:endParaRPr>
            </a:p>
          </p:txBody>
        </p:sp>
        <p:sp>
          <p:nvSpPr>
            <p:cNvPr id="26" name="テキスト ボックス 25"/>
            <p:cNvSpPr txBox="1"/>
            <p:nvPr/>
          </p:nvSpPr>
          <p:spPr>
            <a:xfrm>
              <a:off x="3080594" y="5579077"/>
              <a:ext cx="1990115" cy="306312"/>
            </a:xfrm>
            <a:prstGeom prst="rect">
              <a:avLst/>
            </a:prstGeom>
            <a:solidFill>
              <a:schemeClr val="tx1"/>
            </a:solidFill>
            <a:ln cmpd="sng">
              <a:solidFill>
                <a:schemeClr val="bg1"/>
              </a:solidFill>
            </a:ln>
            <a:effectLst>
              <a:outerShdw blurRad="50800" dist="38100" dir="2700000" algn="tl" rotWithShape="0">
                <a:prstClr val="black">
                  <a:alpha val="40000"/>
                </a:prstClr>
              </a:outerShdw>
            </a:effectLst>
          </p:spPr>
          <p:txBody>
            <a:bodyPr wrap="none" rtlCol="0">
              <a:spAutoFit/>
            </a:bodyPr>
            <a:lstStyle/>
            <a:p>
              <a:r>
                <a:rPr kumimoji="1" lang="en-US" altLang="ja-JP" sz="800" dirty="0" smtClean="0">
                  <a:solidFill>
                    <a:schemeClr val="bg1"/>
                  </a:solidFill>
                  <a:latin typeface="+mn-ea"/>
                  <a:ea typeface="+mn-ea"/>
                </a:rPr>
                <a:t>(1) </a:t>
              </a:r>
              <a:r>
                <a:rPr kumimoji="1" lang="ja-JP" altLang="en-US" sz="800" dirty="0" smtClean="0">
                  <a:solidFill>
                    <a:schemeClr val="bg1"/>
                  </a:solidFill>
                  <a:latin typeface="+mn-ea"/>
                  <a:ea typeface="+mn-ea"/>
                </a:rPr>
                <a:t>メタデータの同期機能</a:t>
              </a:r>
              <a:endParaRPr kumimoji="1" lang="ja-JP" altLang="en-US" sz="800" dirty="0">
                <a:solidFill>
                  <a:schemeClr val="bg1"/>
                </a:solidFill>
                <a:latin typeface="+mn-ea"/>
                <a:ea typeface="+mn-ea"/>
              </a:endParaRPr>
            </a:p>
          </p:txBody>
        </p:sp>
        <p:sp>
          <p:nvSpPr>
            <p:cNvPr id="27" name="テキスト ボックス 26"/>
            <p:cNvSpPr txBox="1"/>
            <p:nvPr/>
          </p:nvSpPr>
          <p:spPr>
            <a:xfrm>
              <a:off x="4747815" y="4960190"/>
              <a:ext cx="3102317" cy="306312"/>
            </a:xfrm>
            <a:prstGeom prst="rect">
              <a:avLst/>
            </a:prstGeom>
            <a:solidFill>
              <a:schemeClr val="tx1"/>
            </a:solidFill>
            <a:ln cmpd="sng">
              <a:solidFill>
                <a:schemeClr val="bg1"/>
              </a:solidFill>
            </a:ln>
            <a:effectLst>
              <a:outerShdw blurRad="50800" dist="38100" dir="2700000" algn="tl" rotWithShape="0">
                <a:prstClr val="black">
                  <a:alpha val="40000"/>
                </a:prstClr>
              </a:outerShdw>
            </a:effectLst>
          </p:spPr>
          <p:txBody>
            <a:bodyPr wrap="none" rtlCol="0">
              <a:spAutoFit/>
            </a:bodyPr>
            <a:lstStyle/>
            <a:p>
              <a:r>
                <a:rPr kumimoji="1" lang="en-US" altLang="ja-JP" sz="800" dirty="0" smtClean="0">
                  <a:solidFill>
                    <a:schemeClr val="bg1"/>
                  </a:solidFill>
                  <a:latin typeface="+mn-ea"/>
                  <a:ea typeface="+mn-ea"/>
                </a:rPr>
                <a:t>(2) SPARQL-Based Command</a:t>
              </a:r>
              <a:r>
                <a:rPr kumimoji="1" lang="ja-JP" altLang="en-US" sz="800" dirty="0" smtClean="0">
                  <a:solidFill>
                    <a:schemeClr val="bg1"/>
                  </a:solidFill>
                  <a:latin typeface="+mn-ea"/>
                  <a:ea typeface="+mn-ea"/>
                </a:rPr>
                <a:t>の提供機能</a:t>
              </a:r>
              <a:endParaRPr kumimoji="1" lang="ja-JP" altLang="en-US" sz="800" dirty="0">
                <a:solidFill>
                  <a:schemeClr val="bg1"/>
                </a:solidFill>
                <a:latin typeface="+mn-ea"/>
                <a:ea typeface="+mn-ea"/>
              </a:endParaRPr>
            </a:p>
          </p:txBody>
        </p:sp>
      </p:grpSp>
    </p:spTree>
    <p:extLst>
      <p:ext uri="{BB962C8B-B14F-4D97-AF65-F5344CB8AC3E}">
        <p14:creationId xmlns:p14="http://schemas.microsoft.com/office/powerpoint/2010/main" val="361492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 </a:t>
            </a:r>
            <a:r>
              <a:rPr kumimoji="1" lang="ja-JP" altLang="en-US" dirty="0" smtClean="0"/>
              <a:t>ボキャブラリ管理サイト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情報流通連携基盤システムで利用できるボキャブラリを、検索・参照・登録できるシステム</a:t>
            </a:r>
          </a:p>
          <a:p>
            <a:r>
              <a:rPr kumimoji="1" lang="ja-JP" altLang="en-US" dirty="0" smtClean="0"/>
              <a:t>個々のボキャブラリを</a:t>
            </a:r>
            <a:r>
              <a:rPr lang="ja-JP" altLang="en-US" dirty="0"/>
              <a:t>情報流通連携基盤</a:t>
            </a:r>
            <a:r>
              <a:rPr lang="ja-JP" altLang="en-US" dirty="0" smtClean="0"/>
              <a:t>システム 外部仕様書から参照できるサイトにおいた方がよい理由（昨年度の議論による）</a:t>
            </a:r>
          </a:p>
          <a:p>
            <a:pPr marL="698500" lvl="1" indent="-342900">
              <a:buFont typeface="+mj-lt"/>
              <a:buAutoNum type="arabicPeriod"/>
            </a:pPr>
            <a:r>
              <a:rPr lang="ja-JP" altLang="en-US" dirty="0"/>
              <a:t>ボキャブラリの登録・更新の</a:t>
            </a:r>
            <a:r>
              <a:rPr lang="ja-JP" altLang="en-US" dirty="0" smtClean="0"/>
              <a:t>頻度が、外部</a:t>
            </a:r>
            <a:r>
              <a:rPr lang="ja-JP" altLang="en-US" dirty="0"/>
              <a:t>仕様書のそれよりも</a:t>
            </a:r>
            <a:r>
              <a:rPr lang="ja-JP" altLang="en-US" dirty="0" smtClean="0"/>
              <a:t>短いため。</a:t>
            </a:r>
          </a:p>
          <a:p>
            <a:pPr marL="698500" lvl="1" indent="-342900">
              <a:buFont typeface="+mj-lt"/>
              <a:buAutoNum type="arabicPeriod"/>
            </a:pPr>
            <a:r>
              <a:rPr lang="ja-JP" altLang="en-US" dirty="0" smtClean="0"/>
              <a:t>個々</a:t>
            </a:r>
            <a:r>
              <a:rPr lang="ja-JP" altLang="en-US" dirty="0"/>
              <a:t>のボキャブラリの是非については、個々のボキャブラリに関連した専門的知見から検討する</a:t>
            </a:r>
            <a:r>
              <a:rPr lang="ja-JP" altLang="en-US" dirty="0" smtClean="0"/>
              <a:t>べきであり、技術委員会でその是非を判断できないため。</a:t>
            </a:r>
          </a:p>
          <a:p>
            <a:r>
              <a:rPr kumimoji="1" lang="ja-JP" altLang="en-US" dirty="0" smtClean="0"/>
              <a:t>ボキャブラリ管理サイトが提供する機能</a:t>
            </a:r>
          </a:p>
          <a:p>
            <a:pPr marL="698500" lvl="1" indent="-342900">
              <a:buFont typeface="+mj-lt"/>
              <a:buAutoNum type="arabicPeriod"/>
            </a:pPr>
            <a:r>
              <a:rPr kumimoji="1" lang="ja-JP" altLang="en-US" dirty="0" smtClean="0"/>
              <a:t>ボキャブラリ閲覧・検索機能</a:t>
            </a:r>
          </a:p>
          <a:p>
            <a:pPr marL="698500" lvl="1" indent="-342900">
              <a:buFont typeface="+mj-lt"/>
              <a:buAutoNum type="arabicPeriod"/>
            </a:pPr>
            <a:r>
              <a:rPr kumimoji="1" lang="ja-JP" altLang="en-US" dirty="0" smtClean="0"/>
              <a:t>ボキャブラリ登録機能</a:t>
            </a:r>
          </a:p>
          <a:p>
            <a:pPr lvl="2"/>
            <a:r>
              <a:rPr kumimoji="1" lang="ja-JP" altLang="en-US" dirty="0" smtClean="0"/>
              <a:t>登録の際に、入力を支援するための機能を含む。</a:t>
            </a:r>
            <a:br>
              <a:rPr kumimoji="1" lang="ja-JP" altLang="en-US" dirty="0" smtClean="0"/>
            </a:br>
            <a:r>
              <a:rPr kumimoji="1" lang="ja-JP" altLang="en-US" dirty="0" smtClean="0"/>
              <a:t>たとえば、サイトが管理する任意のボキャブラリに対して、指定されたタームの利用箇所を示す、など。</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spTree>
    <p:extLst>
      <p:ext uri="{BB962C8B-B14F-4D97-AF65-F5344CB8AC3E}">
        <p14:creationId xmlns:p14="http://schemas.microsoft.com/office/powerpoint/2010/main" val="596798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一般的なボキャブラリ管理方法とその課題</a:t>
            </a:r>
            <a:endParaRPr kumimoji="1" lang="ja-JP" altLang="en-US" dirty="0"/>
          </a:p>
        </p:txBody>
      </p:sp>
      <p:sp>
        <p:nvSpPr>
          <p:cNvPr id="3" name="コンテンツ プレースホルダ 2"/>
          <p:cNvSpPr>
            <a:spLocks noGrp="1"/>
          </p:cNvSpPr>
          <p:nvPr>
            <p:ph idx="1"/>
          </p:nvPr>
        </p:nvSpPr>
        <p:spPr>
          <a:xfrm>
            <a:off x="838200" y="1268761"/>
            <a:ext cx="8229600" cy="2160239"/>
          </a:xfrm>
        </p:spPr>
        <p:txBody>
          <a:bodyPr>
            <a:normAutofit fontScale="92500" lnSpcReduction="10000"/>
          </a:bodyPr>
          <a:lstStyle/>
          <a:p>
            <a:r>
              <a:rPr kumimoji="1" lang="en-US" altLang="ja-JP" dirty="0" smtClean="0"/>
              <a:t>Turtle</a:t>
            </a:r>
            <a:r>
              <a:rPr lang="ja-JP" altLang="en-US" dirty="0" smtClean="0"/>
              <a:t>や</a:t>
            </a:r>
            <a:r>
              <a:rPr lang="en-US" altLang="ja-JP" dirty="0" smtClean="0"/>
              <a:t>XML</a:t>
            </a:r>
            <a:r>
              <a:rPr lang="ja-JP" altLang="en-US" dirty="0" smtClean="0"/>
              <a:t>等で記述したファイルを直接管理</a:t>
            </a:r>
            <a:endParaRPr lang="en-US" altLang="ja-JP" dirty="0" smtClean="0"/>
          </a:p>
          <a:p>
            <a:pPr lvl="1"/>
            <a:r>
              <a:rPr lang="ja-JP" altLang="en-US" dirty="0" smtClean="0"/>
              <a:t>利用したい語彙を検索しづらい</a:t>
            </a:r>
            <a:endParaRPr kumimoji="1" lang="en-US" altLang="ja-JP" dirty="0" smtClean="0"/>
          </a:p>
          <a:p>
            <a:pPr lvl="1"/>
            <a:r>
              <a:rPr kumimoji="1" lang="en-US" altLang="ja-JP" dirty="0" smtClean="0"/>
              <a:t>Typo</a:t>
            </a:r>
            <a:r>
              <a:rPr kumimoji="1" lang="ja-JP" altLang="en-US" dirty="0" smtClean="0"/>
              <a:t>など記述ミスが生じる</a:t>
            </a:r>
            <a:endParaRPr kumimoji="1" lang="en-US" altLang="ja-JP" dirty="0" smtClean="0"/>
          </a:p>
          <a:p>
            <a:r>
              <a:rPr kumimoji="1" lang="en-US" altLang="ja-JP" dirty="0" smtClean="0"/>
              <a:t>Spread Sheet</a:t>
            </a:r>
            <a:r>
              <a:rPr kumimoji="1" lang="ja-JP" altLang="en-US" dirty="0" smtClean="0"/>
              <a:t>で語彙の定義を管理</a:t>
            </a:r>
            <a:endParaRPr kumimoji="1" lang="en-US" altLang="ja-JP" dirty="0" smtClean="0"/>
          </a:p>
          <a:p>
            <a:pPr lvl="1"/>
            <a:r>
              <a:rPr lang="ja-JP" altLang="en-US" dirty="0"/>
              <a:t>読みづらい</a:t>
            </a:r>
            <a:endParaRPr kumimoji="1" lang="en-US" altLang="ja-JP" dirty="0" smtClean="0"/>
          </a:p>
          <a:p>
            <a:pPr lvl="1"/>
            <a:r>
              <a:rPr kumimoji="1" lang="en-US" altLang="ja-JP" dirty="0" smtClean="0"/>
              <a:t>RDF</a:t>
            </a:r>
            <a:r>
              <a:rPr kumimoji="1" lang="ja-JP" altLang="en-US" dirty="0" smtClean="0"/>
              <a:t>にするためには、</a:t>
            </a:r>
            <a:r>
              <a:rPr kumimoji="1" lang="en-US" altLang="ja-JP" dirty="0" smtClean="0"/>
              <a:t>RDF</a:t>
            </a:r>
            <a:r>
              <a:rPr kumimoji="1" lang="ja-JP" altLang="en-US" dirty="0" smtClean="0"/>
              <a:t>変換スクリプトを作成する必要がある</a:t>
            </a:r>
            <a:endParaRPr kumimoji="1" lang="en-US" altLang="ja-JP" dirty="0" smtClean="0"/>
          </a:p>
          <a:p>
            <a:pPr lvl="1"/>
            <a:endParaRPr kumimoji="1" lang="ja-JP" altLang="en-US" dirty="0"/>
          </a:p>
        </p:txBody>
      </p:sp>
      <p:pic>
        <p:nvPicPr>
          <p:cNvPr id="1027" name="Picture 3"/>
          <p:cNvPicPr>
            <a:picLocks noChangeAspect="1" noChangeArrowheads="1"/>
          </p:cNvPicPr>
          <p:nvPr/>
        </p:nvPicPr>
        <p:blipFill>
          <a:blip r:embed="rId2" cstate="print"/>
          <a:srcRect t="17740" r="38821" b="4392"/>
          <a:stretch>
            <a:fillRect/>
          </a:stretch>
        </p:blipFill>
        <p:spPr bwMode="auto">
          <a:xfrm>
            <a:off x="4953000" y="3744416"/>
            <a:ext cx="4557806" cy="2780928"/>
          </a:xfrm>
          <a:prstGeom prst="rect">
            <a:avLst/>
          </a:prstGeom>
          <a:noFill/>
          <a:ln w="9525">
            <a:solidFill>
              <a:schemeClr val="bg2"/>
            </a:solidFill>
            <a:miter lim="800000"/>
            <a:headEnd/>
            <a:tailEnd/>
          </a:ln>
        </p:spPr>
      </p:pic>
      <p:pic>
        <p:nvPicPr>
          <p:cNvPr id="1028" name="Picture 4"/>
          <p:cNvPicPr>
            <a:picLocks noChangeAspect="1" noChangeArrowheads="1"/>
          </p:cNvPicPr>
          <p:nvPr/>
        </p:nvPicPr>
        <p:blipFill>
          <a:blip r:embed="rId3" cstate="print"/>
          <a:srcRect l="4724" t="14515" r="29760" b="9281"/>
          <a:stretch>
            <a:fillRect/>
          </a:stretch>
        </p:blipFill>
        <p:spPr bwMode="auto">
          <a:xfrm>
            <a:off x="381000" y="3755620"/>
            <a:ext cx="4572000" cy="2769724"/>
          </a:xfrm>
          <a:prstGeom prst="rect">
            <a:avLst/>
          </a:prstGeom>
          <a:noFill/>
          <a:ln w="9525">
            <a:solidFill>
              <a:schemeClr val="bg2"/>
            </a:solidFill>
            <a:miter lim="800000"/>
            <a:headEnd/>
            <a:tailEnd/>
          </a:ln>
        </p:spPr>
      </p:pic>
      <p:sp>
        <p:nvSpPr>
          <p:cNvPr id="7" name="テキスト ボックス 6"/>
          <p:cNvSpPr txBox="1"/>
          <p:nvPr/>
        </p:nvSpPr>
        <p:spPr>
          <a:xfrm>
            <a:off x="1982591" y="3275692"/>
            <a:ext cx="1227645" cy="36933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kumimoji="1" lang="en-US" altLang="ja-JP" dirty="0"/>
              <a:t>Turtle</a:t>
            </a:r>
            <a:r>
              <a:rPr kumimoji="1" lang="ja-JP" altLang="en-US" dirty="0"/>
              <a:t>の例</a:t>
            </a:r>
          </a:p>
        </p:txBody>
      </p:sp>
      <p:sp>
        <p:nvSpPr>
          <p:cNvPr id="8" name="テキスト ボックス 7"/>
          <p:cNvSpPr txBox="1"/>
          <p:nvPr/>
        </p:nvSpPr>
        <p:spPr>
          <a:xfrm>
            <a:off x="6595721" y="3275692"/>
            <a:ext cx="2056973" cy="369332"/>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altLang="ja-JP" dirty="0"/>
              <a:t>Spread Sheet</a:t>
            </a:r>
            <a:r>
              <a:rPr lang="ja-JP" altLang="en-US" dirty="0"/>
              <a:t>の例</a:t>
            </a:r>
            <a:endParaRPr kumimoji="1" lang="ja-JP" altLang="en-US" dirty="0"/>
          </a:p>
        </p:txBody>
      </p:sp>
    </p:spTree>
    <p:extLst>
      <p:ext uri="{BB962C8B-B14F-4D97-AF65-F5344CB8AC3E}">
        <p14:creationId xmlns:p14="http://schemas.microsoft.com/office/powerpoint/2010/main" val="2228657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ボキャブラリ管理サイトを用いたボキャブラリ管理</a:t>
            </a:r>
            <a:endParaRPr kumimoji="1" lang="ja-JP" altLang="en-US" dirty="0"/>
          </a:p>
        </p:txBody>
      </p:sp>
      <p:sp>
        <p:nvSpPr>
          <p:cNvPr id="3" name="コンテンツ プレースホルダ 2"/>
          <p:cNvSpPr>
            <a:spLocks noGrp="1"/>
          </p:cNvSpPr>
          <p:nvPr>
            <p:ph idx="1"/>
          </p:nvPr>
        </p:nvSpPr>
        <p:spPr>
          <a:xfrm>
            <a:off x="705388" y="1143004"/>
            <a:ext cx="8442845" cy="5166317"/>
          </a:xfrm>
        </p:spPr>
        <p:txBody>
          <a:bodyPr>
            <a:normAutofit lnSpcReduction="10000"/>
          </a:bodyPr>
          <a:lstStyle/>
          <a:p>
            <a:r>
              <a:rPr kumimoji="1" lang="ja-JP" altLang="en-US" dirty="0" smtClean="0"/>
              <a:t>クラスとプロパティを分類して表示</a:t>
            </a:r>
            <a:endParaRPr kumimoji="1" lang="en-US" altLang="ja-JP" dirty="0" smtClean="0"/>
          </a:p>
          <a:p>
            <a:pPr lvl="1"/>
            <a:r>
              <a:rPr kumimoji="1" lang="ja-JP" altLang="en-US" dirty="0" smtClean="0"/>
              <a:t>表示されている語彙</a:t>
            </a:r>
            <a:r>
              <a:rPr lang="ja-JP" altLang="en-US" dirty="0" smtClean="0"/>
              <a:t>がプロパティかその他かを一目で識別でき、</a:t>
            </a:r>
            <a:r>
              <a:rPr lang="en-US" altLang="ja-JP" dirty="0" smtClean="0"/>
              <a:t/>
            </a:r>
            <a:br>
              <a:rPr lang="en-US" altLang="ja-JP" dirty="0" smtClean="0"/>
            </a:br>
            <a:r>
              <a:rPr lang="ja-JP" altLang="en-US" dirty="0" smtClean="0"/>
              <a:t>適切な箇所で利用できる</a:t>
            </a:r>
            <a:endParaRPr kumimoji="1" lang="en-US" altLang="ja-JP" dirty="0" smtClean="0"/>
          </a:p>
          <a:p>
            <a:r>
              <a:rPr kumimoji="1" lang="ja-JP" altLang="en-US" dirty="0" smtClean="0"/>
              <a:t>ボキャブラリの検索</a:t>
            </a:r>
            <a:endParaRPr kumimoji="1" lang="en-US" altLang="ja-JP" dirty="0" smtClean="0"/>
          </a:p>
          <a:p>
            <a:pPr lvl="1"/>
            <a:r>
              <a:rPr lang="ja-JP" altLang="en-US" dirty="0" smtClean="0"/>
              <a:t>全文検索や、タグによる検索、クラス・プロパティの検索など、</a:t>
            </a:r>
            <a:r>
              <a:rPr lang="en-US" altLang="ja-JP" dirty="0" smtClean="0"/>
              <a:t/>
            </a:r>
            <a:br>
              <a:rPr lang="en-US" altLang="ja-JP" dirty="0" smtClean="0"/>
            </a:br>
            <a:r>
              <a:rPr lang="ja-JP" altLang="en-US" dirty="0" smtClean="0"/>
              <a:t>様々な条件を指定して検索できる</a:t>
            </a:r>
            <a:endParaRPr lang="en-US" altLang="ja-JP" dirty="0" smtClean="0"/>
          </a:p>
          <a:p>
            <a:r>
              <a:rPr lang="ja-JP" altLang="en-US" dirty="0" smtClean="0"/>
              <a:t>ボキャブラリの記述</a:t>
            </a:r>
            <a:endParaRPr lang="en-US" altLang="ja-JP" dirty="0" smtClean="0"/>
          </a:p>
          <a:p>
            <a:pPr lvl="1"/>
            <a:r>
              <a:rPr lang="ja-JP" altLang="en-US" dirty="0"/>
              <a:t>補完機能を利用</a:t>
            </a:r>
            <a:r>
              <a:rPr lang="ja-JP" altLang="en-US" dirty="0" smtClean="0"/>
              <a:t>して、タームの意味など</a:t>
            </a:r>
            <a:br>
              <a:rPr lang="ja-JP" altLang="en-US" dirty="0" smtClean="0"/>
            </a:br>
            <a:r>
              <a:rPr lang="ja-JP" altLang="en-US" dirty="0" smtClean="0"/>
              <a:t>をサイト上</a:t>
            </a:r>
            <a:r>
              <a:rPr kumimoji="1" lang="ja-JP" altLang="en-US" dirty="0" smtClean="0"/>
              <a:t>で記述できる</a:t>
            </a:r>
            <a:endParaRPr kumimoji="1" lang="en-US" altLang="ja-JP" dirty="0" smtClean="0"/>
          </a:p>
          <a:p>
            <a:r>
              <a:rPr kumimoji="1" lang="en-US" altLang="ja-JP" dirty="0" smtClean="0"/>
              <a:t>RDF</a:t>
            </a:r>
            <a:r>
              <a:rPr lang="ja-JP" altLang="en-US" dirty="0" smtClean="0"/>
              <a:t>記述を一般的なフォーマットで</a:t>
            </a:r>
            <a:r>
              <a:rPr lang="en-US" altLang="ja-JP" dirty="0" smtClean="0"/>
              <a:t/>
            </a:r>
            <a:br>
              <a:rPr lang="en-US" altLang="ja-JP" dirty="0" smtClean="0"/>
            </a:br>
            <a:r>
              <a:rPr kumimoji="1" lang="ja-JP" altLang="en-US" dirty="0" smtClean="0"/>
              <a:t>ダウンロードできる</a:t>
            </a:r>
            <a:endParaRPr kumimoji="1" lang="en-US" altLang="ja-JP" dirty="0" smtClean="0"/>
          </a:p>
          <a:p>
            <a:pPr lvl="1"/>
            <a:r>
              <a:rPr lang="en-US" altLang="ja-JP" dirty="0" smtClean="0"/>
              <a:t>RDF/XML</a:t>
            </a:r>
            <a:r>
              <a:rPr lang="ja-JP" altLang="en-US" dirty="0" err="1" smtClean="0"/>
              <a:t>、</a:t>
            </a:r>
            <a:r>
              <a:rPr lang="en-US" altLang="ja-JP" dirty="0" smtClean="0"/>
              <a:t>Turtle</a:t>
            </a:r>
            <a:r>
              <a:rPr lang="ja-JP" altLang="en-US" dirty="0" err="1" smtClean="0"/>
              <a:t>、</a:t>
            </a:r>
            <a:r>
              <a:rPr lang="en-US" altLang="ja-JP" dirty="0" smtClean="0"/>
              <a:t>JSON-LD</a:t>
            </a:r>
            <a:r>
              <a:rPr lang="ja-JP" altLang="en-US" dirty="0" smtClean="0"/>
              <a:t>といった、</a:t>
            </a:r>
            <a:r>
              <a:rPr lang="en-US" altLang="ja-JP" dirty="0" smtClean="0"/>
              <a:t/>
            </a:r>
            <a:br>
              <a:rPr lang="en-US" altLang="ja-JP" dirty="0" smtClean="0"/>
            </a:br>
            <a:r>
              <a:rPr lang="ja-JP" altLang="en-US" dirty="0" smtClean="0"/>
              <a:t>一般的に利用されている</a:t>
            </a:r>
            <a:r>
              <a:rPr lang="en-US" altLang="ja-JP" dirty="0" smtClean="0"/>
              <a:t>RDF</a:t>
            </a:r>
            <a:r>
              <a:rPr lang="ja-JP" altLang="en-US" dirty="0" smtClean="0"/>
              <a:t>の</a:t>
            </a:r>
            <a:r>
              <a:rPr lang="en-US" altLang="ja-JP" dirty="0" smtClean="0"/>
              <a:t/>
            </a:r>
            <a:br>
              <a:rPr lang="en-US" altLang="ja-JP" dirty="0" smtClean="0"/>
            </a:br>
            <a:r>
              <a:rPr lang="ja-JP" altLang="en-US" dirty="0" smtClean="0"/>
              <a:t>記述フォーマットで</a:t>
            </a:r>
            <a:r>
              <a:rPr lang="en-US" altLang="ja-JP" dirty="0" smtClean="0"/>
              <a:t/>
            </a:r>
            <a:br>
              <a:rPr lang="en-US" altLang="ja-JP" dirty="0" smtClean="0"/>
            </a:br>
            <a:r>
              <a:rPr lang="ja-JP" altLang="en-US" dirty="0" smtClean="0"/>
              <a:t>ボキャブラリの定義ファイルを</a:t>
            </a:r>
            <a:r>
              <a:rPr lang="en-US" altLang="ja-JP" dirty="0" smtClean="0"/>
              <a:t/>
            </a:r>
            <a:br>
              <a:rPr lang="en-US" altLang="ja-JP" dirty="0" smtClean="0"/>
            </a:br>
            <a:r>
              <a:rPr lang="ja-JP" altLang="en-US" dirty="0" smtClean="0"/>
              <a:t>ダウンロードできる</a:t>
            </a:r>
            <a:endParaRPr kumimoji="1" lang="ja-JP" altLang="en-US" dirty="0"/>
          </a:p>
        </p:txBody>
      </p:sp>
      <p:pic>
        <p:nvPicPr>
          <p:cNvPr id="2051" name="Picture 3"/>
          <p:cNvPicPr>
            <a:picLocks noChangeAspect="1" noChangeArrowheads="1"/>
          </p:cNvPicPr>
          <p:nvPr/>
        </p:nvPicPr>
        <p:blipFill>
          <a:blip r:embed="rId2" cstate="print"/>
          <a:srcRect l="15501" r="15339"/>
          <a:stretch>
            <a:fillRect/>
          </a:stretch>
        </p:blipFill>
        <p:spPr bwMode="auto">
          <a:xfrm>
            <a:off x="5457057" y="3272790"/>
            <a:ext cx="3983687" cy="3252554"/>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4242568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ボキャブラリ検索ページ</a:t>
            </a:r>
            <a:endParaRPr kumimoji="1" lang="ja-JP" altLang="en-US" dirty="0"/>
          </a:p>
        </p:txBody>
      </p:sp>
      <p:sp>
        <p:nvSpPr>
          <p:cNvPr id="5" name="コンテンツ プレースホルダ 4"/>
          <p:cNvSpPr>
            <a:spLocks noGrp="1"/>
          </p:cNvSpPr>
          <p:nvPr>
            <p:ph idx="1"/>
          </p:nvPr>
        </p:nvSpPr>
        <p:spPr>
          <a:xfrm>
            <a:off x="705388" y="1070994"/>
            <a:ext cx="8442845" cy="1925958"/>
          </a:xfrm>
        </p:spPr>
        <p:txBody>
          <a:bodyPr>
            <a:normAutofit/>
          </a:bodyPr>
          <a:lstStyle/>
          <a:p>
            <a:r>
              <a:rPr lang="ja-JP" altLang="en-US" sz="2400" dirty="0"/>
              <a:t>以下の条件を指定して検索できる</a:t>
            </a:r>
            <a:endParaRPr lang="en-US" altLang="ja-JP" sz="2400" dirty="0"/>
          </a:p>
          <a:p>
            <a:pPr lvl="1"/>
            <a:r>
              <a:rPr lang="ja-JP" altLang="en-US" sz="2000" dirty="0"/>
              <a:t>タグを指定</a:t>
            </a:r>
            <a:endParaRPr lang="en-US" altLang="ja-JP" sz="2000" dirty="0"/>
          </a:p>
          <a:p>
            <a:pPr lvl="1"/>
            <a:r>
              <a:rPr lang="ja-JP" altLang="en-US" sz="2000" dirty="0"/>
              <a:t>キーワードを指定</a:t>
            </a:r>
            <a:endParaRPr lang="en-US" altLang="ja-JP" sz="2000" dirty="0"/>
          </a:p>
          <a:p>
            <a:pPr lvl="1"/>
            <a:r>
              <a:rPr lang="ja-JP" altLang="en-US" sz="2000" dirty="0"/>
              <a:t>クラス・プロパティを指定</a:t>
            </a:r>
          </a:p>
        </p:txBody>
      </p:sp>
      <p:pic>
        <p:nvPicPr>
          <p:cNvPr id="6" name="Picture 2"/>
          <p:cNvPicPr>
            <a:picLocks noChangeAspect="1" noChangeArrowheads="1"/>
          </p:cNvPicPr>
          <p:nvPr/>
        </p:nvPicPr>
        <p:blipFill>
          <a:blip r:embed="rId2" cstate="print"/>
          <a:srcRect l="14125" t="2957" r="14126" b="30456"/>
          <a:stretch>
            <a:fillRect/>
          </a:stretch>
        </p:blipFill>
        <p:spPr bwMode="auto">
          <a:xfrm>
            <a:off x="1208584" y="3068960"/>
            <a:ext cx="7416824" cy="3299662"/>
          </a:xfrm>
          <a:prstGeom prst="rect">
            <a:avLst/>
          </a:prstGeom>
          <a:noFill/>
          <a:ln w="9525">
            <a:solidFill>
              <a:schemeClr val="bg2"/>
            </a:solidFill>
            <a:miter lim="800000"/>
            <a:headEnd/>
            <a:tailEnd/>
          </a:ln>
        </p:spPr>
      </p:pic>
      <p:sp>
        <p:nvSpPr>
          <p:cNvPr id="3" name="正方形/長方形 2"/>
          <p:cNvSpPr/>
          <p:nvPr/>
        </p:nvSpPr>
        <p:spPr bwMode="auto">
          <a:xfrm>
            <a:off x="3008784" y="3068960"/>
            <a:ext cx="864096" cy="216024"/>
          </a:xfrm>
          <a:prstGeom prst="rect">
            <a:avLst/>
          </a:prstGeom>
          <a:solidFill>
            <a:schemeClr val="bg2">
              <a:lumMod val="85000"/>
              <a:lumOff val="15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494732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ネームスペース閲覧ページ</a:t>
            </a:r>
            <a:endParaRPr kumimoji="1" lang="ja-JP" altLang="en-US" dirty="0"/>
          </a:p>
        </p:txBody>
      </p:sp>
      <p:sp>
        <p:nvSpPr>
          <p:cNvPr id="3" name="コンテンツ プレースホルダ 2"/>
          <p:cNvSpPr>
            <a:spLocks noGrp="1"/>
          </p:cNvSpPr>
          <p:nvPr>
            <p:ph idx="1"/>
          </p:nvPr>
        </p:nvSpPr>
        <p:spPr>
          <a:xfrm>
            <a:off x="705388" y="998988"/>
            <a:ext cx="8442845" cy="3078085"/>
          </a:xfrm>
        </p:spPr>
        <p:txBody>
          <a:bodyPr>
            <a:normAutofit fontScale="92500" lnSpcReduction="10000"/>
          </a:bodyPr>
          <a:lstStyle/>
          <a:p>
            <a:r>
              <a:rPr kumimoji="1" lang="ja-JP" altLang="en-US" dirty="0" smtClean="0"/>
              <a:t>ネームスペースに属するタームの概要を表示</a:t>
            </a:r>
            <a:endParaRPr kumimoji="1" lang="en-US" altLang="ja-JP" dirty="0" smtClean="0"/>
          </a:p>
          <a:p>
            <a:pPr lvl="1"/>
            <a:r>
              <a:rPr lang="ja-JP" altLang="en-US" dirty="0" smtClean="0"/>
              <a:t>ネームスペースに含まれるタームを俯瞰</a:t>
            </a:r>
            <a:endParaRPr lang="en-US" altLang="ja-JP" dirty="0" smtClean="0"/>
          </a:p>
          <a:p>
            <a:pPr lvl="1"/>
            <a:r>
              <a:rPr lang="ja-JP" altLang="en-US" dirty="0" smtClean="0"/>
              <a:t>一般的にボキャブラリの定義のために利用されている項目のみ表形式で表示</a:t>
            </a:r>
            <a:endParaRPr kumimoji="1" lang="en-US" altLang="ja-JP" dirty="0" smtClean="0"/>
          </a:p>
          <a:p>
            <a:r>
              <a:rPr kumimoji="1" lang="ja-JP" altLang="en-US" dirty="0" smtClean="0"/>
              <a:t>ネームスペースに登録されているタームをクラス、プロパティ、その他に分類して表示</a:t>
            </a:r>
            <a:endParaRPr kumimoji="1" lang="en-US" altLang="ja-JP" dirty="0" smtClean="0"/>
          </a:p>
          <a:p>
            <a:pPr lvl="1"/>
            <a:r>
              <a:rPr kumimoji="1" lang="ja-JP" altLang="en-US" dirty="0" smtClean="0"/>
              <a:t>クラスとプロパティは利用する用途が異なるために、区別して表示</a:t>
            </a:r>
            <a:endParaRPr kumimoji="1" lang="en-US" altLang="ja-JP" dirty="0" smtClean="0"/>
          </a:p>
          <a:p>
            <a:pPr lvl="1"/>
            <a:r>
              <a:rPr kumimoji="1" lang="ja-JP" altLang="en-US" dirty="0" smtClean="0"/>
              <a:t>ボキャブラリ定義から自動で分類するため、ユーザの操作は不要</a:t>
            </a:r>
            <a:endParaRPr lang="en-US" altLang="ja-JP" dirty="0" smtClean="0"/>
          </a:p>
          <a:p>
            <a:r>
              <a:rPr lang="ja-JP" altLang="en-US" dirty="0" smtClean="0"/>
              <a:t>タームをクリックすると、</a:t>
            </a:r>
            <a:r>
              <a:rPr lang="en-US" altLang="ja-JP" dirty="0" smtClean="0"/>
              <a:t/>
            </a:r>
            <a:br>
              <a:rPr lang="en-US" altLang="ja-JP" dirty="0" smtClean="0"/>
            </a:br>
            <a:r>
              <a:rPr lang="ja-JP" altLang="en-US" dirty="0" smtClean="0"/>
              <a:t>ターム定義の詳細を表示</a:t>
            </a:r>
            <a:endParaRPr lang="en-US" altLang="ja-JP" dirty="0" smtClean="0"/>
          </a:p>
          <a:p>
            <a:pPr lvl="1"/>
            <a:endParaRPr lang="en-US" altLang="ja-JP" dirty="0" smtClean="0"/>
          </a:p>
        </p:txBody>
      </p:sp>
      <p:pic>
        <p:nvPicPr>
          <p:cNvPr id="4" name="Picture 3"/>
          <p:cNvPicPr>
            <a:picLocks noChangeAspect="1" noChangeArrowheads="1"/>
          </p:cNvPicPr>
          <p:nvPr/>
        </p:nvPicPr>
        <p:blipFill>
          <a:blip r:embed="rId2" cstate="print"/>
          <a:srcRect l="15501" r="15339"/>
          <a:stretch>
            <a:fillRect/>
          </a:stretch>
        </p:blipFill>
        <p:spPr bwMode="auto">
          <a:xfrm>
            <a:off x="5133528" y="3256860"/>
            <a:ext cx="4355976" cy="3556516"/>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94978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ボキャブラリ定義参照ページ</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各タームの定義を閲覧</a:t>
            </a:r>
            <a:r>
              <a:rPr lang="ja-JP" altLang="en-US" dirty="0" smtClean="0"/>
              <a:t>できる</a:t>
            </a:r>
            <a:endParaRPr lang="en-US" altLang="ja-JP" dirty="0" smtClean="0"/>
          </a:p>
          <a:p>
            <a:pPr lvl="1"/>
            <a:r>
              <a:rPr kumimoji="1" lang="ja-JP" altLang="en-US" dirty="0" smtClean="0"/>
              <a:t>正確な定義を確認できる</a:t>
            </a:r>
            <a:endParaRPr kumimoji="1" lang="en-US" altLang="ja-JP" dirty="0" smtClean="0"/>
          </a:p>
          <a:p>
            <a:r>
              <a:rPr lang="ja-JP" altLang="en-US" dirty="0" smtClean="0"/>
              <a:t>タームの利用箇所を閲覧できる</a:t>
            </a:r>
            <a:endParaRPr lang="en-US" altLang="ja-JP" dirty="0" smtClean="0"/>
          </a:p>
          <a:p>
            <a:pPr lvl="1"/>
            <a:r>
              <a:rPr lang="ja-JP" altLang="en-US" dirty="0" smtClean="0"/>
              <a:t>どこでどのように利用されているのか確認できる</a:t>
            </a:r>
            <a:endParaRPr lang="en-US" altLang="ja-JP" dirty="0" smtClean="0"/>
          </a:p>
          <a:p>
            <a:pPr lvl="1"/>
            <a:r>
              <a:rPr lang="ja-JP" altLang="en-US" dirty="0" smtClean="0"/>
              <a:t>そのタームと共に利用されている</a:t>
            </a:r>
            <a:r>
              <a:rPr lang="en-US" altLang="ja-JP" dirty="0" smtClean="0"/>
              <a:t/>
            </a:r>
            <a:br>
              <a:rPr lang="en-US" altLang="ja-JP" dirty="0" smtClean="0"/>
            </a:br>
            <a:r>
              <a:rPr lang="ja-JP" altLang="en-US" dirty="0" smtClean="0"/>
              <a:t>タームを確認できるため、</a:t>
            </a:r>
            <a:r>
              <a:rPr lang="en-US" altLang="ja-JP" dirty="0" smtClean="0"/>
              <a:t/>
            </a:r>
            <a:br>
              <a:rPr lang="en-US" altLang="ja-JP" dirty="0" smtClean="0"/>
            </a:br>
            <a:r>
              <a:rPr lang="ja-JP" altLang="en-US" dirty="0" smtClean="0"/>
              <a:t>ボキャブラリが一般的に</a:t>
            </a:r>
            <a:r>
              <a:rPr lang="en-US" altLang="ja-JP" dirty="0" smtClean="0"/>
              <a:t/>
            </a:r>
            <a:br>
              <a:rPr lang="en-US" altLang="ja-JP" dirty="0" smtClean="0"/>
            </a:br>
            <a:r>
              <a:rPr lang="ja-JP" altLang="en-US" dirty="0" smtClean="0"/>
              <a:t>どのように利用されているかわかる</a:t>
            </a:r>
            <a:endParaRPr lang="en-US" altLang="ja-JP" dirty="0" smtClean="0"/>
          </a:p>
          <a:p>
            <a:r>
              <a:rPr lang="ja-JP" altLang="en-US" dirty="0" smtClean="0"/>
              <a:t>ボキャブラリ管理サイト内では</a:t>
            </a:r>
            <a:r>
              <a:rPr lang="en-US" altLang="ja-JP" dirty="0" smtClean="0"/>
              <a:t/>
            </a:r>
            <a:br>
              <a:rPr lang="en-US" altLang="ja-JP" dirty="0" smtClean="0"/>
            </a:br>
            <a:r>
              <a:rPr lang="ja-JP" altLang="en-US" dirty="0" smtClean="0"/>
              <a:t>ターム同士をリンク</a:t>
            </a:r>
            <a:endParaRPr lang="en-US" altLang="ja-JP" dirty="0" smtClean="0"/>
          </a:p>
          <a:p>
            <a:pPr lvl="1"/>
            <a:r>
              <a:rPr lang="ja-JP" altLang="en-US" dirty="0" smtClean="0"/>
              <a:t>不明なタームは、</a:t>
            </a:r>
            <a:r>
              <a:rPr lang="en-US" altLang="ja-JP" dirty="0" smtClean="0"/>
              <a:t/>
            </a:r>
            <a:br>
              <a:rPr lang="en-US" altLang="ja-JP" dirty="0" smtClean="0"/>
            </a:br>
            <a:r>
              <a:rPr lang="ja-JP" altLang="en-US" dirty="0" smtClean="0"/>
              <a:t>リンクをたどると定義を閲覧できる</a:t>
            </a:r>
            <a:endParaRPr lang="en-US" altLang="ja-JP" dirty="0" smtClean="0"/>
          </a:p>
          <a:p>
            <a:pPr lvl="1"/>
            <a:endParaRPr lang="en-US" altLang="ja-JP" dirty="0" smtClean="0"/>
          </a:p>
          <a:p>
            <a:pPr lvl="1"/>
            <a:endParaRPr kumimoji="1" lang="en-US" altLang="ja-JP" dirty="0" smtClean="0"/>
          </a:p>
          <a:p>
            <a:endParaRPr kumimoji="1" lang="ja-JP" altLang="en-US" dirty="0"/>
          </a:p>
        </p:txBody>
      </p:sp>
      <p:pic>
        <p:nvPicPr>
          <p:cNvPr id="4098" name="Picture 2"/>
          <p:cNvPicPr>
            <a:picLocks noChangeAspect="1" noChangeArrowheads="1"/>
          </p:cNvPicPr>
          <p:nvPr/>
        </p:nvPicPr>
        <p:blipFill>
          <a:blip r:embed="rId2" cstate="print"/>
          <a:srcRect l="15456" r="14991"/>
          <a:stretch>
            <a:fillRect/>
          </a:stretch>
        </p:blipFill>
        <p:spPr bwMode="auto">
          <a:xfrm>
            <a:off x="5025008" y="2924945"/>
            <a:ext cx="4427984" cy="3598543"/>
          </a:xfrm>
          <a:prstGeom prst="rect">
            <a:avLst/>
          </a:prstGeom>
          <a:noFill/>
          <a:ln w="9525">
            <a:solidFill>
              <a:schemeClr val="bg2"/>
            </a:solidFill>
            <a:miter lim="800000"/>
            <a:headEnd/>
            <a:tailEnd/>
          </a:ln>
        </p:spPr>
      </p:pic>
      <p:sp>
        <p:nvSpPr>
          <p:cNvPr id="5" name="正方形/長方形 4"/>
          <p:cNvSpPr/>
          <p:nvPr/>
        </p:nvSpPr>
        <p:spPr bwMode="auto">
          <a:xfrm>
            <a:off x="7329264" y="2924945"/>
            <a:ext cx="773832" cy="144015"/>
          </a:xfrm>
          <a:prstGeom prst="rect">
            <a:avLst/>
          </a:prstGeom>
          <a:solidFill>
            <a:schemeClr val="bg2">
              <a:lumMod val="85000"/>
              <a:lumOff val="15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180653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プレゼンテーション2" id="{BD7E9930-E53F-4249-9C26-FB176681129E}" vid="{D46BAEF6-4F6F-4E65-BF1B-68CDF97626F6}"/>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1407</Words>
  <Application>Microsoft Office PowerPoint</Application>
  <PresentationFormat>A4 210 x 297 mm</PresentationFormat>
  <Paragraphs>159</Paragraphs>
  <Slides>17</Slides>
  <Notes>0</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VLEDパワポ基本テンプレート</vt:lpstr>
      <vt:lpstr>支援ツール群整備方針</vt:lpstr>
      <vt:lpstr>整備予定のツール</vt:lpstr>
      <vt:lpstr>1. 情報流通連携基盤システム 外部仕様書 参照パッケージ</vt:lpstr>
      <vt:lpstr>2. ボキャブラリ管理サイト</vt:lpstr>
      <vt:lpstr>一般的なボキャブラリ管理方法とその課題</vt:lpstr>
      <vt:lpstr>ボキャブラリ管理サイトを用いたボキャブラリ管理</vt:lpstr>
      <vt:lpstr>ボキャブラリ検索ページ</vt:lpstr>
      <vt:lpstr>ネームスペース閲覧ページ</vt:lpstr>
      <vt:lpstr>ボキャブラリ定義参照ページ</vt:lpstr>
      <vt:lpstr>ボキャブラリ記述ページ</vt:lpstr>
      <vt:lpstr>ネームスペース登録ページ</vt:lpstr>
      <vt:lpstr>ボキャブラリ管理サイトを利用した独自ボキャブラリの作成手順</vt:lpstr>
      <vt:lpstr>ボキャブラリ管理サイトを利用した独自データのRDF化</vt:lpstr>
      <vt:lpstr>3. 「技術的指針」に関するチェックツール</vt:lpstr>
      <vt:lpstr>チェックツールの利用イメージ</vt:lpstr>
      <vt:lpstr>4. メタデータ抽出支援ツール</vt:lpstr>
      <vt:lpstr>PowerPoint プレゼンテーション</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2014-12-18T11:36:03Z</dcterms:created>
  <dcterms:modified xsi:type="dcterms:W3CDTF">2015-01-08T11:34:00Z</dcterms:modified>
</cp:coreProperties>
</file>