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60" r:id="rId1"/>
  </p:sldMasterIdLst>
  <p:notesMasterIdLst>
    <p:notesMasterId r:id="rId19"/>
  </p:notesMasterIdLst>
  <p:sldIdLst>
    <p:sldId id="257" r:id="rId2"/>
    <p:sldId id="381" r:id="rId3"/>
    <p:sldId id="366" r:id="rId4"/>
    <p:sldId id="368" r:id="rId5"/>
    <p:sldId id="365" r:id="rId6"/>
    <p:sldId id="371" r:id="rId7"/>
    <p:sldId id="385" r:id="rId8"/>
    <p:sldId id="386" r:id="rId9"/>
    <p:sldId id="387" r:id="rId10"/>
    <p:sldId id="388" r:id="rId11"/>
    <p:sldId id="382" r:id="rId12"/>
    <p:sldId id="383" r:id="rId13"/>
    <p:sldId id="384" r:id="rId14"/>
    <p:sldId id="375" r:id="rId15"/>
    <p:sldId id="364" r:id="rId16"/>
    <p:sldId id="379" r:id="rId17"/>
    <p:sldId id="380" r:id="rId18"/>
  </p:sldIdLst>
  <p:sldSz cx="9906000" cy="6858000" type="A4"/>
  <p:notesSz cx="6888163" cy="10021888"/>
  <p:defaultTextStyle>
    <a:defPPr>
      <a:defRPr lang="ja-JP"/>
    </a:defPPr>
    <a:lvl1pPr marL="0" algn="l" defTabSz="957875" rtl="0" eaLnBrk="1" latinLnBrk="0" hangingPunct="1">
      <a:defRPr kumimoji="1" sz="1800" kern="1200">
        <a:solidFill>
          <a:schemeClr val="tx1"/>
        </a:solidFill>
        <a:latin typeface="+mn-lt"/>
        <a:ea typeface="+mn-ea"/>
        <a:cs typeface="+mn-cs"/>
      </a:defRPr>
    </a:lvl1pPr>
    <a:lvl2pPr marL="478937" algn="l" defTabSz="957875" rtl="0" eaLnBrk="1" latinLnBrk="0" hangingPunct="1">
      <a:defRPr kumimoji="1" sz="1800" kern="1200">
        <a:solidFill>
          <a:schemeClr val="tx1"/>
        </a:solidFill>
        <a:latin typeface="+mn-lt"/>
        <a:ea typeface="+mn-ea"/>
        <a:cs typeface="+mn-cs"/>
      </a:defRPr>
    </a:lvl2pPr>
    <a:lvl3pPr marL="957875" algn="l" defTabSz="957875" rtl="0" eaLnBrk="1" latinLnBrk="0" hangingPunct="1">
      <a:defRPr kumimoji="1" sz="1800" kern="1200">
        <a:solidFill>
          <a:schemeClr val="tx1"/>
        </a:solidFill>
        <a:latin typeface="+mn-lt"/>
        <a:ea typeface="+mn-ea"/>
        <a:cs typeface="+mn-cs"/>
      </a:defRPr>
    </a:lvl3pPr>
    <a:lvl4pPr marL="1436812" algn="l" defTabSz="957875" rtl="0" eaLnBrk="1" latinLnBrk="0" hangingPunct="1">
      <a:defRPr kumimoji="1" sz="1800" kern="1200">
        <a:solidFill>
          <a:schemeClr val="tx1"/>
        </a:solidFill>
        <a:latin typeface="+mn-lt"/>
        <a:ea typeface="+mn-ea"/>
        <a:cs typeface="+mn-cs"/>
      </a:defRPr>
    </a:lvl4pPr>
    <a:lvl5pPr marL="1915750" algn="l" defTabSz="957875" rtl="0" eaLnBrk="1" latinLnBrk="0" hangingPunct="1">
      <a:defRPr kumimoji="1" sz="1800" kern="1200">
        <a:solidFill>
          <a:schemeClr val="tx1"/>
        </a:solidFill>
        <a:latin typeface="+mn-lt"/>
        <a:ea typeface="+mn-ea"/>
        <a:cs typeface="+mn-cs"/>
      </a:defRPr>
    </a:lvl5pPr>
    <a:lvl6pPr marL="2394687" algn="l" defTabSz="957875" rtl="0" eaLnBrk="1" latinLnBrk="0" hangingPunct="1">
      <a:defRPr kumimoji="1" sz="1800" kern="1200">
        <a:solidFill>
          <a:schemeClr val="tx1"/>
        </a:solidFill>
        <a:latin typeface="+mn-lt"/>
        <a:ea typeface="+mn-ea"/>
        <a:cs typeface="+mn-cs"/>
      </a:defRPr>
    </a:lvl6pPr>
    <a:lvl7pPr marL="2873625" algn="l" defTabSz="957875" rtl="0" eaLnBrk="1" latinLnBrk="0" hangingPunct="1">
      <a:defRPr kumimoji="1" sz="1800" kern="1200">
        <a:solidFill>
          <a:schemeClr val="tx1"/>
        </a:solidFill>
        <a:latin typeface="+mn-lt"/>
        <a:ea typeface="+mn-ea"/>
        <a:cs typeface="+mn-cs"/>
      </a:defRPr>
    </a:lvl7pPr>
    <a:lvl8pPr marL="3352564" algn="l" defTabSz="957875" rtl="0" eaLnBrk="1" latinLnBrk="0" hangingPunct="1">
      <a:defRPr kumimoji="1" sz="1800" kern="1200">
        <a:solidFill>
          <a:schemeClr val="tx1"/>
        </a:solidFill>
        <a:latin typeface="+mn-lt"/>
        <a:ea typeface="+mn-ea"/>
        <a:cs typeface="+mn-cs"/>
      </a:defRPr>
    </a:lvl8pPr>
    <a:lvl9pPr marL="3831502" algn="l" defTabSz="957875"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39" autoAdjust="0"/>
    <p:restoredTop sz="83156" autoAdjust="0"/>
  </p:normalViewPr>
  <p:slideViewPr>
    <p:cSldViewPr>
      <p:cViewPr>
        <p:scale>
          <a:sx n="92" d="100"/>
          <a:sy n="92" d="100"/>
        </p:scale>
        <p:origin x="-492" y="-72"/>
      </p:cViewPr>
      <p:guideLst>
        <p:guide orient="horz" pos="2160"/>
        <p:guide pos="3120"/>
      </p:guideLst>
    </p:cSldViewPr>
  </p:slideViewPr>
  <p:outlineViewPr>
    <p:cViewPr>
      <p:scale>
        <a:sx n="33" d="100"/>
        <a:sy n="33" d="100"/>
      </p:scale>
      <p:origin x="0" y="129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0" cy="501094"/>
          </a:xfrm>
          <a:prstGeom prst="rect">
            <a:avLst/>
          </a:prstGeom>
        </p:spPr>
        <p:txBody>
          <a:bodyPr vert="horz" lIns="96613" tIns="48305" rIns="96613" bIns="48305"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0" cy="501094"/>
          </a:xfrm>
          <a:prstGeom prst="rect">
            <a:avLst/>
          </a:prstGeom>
        </p:spPr>
        <p:txBody>
          <a:bodyPr vert="horz" lIns="96613" tIns="48305" rIns="96613" bIns="48305" rtlCol="0"/>
          <a:lstStyle>
            <a:lvl1pPr algn="r">
              <a:defRPr sz="1300"/>
            </a:lvl1pPr>
          </a:lstStyle>
          <a:p>
            <a:fld id="{A8CD6B53-75D8-4D67-A65C-F7A2F7184568}" type="datetimeFigureOut">
              <a:rPr kumimoji="1" lang="ja-JP" altLang="en-US" smtClean="0"/>
              <a:t>2015/2/6</a:t>
            </a:fld>
            <a:endParaRPr kumimoji="1" lang="ja-JP" altLang="en-US"/>
          </a:p>
        </p:txBody>
      </p:sp>
      <p:sp>
        <p:nvSpPr>
          <p:cNvPr id="4" name="スライド イメージ プレースホルダー 3"/>
          <p:cNvSpPr>
            <a:spLocks noGrp="1" noRot="1" noChangeAspect="1"/>
          </p:cNvSpPr>
          <p:nvPr>
            <p:ph type="sldImg" idx="2"/>
          </p:nvPr>
        </p:nvSpPr>
        <p:spPr>
          <a:xfrm>
            <a:off x="730250" y="750888"/>
            <a:ext cx="5427663" cy="3757612"/>
          </a:xfrm>
          <a:prstGeom prst="rect">
            <a:avLst/>
          </a:prstGeom>
          <a:noFill/>
          <a:ln w="12700">
            <a:solidFill>
              <a:prstClr val="black"/>
            </a:solidFill>
          </a:ln>
        </p:spPr>
        <p:txBody>
          <a:bodyPr vert="horz" lIns="96613" tIns="48305" rIns="96613" bIns="48305" rtlCol="0" anchor="ctr"/>
          <a:lstStyle/>
          <a:p>
            <a:endParaRPr lang="ja-JP" altLang="en-US"/>
          </a:p>
        </p:txBody>
      </p:sp>
      <p:sp>
        <p:nvSpPr>
          <p:cNvPr id="5" name="ノート プレースホルダー 4"/>
          <p:cNvSpPr>
            <a:spLocks noGrp="1"/>
          </p:cNvSpPr>
          <p:nvPr>
            <p:ph type="body" sz="quarter" idx="3"/>
          </p:nvPr>
        </p:nvSpPr>
        <p:spPr>
          <a:xfrm>
            <a:off x="688818" y="4760398"/>
            <a:ext cx="5510529" cy="4509849"/>
          </a:xfrm>
          <a:prstGeom prst="rect">
            <a:avLst/>
          </a:prstGeom>
        </p:spPr>
        <p:txBody>
          <a:bodyPr vert="horz" lIns="96613" tIns="48305" rIns="96613" bIns="4830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519053"/>
            <a:ext cx="2984870" cy="501094"/>
          </a:xfrm>
          <a:prstGeom prst="rect">
            <a:avLst/>
          </a:prstGeom>
        </p:spPr>
        <p:txBody>
          <a:bodyPr vert="horz" lIns="96613" tIns="48305" rIns="96613" bIns="4830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9053"/>
            <a:ext cx="2984870" cy="501094"/>
          </a:xfrm>
          <a:prstGeom prst="rect">
            <a:avLst/>
          </a:prstGeom>
        </p:spPr>
        <p:txBody>
          <a:bodyPr vert="horz" lIns="96613" tIns="48305" rIns="96613" bIns="48305" rtlCol="0" anchor="b"/>
          <a:lstStyle>
            <a:lvl1pPr algn="r">
              <a:defRPr sz="1300"/>
            </a:lvl1pPr>
          </a:lstStyle>
          <a:p>
            <a:fld id="{97126C58-D919-420D-AA31-2F03E1790300}" type="slidenum">
              <a:rPr kumimoji="1" lang="ja-JP" altLang="en-US" smtClean="0"/>
              <a:t>‹#›</a:t>
            </a:fld>
            <a:endParaRPr kumimoji="1" lang="ja-JP" altLang="en-US"/>
          </a:p>
        </p:txBody>
      </p:sp>
    </p:spTree>
    <p:extLst>
      <p:ext uri="{BB962C8B-B14F-4D97-AF65-F5344CB8AC3E}">
        <p14:creationId xmlns:p14="http://schemas.microsoft.com/office/powerpoint/2010/main" val="2798216751"/>
      </p:ext>
    </p:extLst>
  </p:cSld>
  <p:clrMap bg1="lt1" tx1="dk1" bg2="lt2" tx2="dk2" accent1="accent1" accent2="accent2" accent3="accent3" accent4="accent4" accent5="accent5" accent6="accent6" hlink="hlink" folHlink="folHlink"/>
  <p:notesStyle>
    <a:lvl1pPr marL="0" algn="l" defTabSz="957875" rtl="0" eaLnBrk="1" latinLnBrk="0" hangingPunct="1">
      <a:defRPr kumimoji="1" sz="1300" kern="1200">
        <a:solidFill>
          <a:schemeClr val="tx1"/>
        </a:solidFill>
        <a:latin typeface="+mn-lt"/>
        <a:ea typeface="+mn-ea"/>
        <a:cs typeface="+mn-cs"/>
      </a:defRPr>
    </a:lvl1pPr>
    <a:lvl2pPr marL="478937" algn="l" defTabSz="957875" rtl="0" eaLnBrk="1" latinLnBrk="0" hangingPunct="1">
      <a:defRPr kumimoji="1" sz="1300" kern="1200">
        <a:solidFill>
          <a:schemeClr val="tx1"/>
        </a:solidFill>
        <a:latin typeface="+mn-lt"/>
        <a:ea typeface="+mn-ea"/>
        <a:cs typeface="+mn-cs"/>
      </a:defRPr>
    </a:lvl2pPr>
    <a:lvl3pPr marL="957875" algn="l" defTabSz="957875" rtl="0" eaLnBrk="1" latinLnBrk="0" hangingPunct="1">
      <a:defRPr kumimoji="1" sz="1300" kern="1200">
        <a:solidFill>
          <a:schemeClr val="tx1"/>
        </a:solidFill>
        <a:latin typeface="+mn-lt"/>
        <a:ea typeface="+mn-ea"/>
        <a:cs typeface="+mn-cs"/>
      </a:defRPr>
    </a:lvl3pPr>
    <a:lvl4pPr marL="1436812" algn="l" defTabSz="957875" rtl="0" eaLnBrk="1" latinLnBrk="0" hangingPunct="1">
      <a:defRPr kumimoji="1" sz="1300" kern="1200">
        <a:solidFill>
          <a:schemeClr val="tx1"/>
        </a:solidFill>
        <a:latin typeface="+mn-lt"/>
        <a:ea typeface="+mn-ea"/>
        <a:cs typeface="+mn-cs"/>
      </a:defRPr>
    </a:lvl4pPr>
    <a:lvl5pPr marL="1915750" algn="l" defTabSz="957875" rtl="0" eaLnBrk="1" latinLnBrk="0" hangingPunct="1">
      <a:defRPr kumimoji="1" sz="1300" kern="1200">
        <a:solidFill>
          <a:schemeClr val="tx1"/>
        </a:solidFill>
        <a:latin typeface="+mn-lt"/>
        <a:ea typeface="+mn-ea"/>
        <a:cs typeface="+mn-cs"/>
      </a:defRPr>
    </a:lvl5pPr>
    <a:lvl6pPr marL="2394687" algn="l" defTabSz="957875" rtl="0" eaLnBrk="1" latinLnBrk="0" hangingPunct="1">
      <a:defRPr kumimoji="1" sz="1300" kern="1200">
        <a:solidFill>
          <a:schemeClr val="tx1"/>
        </a:solidFill>
        <a:latin typeface="+mn-lt"/>
        <a:ea typeface="+mn-ea"/>
        <a:cs typeface="+mn-cs"/>
      </a:defRPr>
    </a:lvl6pPr>
    <a:lvl7pPr marL="2873625" algn="l" defTabSz="957875" rtl="0" eaLnBrk="1" latinLnBrk="0" hangingPunct="1">
      <a:defRPr kumimoji="1" sz="1300" kern="1200">
        <a:solidFill>
          <a:schemeClr val="tx1"/>
        </a:solidFill>
        <a:latin typeface="+mn-lt"/>
        <a:ea typeface="+mn-ea"/>
        <a:cs typeface="+mn-cs"/>
      </a:defRPr>
    </a:lvl7pPr>
    <a:lvl8pPr marL="3352564" algn="l" defTabSz="957875" rtl="0" eaLnBrk="1" latinLnBrk="0" hangingPunct="1">
      <a:defRPr kumimoji="1" sz="1300" kern="1200">
        <a:solidFill>
          <a:schemeClr val="tx1"/>
        </a:solidFill>
        <a:latin typeface="+mn-lt"/>
        <a:ea typeface="+mn-ea"/>
        <a:cs typeface="+mn-cs"/>
      </a:defRPr>
    </a:lvl8pPr>
    <a:lvl9pPr marL="3831502" algn="l" defTabSz="957875"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0">
              <a:buNone/>
            </a:pPr>
            <a:r>
              <a:rPr lang="ja-JP" altLang="en-US" sz="1400" dirty="0" smtClean="0"/>
              <a:t>４．Ｃの実現には、市場と共同化の論理を持ち、ステークホルダーコミュニティの構築が必要</a:t>
            </a:r>
            <a:endParaRPr lang="en-US" altLang="ja-JP" sz="1400" dirty="0" smtClean="0"/>
          </a:p>
          <a:p>
            <a:pPr indent="0">
              <a:buNone/>
            </a:pPr>
            <a:r>
              <a:rPr lang="ja-JP" altLang="en-US" sz="1400" dirty="0" smtClean="0"/>
              <a:t>　　　例：ボランティアへの感謝、運営体への報酬の両立</a:t>
            </a:r>
            <a:endParaRPr lang="en-US" altLang="ja-JP" sz="1400" dirty="0" smtClean="0"/>
          </a:p>
          <a:p>
            <a:pPr indent="0">
              <a:buNone/>
            </a:pPr>
            <a:r>
              <a:rPr lang="ja-JP" altLang="en-US" sz="1400" dirty="0" smtClean="0"/>
              <a:t>　　　　　・任意で無償のコラボレーションへの感謝のメカニズム</a:t>
            </a:r>
            <a:endParaRPr lang="en-US" altLang="ja-JP" sz="1400" dirty="0" smtClean="0"/>
          </a:p>
          <a:p>
            <a:pPr indent="0">
              <a:buNone/>
            </a:pPr>
            <a:r>
              <a:rPr lang="en-US" altLang="ja-JP" sz="1400" dirty="0" smtClean="0"/>
              <a:t>	</a:t>
            </a:r>
            <a:r>
              <a:rPr lang="ja-JP" altLang="en-US" sz="1400" dirty="0" smtClean="0"/>
              <a:t>・サービス保障・継続する運営オペレーションへの市場価値での報酬メカニズム</a:t>
            </a:r>
            <a:endParaRPr lang="en-US" altLang="ja-JP" sz="1400" dirty="0" smtClean="0"/>
          </a:p>
          <a:p>
            <a:pPr indent="0">
              <a:buNone/>
            </a:pPr>
            <a:endParaRPr lang="en-US" altLang="ja-JP" sz="1400" dirty="0" smtClean="0"/>
          </a:p>
          <a:p>
            <a:endParaRPr kumimoji="1" lang="en-US" altLang="ja-JP" dirty="0" smtClean="0"/>
          </a:p>
          <a:p>
            <a:r>
              <a:rPr kumimoji="1" lang="ja-JP" altLang="en-US" dirty="0" smtClean="0"/>
              <a:t>献血</a:t>
            </a:r>
            <a:r>
              <a:rPr kumimoji="1" lang="en-US" altLang="ja-JP" dirty="0" smtClean="0"/>
              <a:t>	</a:t>
            </a:r>
            <a:r>
              <a:rPr kumimoji="1" lang="ja-JP" altLang="en-US" dirty="0" smtClean="0"/>
              <a:t>：売血→献血</a:t>
            </a:r>
            <a:endParaRPr kumimoji="1" lang="en-US" altLang="ja-JP" dirty="0" smtClean="0"/>
          </a:p>
          <a:p>
            <a:endParaRPr kumimoji="1" lang="en-US" altLang="ja-JP" dirty="0" smtClean="0"/>
          </a:p>
          <a:p>
            <a:r>
              <a:rPr kumimoji="1" lang="ja-JP" altLang="en-US" dirty="0" smtClean="0"/>
              <a:t>公共サービスも保証</a:t>
            </a:r>
            <a:endParaRPr kumimoji="1" lang="en-US" altLang="ja-JP" dirty="0" smtClean="0"/>
          </a:p>
          <a:p>
            <a:r>
              <a:rPr kumimoji="1" lang="ja-JP" altLang="en-US" dirty="0" smtClean="0"/>
              <a:t>市場論理</a:t>
            </a:r>
            <a:r>
              <a:rPr kumimoji="1" lang="en-US" altLang="ja-JP" dirty="0" smtClean="0"/>
              <a:t>	</a:t>
            </a:r>
            <a:r>
              <a:rPr kumimoji="1" lang="ja-JP" altLang="en-US" dirty="0" smtClean="0"/>
              <a:t>：サービスの保証と継続</a:t>
            </a:r>
            <a:r>
              <a:rPr kumimoji="1" lang="en-US" altLang="ja-JP" dirty="0" smtClean="0"/>
              <a:t>	</a:t>
            </a:r>
            <a:r>
              <a:rPr kumimoji="1" lang="ja-JP" altLang="en-US" dirty="0" smtClean="0"/>
              <a:t>：金銭的報酬</a:t>
            </a:r>
            <a:r>
              <a:rPr kumimoji="1" lang="en-US" altLang="ja-JP" dirty="0" smtClean="0"/>
              <a:t>		</a:t>
            </a:r>
            <a:r>
              <a:rPr kumimoji="1" lang="ja-JP" altLang="en-US" dirty="0" smtClean="0"/>
              <a:t>：継続性</a:t>
            </a:r>
            <a:endParaRPr kumimoji="1" lang="en-US" altLang="ja-JP" dirty="0" smtClean="0"/>
          </a:p>
          <a:p>
            <a:r>
              <a:rPr kumimoji="1" lang="ja-JP" altLang="en-US" dirty="0" smtClean="0"/>
              <a:t>共同体</a:t>
            </a:r>
            <a:r>
              <a:rPr kumimoji="1" lang="en-US" altLang="ja-JP" dirty="0" smtClean="0"/>
              <a:t>	</a:t>
            </a:r>
            <a:r>
              <a:rPr kumimoji="1" lang="ja-JP" altLang="en-US" dirty="0" smtClean="0"/>
              <a:t>：義務ではなく、貢献、</a:t>
            </a:r>
            <a:r>
              <a:rPr kumimoji="1" lang="en-US" altLang="ja-JP" dirty="0" smtClean="0"/>
              <a:t>	</a:t>
            </a:r>
            <a:r>
              <a:rPr kumimoji="1" lang="ja-JP" altLang="en-US" dirty="0" smtClean="0"/>
              <a:t>：非金銭的報酬</a:t>
            </a:r>
            <a:endParaRPr kumimoji="1" lang="ja-JP" altLang="en-US" dirty="0"/>
          </a:p>
        </p:txBody>
      </p:sp>
      <p:sp>
        <p:nvSpPr>
          <p:cNvPr id="4" name="スライド番号プレースホルダー 3"/>
          <p:cNvSpPr>
            <a:spLocks noGrp="1"/>
          </p:cNvSpPr>
          <p:nvPr>
            <p:ph type="sldNum" sz="quarter" idx="10"/>
          </p:nvPr>
        </p:nvSpPr>
        <p:spPr/>
        <p:txBody>
          <a:bodyPr/>
          <a:lstStyle/>
          <a:p>
            <a:fld id="{97126C58-D919-420D-AA31-2F03E1790300}" type="slidenum">
              <a:rPr kumimoji="1" lang="ja-JP" altLang="en-US" smtClean="0"/>
              <a:t>14</a:t>
            </a:fld>
            <a:endParaRPr kumimoji="1" lang="ja-JP" altLang="en-US"/>
          </a:p>
        </p:txBody>
      </p:sp>
    </p:spTree>
    <p:extLst>
      <p:ext uri="{BB962C8B-B14F-4D97-AF65-F5344CB8AC3E}">
        <p14:creationId xmlns:p14="http://schemas.microsoft.com/office/powerpoint/2010/main" val="400247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ー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ノート プレースホルダー 2"/>
          <p:cNvSpPr>
            <a:spLocks noGrp="1"/>
          </p:cNvSpPr>
          <p:nvPr>
            <p:ph type="body" idx="1"/>
          </p:nvPr>
        </p:nvSpPr>
        <p:spPr/>
        <p:txBody>
          <a:bodyPr>
            <a:normAutofit lnSpcReduction="10000"/>
          </a:bodyPr>
          <a:lstStyle/>
          <a:p>
            <a:pPr>
              <a:defRPr/>
            </a:pPr>
            <a:r>
              <a:rPr lang="ja-JP" altLang="en-US" dirty="0" smtClean="0"/>
              <a:t>第３に大切なこと、共助の仕組みを考えるということです。</a:t>
            </a:r>
            <a:endParaRPr lang="en-US" altLang="ja-JP" dirty="0" smtClean="0"/>
          </a:p>
          <a:p>
            <a:pPr>
              <a:defRPr/>
            </a:pPr>
            <a:endParaRPr lang="en-US" altLang="ja-JP" dirty="0" smtClean="0"/>
          </a:p>
          <a:p>
            <a:pPr>
              <a:defRPr/>
            </a:pPr>
            <a:r>
              <a:rPr lang="ja-JP" altLang="en-US" dirty="0" smtClean="0"/>
              <a:t>少子高齢化、人口減少、そして財政逼迫に直面している日本では、このことが特に重要です。</a:t>
            </a:r>
            <a:endParaRPr lang="en-US" altLang="ja-JP" dirty="0" smtClean="0"/>
          </a:p>
          <a:p>
            <a:pPr>
              <a:defRPr/>
            </a:pPr>
            <a:endParaRPr lang="en-US" altLang="ja-JP" dirty="0" smtClean="0"/>
          </a:p>
          <a:p>
            <a:pPr>
              <a:defRPr/>
            </a:pPr>
            <a:r>
              <a:rPr lang="ja-JP" altLang="en-US" dirty="0" smtClean="0"/>
              <a:t>日本の公共部門は、財政が逼迫している中で、行政が主体的な責任をもって取組んで行ける部分をコンパクトにして行かざるを得ません。一方、企業や市民社会組織は、これまで行政が取組んできた高齢者の見守り、子育てし支援等の分野で様々な取組みを展開しています。</a:t>
            </a:r>
            <a:endParaRPr lang="en-US" altLang="ja-JP" dirty="0" smtClean="0"/>
          </a:p>
          <a:p>
            <a:pPr>
              <a:defRPr/>
            </a:pPr>
            <a:endParaRPr lang="en-US" altLang="ja-JP" dirty="0" smtClean="0"/>
          </a:p>
          <a:p>
            <a:pPr>
              <a:defRPr/>
            </a:pPr>
            <a:r>
              <a:rPr lang="ja-JP" altLang="en-US" dirty="0" smtClean="0"/>
              <a:t>一企業や団体だけで解決できることは限られていますので、それぞれが得意とするところを持ち寄って、効果的に役割分担することを前提にして、社会課題に取組んで行く仕組みづくりが必要です。この仕組みを組み立てて行くに当たっては、それぞれの主体は、他の主体がどのようなことに困っているのか、他の主体はどのようなスキルや価値を提供でいるのかについて、互いに情報をオープンにして行くことが重要です。</a:t>
            </a:r>
            <a:endParaRPr lang="en-US" altLang="ja-JP" dirty="0" smtClean="0"/>
          </a:p>
        </p:txBody>
      </p:sp>
      <p:sp>
        <p:nvSpPr>
          <p:cNvPr id="19459"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fld id="{0946EF2F-4211-A744-9E2D-C59D05C7D5DE}" type="slidenum">
              <a:rPr lang="ja-JP" altLang="en-US" sz="1200">
                <a:latin typeface="Arial" charset="0"/>
              </a:rPr>
              <a:pPr/>
              <a:t>16</a:t>
            </a:fld>
            <a:endParaRPr lang="ja-JP" alt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45762" name="Rectangle 207"/>
          <p:cNvSpPr>
            <a:spLocks noGrp="1" noChangeArrowheads="1"/>
          </p:cNvSpPr>
          <p:nvPr>
            <p:ph type="ctrTitle"/>
          </p:nvPr>
        </p:nvSpPr>
        <p:spPr bwMode="gray">
          <a:xfrm>
            <a:off x="811741" y="1481139"/>
            <a:ext cx="8423541" cy="1296988"/>
          </a:xfrm>
          <a:ln algn="ctr"/>
        </p:spPr>
        <p:txBody>
          <a:bodyPr/>
          <a:lstStyle>
            <a:lvl1pPr>
              <a:defRPr sz="3300"/>
            </a:lvl1pPr>
          </a:lstStyle>
          <a:p>
            <a:r>
              <a:rPr lang="ja-JP" altLang="en-US"/>
              <a:t>マスタ タイトルの書式設定</a:t>
            </a:r>
          </a:p>
        </p:txBody>
      </p:sp>
      <p:sp>
        <p:nvSpPr>
          <p:cNvPr id="245763" name="Rectangle 208"/>
          <p:cNvSpPr>
            <a:spLocks noGrp="1" noChangeArrowheads="1"/>
          </p:cNvSpPr>
          <p:nvPr>
            <p:ph type="subTitle" idx="1"/>
          </p:nvPr>
        </p:nvSpPr>
        <p:spPr>
          <a:xfrm>
            <a:off x="1676796" y="4508499"/>
            <a:ext cx="6934200" cy="1152526"/>
          </a:xfrm>
        </p:spPr>
        <p:txBody>
          <a:bodyPr/>
          <a:lstStyle>
            <a:lvl1pPr marL="0" indent="0" algn="ctr">
              <a:buFont typeface="Wingdings" pitchFamily="2" charset="2"/>
              <a:buNone/>
              <a:defRPr/>
            </a:lvl1pPr>
          </a:lstStyle>
          <a:p>
            <a:r>
              <a:rPr lang="ja-JP" altLang="en-US"/>
              <a:t>マスタ サブタイトルの書式設定</a:t>
            </a:r>
          </a:p>
        </p:txBody>
      </p:sp>
      <p:sp>
        <p:nvSpPr>
          <p:cNvPr id="11" name="Rectangle 209"/>
          <p:cNvSpPr>
            <a:spLocks noGrp="1" noChangeArrowheads="1"/>
          </p:cNvSpPr>
          <p:nvPr>
            <p:ph type="sldNum" sz="quarter" idx="4"/>
          </p:nvPr>
        </p:nvSpPr>
        <p:spPr bwMode="auto">
          <a:xfrm>
            <a:off x="7556766" y="6381751"/>
            <a:ext cx="2311400" cy="476250"/>
          </a:xfrm>
          <a:prstGeom prst="rect">
            <a:avLst/>
          </a:prstGeom>
          <a:ln>
            <a:miter lim="800000"/>
            <a:headEnd/>
            <a:tailEnd/>
          </a:ln>
        </p:spPr>
        <p:txBody>
          <a:bodyPr vert="horz" wrap="square" lIns="95788" tIns="47893" rIns="95788" bIns="47893" numCol="1" anchor="b" anchorCtr="0" compatLnSpc="1">
            <a:prstTxWarp prst="textNoShape">
              <a:avLst/>
            </a:prstTxWarp>
          </a:bodyPr>
          <a:lstStyle>
            <a:lvl1pPr algn="r">
              <a:defRPr kumimoji="0" sz="1600">
                <a:ea typeface="+mn-ea"/>
              </a:defRPr>
            </a:lvl1pPr>
          </a:lstStyle>
          <a:p>
            <a:pPr fontAlgn="base">
              <a:spcBef>
                <a:spcPct val="0"/>
              </a:spcBef>
              <a:spcAft>
                <a:spcPct val="0"/>
              </a:spcAft>
              <a:defRPr/>
            </a:pPr>
            <a:fld id="{A781F24B-438A-454E-82EF-F761A4183AAF}" type="slidenum">
              <a:rPr lang="en-US" altLang="ja-JP">
                <a:solidFill>
                  <a:prstClr val="black"/>
                </a:solidFill>
                <a:latin typeface="Arial" charset="0"/>
                <a:cs typeface="Arial Unicode MS" pitchFamily="50" charset="-128"/>
              </a:rPr>
              <a:pPr fontAlgn="base">
                <a:spcBef>
                  <a:spcPct val="0"/>
                </a:spcBef>
                <a:spcAft>
                  <a:spcPct val="0"/>
                </a:spcAft>
                <a:defRPr/>
              </a:pPr>
              <a:t>‹#›</a:t>
            </a:fld>
            <a:endParaRPr lang="en-US" altLang="ja-JP">
              <a:solidFill>
                <a:prstClr val="black"/>
              </a:solidFill>
              <a:latin typeface="Arial" charset="0"/>
              <a:cs typeface="Arial Unicode MS" pitchFamily="50" charset="-128"/>
            </a:endParaRPr>
          </a:p>
        </p:txBody>
      </p:sp>
      <p:grpSp>
        <p:nvGrpSpPr>
          <p:cNvPr id="245765" name="Group 5"/>
          <p:cNvGrpSpPr>
            <a:grpSpLocks/>
          </p:cNvGrpSpPr>
          <p:nvPr userDrawn="1"/>
        </p:nvGrpSpPr>
        <p:grpSpPr bwMode="auto">
          <a:xfrm>
            <a:off x="655242" y="1052736"/>
            <a:ext cx="8743421" cy="2880320"/>
            <a:chOff x="2" y="1143"/>
            <a:chExt cx="5760" cy="928"/>
          </a:xfrm>
        </p:grpSpPr>
        <p:sp>
          <p:nvSpPr>
            <p:cNvPr id="245766" name="Line 6"/>
            <p:cNvSpPr>
              <a:spLocks noChangeShapeType="1"/>
            </p:cNvSpPr>
            <p:nvPr userDrawn="1"/>
          </p:nvSpPr>
          <p:spPr bwMode="gray">
            <a:xfrm>
              <a:off x="2" y="1143"/>
              <a:ext cx="5760" cy="0"/>
            </a:xfrm>
            <a:prstGeom prst="line">
              <a:avLst/>
            </a:prstGeom>
            <a:noFill/>
            <a:ln w="12700">
              <a:solidFill>
                <a:srgbClr val="3366CC"/>
              </a:solidFill>
              <a:round/>
              <a:headEnd/>
              <a:tailEnd/>
            </a:ln>
            <a:effectLst/>
          </p:spPr>
          <p:txBody>
            <a:bodyPr/>
            <a:lstStyle/>
            <a:p>
              <a:pPr fontAlgn="base">
                <a:spcBef>
                  <a:spcPct val="0"/>
                </a:spcBef>
                <a:spcAft>
                  <a:spcPct val="0"/>
                </a:spcAft>
              </a:pPr>
              <a:endParaRPr lang="ja-JP" altLang="en-US" sz="1800">
                <a:solidFill>
                  <a:prstClr val="black"/>
                </a:solidFill>
                <a:latin typeface="Arial" charset="0"/>
                <a:ea typeface="Arial Unicode MS" pitchFamily="50" charset="-128"/>
                <a:cs typeface="Arial Unicode MS" pitchFamily="50" charset="-128"/>
              </a:endParaRPr>
            </a:p>
          </p:txBody>
        </p:sp>
        <p:sp>
          <p:nvSpPr>
            <p:cNvPr id="245767" name="Line 7"/>
            <p:cNvSpPr>
              <a:spLocks noChangeShapeType="1"/>
            </p:cNvSpPr>
            <p:nvPr userDrawn="1"/>
          </p:nvSpPr>
          <p:spPr bwMode="gray">
            <a:xfrm>
              <a:off x="2" y="2071"/>
              <a:ext cx="5760" cy="0"/>
            </a:xfrm>
            <a:prstGeom prst="line">
              <a:avLst/>
            </a:prstGeom>
            <a:noFill/>
            <a:ln w="12700">
              <a:solidFill>
                <a:srgbClr val="3366CC"/>
              </a:solidFill>
              <a:round/>
              <a:headEnd/>
              <a:tailEnd/>
            </a:ln>
            <a:effectLst/>
          </p:spPr>
          <p:txBody>
            <a:bodyPr/>
            <a:lstStyle/>
            <a:p>
              <a:pPr fontAlgn="base">
                <a:spcBef>
                  <a:spcPct val="0"/>
                </a:spcBef>
                <a:spcAft>
                  <a:spcPct val="0"/>
                </a:spcAft>
              </a:pPr>
              <a:endParaRPr lang="ja-JP" altLang="en-US" sz="1800">
                <a:solidFill>
                  <a:prstClr val="black"/>
                </a:solidFill>
                <a:latin typeface="Arial" charset="0"/>
                <a:ea typeface="Arial Unicode MS" pitchFamily="50" charset="-128"/>
                <a:cs typeface="Arial Unicode MS" pitchFamily="50" charset="-128"/>
              </a:endParaRPr>
            </a:p>
          </p:txBody>
        </p:sp>
      </p:grpSp>
    </p:spTree>
    <p:extLst>
      <p:ext uri="{BB962C8B-B14F-4D97-AF65-F5344CB8AC3E}">
        <p14:creationId xmlns:p14="http://schemas.microsoft.com/office/powerpoint/2010/main" val="213010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Tree>
    <p:extLst>
      <p:ext uri="{BB962C8B-B14F-4D97-AF65-F5344CB8AC3E}">
        <p14:creationId xmlns:p14="http://schemas.microsoft.com/office/powerpoint/2010/main" val="43277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2170" y="115889"/>
            <a:ext cx="2230570" cy="6121401"/>
          </a:xfrm>
        </p:spPr>
        <p:txBody>
          <a:bodyPr vert="eaVert"/>
          <a:lstStyle/>
          <a:p>
            <a:r>
              <a:rPr lang="en-US" altLang="ja-JP"/>
              <a:t>Click to edit Master title style</a:t>
            </a:r>
            <a:endParaRPr lang="ja-JP" altLang="en-US"/>
          </a:p>
        </p:txBody>
      </p:sp>
      <p:sp>
        <p:nvSpPr>
          <p:cNvPr id="3" name="Vertical Text Placeholder 2"/>
          <p:cNvSpPr>
            <a:spLocks noGrp="1"/>
          </p:cNvSpPr>
          <p:nvPr>
            <p:ph type="body" orient="vert" idx="1"/>
          </p:nvPr>
        </p:nvSpPr>
        <p:spPr>
          <a:xfrm>
            <a:off x="495301" y="115889"/>
            <a:ext cx="6531770" cy="6121401"/>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Tree>
    <p:extLst>
      <p:ext uri="{BB962C8B-B14F-4D97-AF65-F5344CB8AC3E}">
        <p14:creationId xmlns:p14="http://schemas.microsoft.com/office/powerpoint/2010/main" val="107130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Tree>
    <p:extLst>
      <p:ext uri="{BB962C8B-B14F-4D97-AF65-F5344CB8AC3E}">
        <p14:creationId xmlns:p14="http://schemas.microsoft.com/office/powerpoint/2010/main" val="266767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7" y="4406902"/>
            <a:ext cx="8420100" cy="1362076"/>
          </a:xfrm>
        </p:spPr>
        <p:txBody>
          <a:bodyPr anchor="t"/>
          <a:lstStyle>
            <a:lvl1pPr algn="l">
              <a:defRPr sz="4200" b="1" cap="all"/>
            </a:lvl1pPr>
          </a:lstStyle>
          <a:p>
            <a:r>
              <a:rPr lang="en-US" altLang="ja-JP"/>
              <a:t>Click to edit Master title style</a:t>
            </a:r>
            <a:endParaRPr lang="ja-JP" altLang="en-US"/>
          </a:p>
        </p:txBody>
      </p:sp>
      <p:sp>
        <p:nvSpPr>
          <p:cNvPr id="3" name="Text Placeholder 2"/>
          <p:cNvSpPr>
            <a:spLocks noGrp="1"/>
          </p:cNvSpPr>
          <p:nvPr>
            <p:ph type="body" idx="1"/>
          </p:nvPr>
        </p:nvSpPr>
        <p:spPr>
          <a:xfrm>
            <a:off x="782507" y="2906715"/>
            <a:ext cx="8420100" cy="1500187"/>
          </a:xfrm>
        </p:spPr>
        <p:txBody>
          <a:bodyPr anchor="b"/>
          <a:lstStyle>
            <a:lvl1pPr marL="0" indent="0">
              <a:buNone/>
              <a:defRPr sz="2000"/>
            </a:lvl1pPr>
            <a:lvl2pPr marL="478937" indent="0">
              <a:buNone/>
              <a:defRPr sz="1800"/>
            </a:lvl2pPr>
            <a:lvl3pPr marL="957875" indent="0">
              <a:buNone/>
              <a:defRPr sz="1800"/>
            </a:lvl3pPr>
            <a:lvl4pPr marL="1436812" indent="0">
              <a:buNone/>
              <a:defRPr sz="1600"/>
            </a:lvl4pPr>
            <a:lvl5pPr marL="1915750" indent="0">
              <a:buNone/>
              <a:defRPr sz="1600"/>
            </a:lvl5pPr>
            <a:lvl6pPr marL="2394687" indent="0">
              <a:buNone/>
              <a:defRPr sz="1600"/>
            </a:lvl6pPr>
            <a:lvl7pPr marL="2873625" indent="0">
              <a:buNone/>
              <a:defRPr sz="1600"/>
            </a:lvl7pPr>
            <a:lvl8pPr marL="3352564" indent="0">
              <a:buNone/>
              <a:defRPr sz="1600"/>
            </a:lvl8pPr>
            <a:lvl9pPr marL="3831502" indent="0">
              <a:buNone/>
              <a:defRPr sz="1600"/>
            </a:lvl9pPr>
          </a:lstStyle>
          <a:p>
            <a:pPr lvl="0"/>
            <a:r>
              <a:rPr lang="en-US" altLang="ja-JP"/>
              <a:t>Click to edit Master text styles</a:t>
            </a:r>
          </a:p>
        </p:txBody>
      </p:sp>
    </p:spTree>
    <p:extLst>
      <p:ext uri="{BB962C8B-B14F-4D97-AF65-F5344CB8AC3E}">
        <p14:creationId xmlns:p14="http://schemas.microsoft.com/office/powerpoint/2010/main" val="55067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sz="half" idx="1"/>
          </p:nvPr>
        </p:nvSpPr>
        <p:spPr>
          <a:xfrm>
            <a:off x="495300" y="692152"/>
            <a:ext cx="4375150" cy="5545138"/>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Content Placeholder 3"/>
          <p:cNvSpPr>
            <a:spLocks noGrp="1"/>
          </p:cNvSpPr>
          <p:nvPr>
            <p:ph sz="half" idx="2"/>
          </p:nvPr>
        </p:nvSpPr>
        <p:spPr>
          <a:xfrm>
            <a:off x="5035550" y="692152"/>
            <a:ext cx="4375150" cy="5545138"/>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Tree>
    <p:extLst>
      <p:ext uri="{BB962C8B-B14F-4D97-AF65-F5344CB8AC3E}">
        <p14:creationId xmlns:p14="http://schemas.microsoft.com/office/powerpoint/2010/main" val="288525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ltLang="ja-JP"/>
              <a:t>Click to edit Master title style</a:t>
            </a:r>
            <a:endParaRPr lang="ja-JP" altLang="en-US"/>
          </a:p>
        </p:txBody>
      </p:sp>
      <p:sp>
        <p:nvSpPr>
          <p:cNvPr id="3" name="Text Placeholder 2"/>
          <p:cNvSpPr>
            <a:spLocks noGrp="1"/>
          </p:cNvSpPr>
          <p:nvPr>
            <p:ph type="body" idx="1"/>
          </p:nvPr>
        </p:nvSpPr>
        <p:spPr>
          <a:xfrm>
            <a:off x="495300" y="1535114"/>
            <a:ext cx="4376870" cy="639762"/>
          </a:xfrm>
        </p:spPr>
        <p:txBody>
          <a:bodyPr anchor="b"/>
          <a:lstStyle>
            <a:lvl1pPr marL="0" indent="0">
              <a:buNone/>
              <a:defRPr sz="2400" b="1"/>
            </a:lvl1pPr>
            <a:lvl2pPr marL="478937" indent="0">
              <a:buNone/>
              <a:defRPr sz="2000" b="1"/>
            </a:lvl2pPr>
            <a:lvl3pPr marL="957875" indent="0">
              <a:buNone/>
              <a:defRPr sz="1800" b="1"/>
            </a:lvl3pPr>
            <a:lvl4pPr marL="1436812" indent="0">
              <a:buNone/>
              <a:defRPr sz="1800" b="1"/>
            </a:lvl4pPr>
            <a:lvl5pPr marL="1915750" indent="0">
              <a:buNone/>
              <a:defRPr sz="1800" b="1"/>
            </a:lvl5pPr>
            <a:lvl6pPr marL="2394687" indent="0">
              <a:buNone/>
              <a:defRPr sz="1800" b="1"/>
            </a:lvl6pPr>
            <a:lvl7pPr marL="2873625" indent="0">
              <a:buNone/>
              <a:defRPr sz="1800" b="1"/>
            </a:lvl7pPr>
            <a:lvl8pPr marL="3352564" indent="0">
              <a:buNone/>
              <a:defRPr sz="1800" b="1"/>
            </a:lvl8pPr>
            <a:lvl9pPr marL="3831502" indent="0">
              <a:buNone/>
              <a:defRPr sz="1800" b="1"/>
            </a:lvl9pPr>
          </a:lstStyle>
          <a:p>
            <a:pPr lvl="0"/>
            <a:r>
              <a:rPr lang="en-US" altLang="ja-JP"/>
              <a:t>Click to edit Master text styles</a:t>
            </a:r>
          </a:p>
        </p:txBody>
      </p:sp>
      <p:sp>
        <p:nvSpPr>
          <p:cNvPr id="4" name="Content Placeholder 3"/>
          <p:cNvSpPr>
            <a:spLocks noGrp="1"/>
          </p:cNvSpPr>
          <p:nvPr>
            <p:ph sz="half" idx="2"/>
          </p:nvPr>
        </p:nvSpPr>
        <p:spPr>
          <a:xfrm>
            <a:off x="495300" y="2174877"/>
            <a:ext cx="4376870" cy="3951288"/>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Text Placeholder 4"/>
          <p:cNvSpPr>
            <a:spLocks noGrp="1"/>
          </p:cNvSpPr>
          <p:nvPr>
            <p:ph type="body" sz="quarter" idx="3"/>
          </p:nvPr>
        </p:nvSpPr>
        <p:spPr>
          <a:xfrm>
            <a:off x="5032111" y="1535114"/>
            <a:ext cx="4378591" cy="639762"/>
          </a:xfrm>
        </p:spPr>
        <p:txBody>
          <a:bodyPr anchor="b"/>
          <a:lstStyle>
            <a:lvl1pPr marL="0" indent="0">
              <a:buNone/>
              <a:defRPr sz="2400" b="1"/>
            </a:lvl1pPr>
            <a:lvl2pPr marL="478937" indent="0">
              <a:buNone/>
              <a:defRPr sz="2000" b="1"/>
            </a:lvl2pPr>
            <a:lvl3pPr marL="957875" indent="0">
              <a:buNone/>
              <a:defRPr sz="1800" b="1"/>
            </a:lvl3pPr>
            <a:lvl4pPr marL="1436812" indent="0">
              <a:buNone/>
              <a:defRPr sz="1800" b="1"/>
            </a:lvl4pPr>
            <a:lvl5pPr marL="1915750" indent="0">
              <a:buNone/>
              <a:defRPr sz="1800" b="1"/>
            </a:lvl5pPr>
            <a:lvl6pPr marL="2394687" indent="0">
              <a:buNone/>
              <a:defRPr sz="1800" b="1"/>
            </a:lvl6pPr>
            <a:lvl7pPr marL="2873625" indent="0">
              <a:buNone/>
              <a:defRPr sz="1800" b="1"/>
            </a:lvl7pPr>
            <a:lvl8pPr marL="3352564" indent="0">
              <a:buNone/>
              <a:defRPr sz="1800" b="1"/>
            </a:lvl8pPr>
            <a:lvl9pPr marL="3831502" indent="0">
              <a:buNone/>
              <a:defRPr sz="1800" b="1"/>
            </a:lvl9pPr>
          </a:lstStyle>
          <a:p>
            <a:pPr lvl="0"/>
            <a:r>
              <a:rPr lang="en-US" altLang="ja-JP"/>
              <a:t>Click to edit Master text styles</a:t>
            </a:r>
          </a:p>
        </p:txBody>
      </p:sp>
      <p:sp>
        <p:nvSpPr>
          <p:cNvPr id="6" name="Content Placeholder 5"/>
          <p:cNvSpPr>
            <a:spLocks noGrp="1"/>
          </p:cNvSpPr>
          <p:nvPr>
            <p:ph sz="quarter" idx="4"/>
          </p:nvPr>
        </p:nvSpPr>
        <p:spPr>
          <a:xfrm>
            <a:off x="5032111" y="2174877"/>
            <a:ext cx="4378591" cy="3951288"/>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Tree>
    <p:extLst>
      <p:ext uri="{BB962C8B-B14F-4D97-AF65-F5344CB8AC3E}">
        <p14:creationId xmlns:p14="http://schemas.microsoft.com/office/powerpoint/2010/main" val="187740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Tree>
    <p:extLst>
      <p:ext uri="{BB962C8B-B14F-4D97-AF65-F5344CB8AC3E}">
        <p14:creationId xmlns:p14="http://schemas.microsoft.com/office/powerpoint/2010/main" val="205768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139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2"/>
            <a:ext cx="3259007" cy="1162050"/>
          </a:xfrm>
        </p:spPr>
        <p:txBody>
          <a:bodyPr anchor="b"/>
          <a:lstStyle>
            <a:lvl1pPr algn="l">
              <a:defRPr sz="2000" b="1"/>
            </a:lvl1pPr>
          </a:lstStyle>
          <a:p>
            <a:r>
              <a:rPr lang="en-US" altLang="ja-JP"/>
              <a:t>Click to edit Master title style</a:t>
            </a:r>
            <a:endParaRPr lang="ja-JP" altLang="en-US"/>
          </a:p>
        </p:txBody>
      </p:sp>
      <p:sp>
        <p:nvSpPr>
          <p:cNvPr id="3" name="Content Placeholder 2"/>
          <p:cNvSpPr>
            <a:spLocks noGrp="1"/>
          </p:cNvSpPr>
          <p:nvPr>
            <p:ph idx="1"/>
          </p:nvPr>
        </p:nvSpPr>
        <p:spPr>
          <a:xfrm>
            <a:off x="3872972" y="273052"/>
            <a:ext cx="5537729" cy="5853113"/>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Text Placeholder 3"/>
          <p:cNvSpPr>
            <a:spLocks noGrp="1"/>
          </p:cNvSpPr>
          <p:nvPr>
            <p:ph type="body" sz="half" idx="2"/>
          </p:nvPr>
        </p:nvSpPr>
        <p:spPr>
          <a:xfrm>
            <a:off x="495301" y="1435101"/>
            <a:ext cx="3259007" cy="4691063"/>
          </a:xfrm>
        </p:spPr>
        <p:txBody>
          <a:bodyPr/>
          <a:lstStyle>
            <a:lvl1pPr marL="0" indent="0">
              <a:buNone/>
              <a:defRPr sz="1600"/>
            </a:lvl1pPr>
            <a:lvl2pPr marL="478937" indent="0">
              <a:buNone/>
              <a:defRPr sz="1300"/>
            </a:lvl2pPr>
            <a:lvl3pPr marL="957875" indent="0">
              <a:buNone/>
              <a:defRPr sz="1100"/>
            </a:lvl3pPr>
            <a:lvl4pPr marL="1436812" indent="0">
              <a:buNone/>
              <a:defRPr sz="900"/>
            </a:lvl4pPr>
            <a:lvl5pPr marL="1915750" indent="0">
              <a:buNone/>
              <a:defRPr sz="900"/>
            </a:lvl5pPr>
            <a:lvl6pPr marL="2394687" indent="0">
              <a:buNone/>
              <a:defRPr sz="900"/>
            </a:lvl6pPr>
            <a:lvl7pPr marL="2873625" indent="0">
              <a:buNone/>
              <a:defRPr sz="900"/>
            </a:lvl7pPr>
            <a:lvl8pPr marL="3352564" indent="0">
              <a:buNone/>
              <a:defRPr sz="900"/>
            </a:lvl8pPr>
            <a:lvl9pPr marL="3831502" indent="0">
              <a:buNone/>
              <a:defRPr sz="900"/>
            </a:lvl9pPr>
          </a:lstStyle>
          <a:p>
            <a:pPr lvl="0"/>
            <a:r>
              <a:rPr lang="en-US" altLang="ja-JP"/>
              <a:t>Click to edit Master text styles</a:t>
            </a:r>
          </a:p>
        </p:txBody>
      </p:sp>
    </p:spTree>
    <p:extLst>
      <p:ext uri="{BB962C8B-B14F-4D97-AF65-F5344CB8AC3E}">
        <p14:creationId xmlns:p14="http://schemas.microsoft.com/office/powerpoint/2010/main" val="331188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7"/>
          </a:xfrm>
        </p:spPr>
        <p:txBody>
          <a:bodyPr anchor="b"/>
          <a:lstStyle>
            <a:lvl1pPr algn="l">
              <a:defRPr sz="2000" b="1"/>
            </a:lvl1pPr>
          </a:lstStyle>
          <a:p>
            <a:r>
              <a:rPr lang="en-US" altLang="ja-JP"/>
              <a:t>Click to edit Master title style</a:t>
            </a:r>
            <a:endParaRPr lang="ja-JP" alt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300"/>
            </a:lvl1pPr>
            <a:lvl2pPr marL="478937" indent="0">
              <a:buNone/>
              <a:defRPr sz="2900"/>
            </a:lvl2pPr>
            <a:lvl3pPr marL="957875" indent="0">
              <a:buNone/>
              <a:defRPr sz="2400"/>
            </a:lvl3pPr>
            <a:lvl4pPr marL="1436812" indent="0">
              <a:buNone/>
              <a:defRPr sz="2000"/>
            </a:lvl4pPr>
            <a:lvl5pPr marL="1915750" indent="0">
              <a:buNone/>
              <a:defRPr sz="2000"/>
            </a:lvl5pPr>
            <a:lvl6pPr marL="2394687" indent="0">
              <a:buNone/>
              <a:defRPr sz="2000"/>
            </a:lvl6pPr>
            <a:lvl7pPr marL="2873625" indent="0">
              <a:buNone/>
              <a:defRPr sz="2000"/>
            </a:lvl7pPr>
            <a:lvl8pPr marL="3352564" indent="0">
              <a:buNone/>
              <a:defRPr sz="2000"/>
            </a:lvl8pPr>
            <a:lvl9pPr marL="3831502" indent="0">
              <a:buNone/>
              <a:defRPr sz="2000"/>
            </a:lvl9pPr>
          </a:lstStyle>
          <a:p>
            <a:endParaRPr lang="ja-JP" altLang="en-US"/>
          </a:p>
        </p:txBody>
      </p:sp>
      <p:sp>
        <p:nvSpPr>
          <p:cNvPr id="4" name="Text Placeholder 3"/>
          <p:cNvSpPr>
            <a:spLocks noGrp="1"/>
          </p:cNvSpPr>
          <p:nvPr>
            <p:ph type="body" sz="half" idx="2"/>
          </p:nvPr>
        </p:nvSpPr>
        <p:spPr>
          <a:xfrm>
            <a:off x="1941645" y="5367337"/>
            <a:ext cx="5943600" cy="804863"/>
          </a:xfrm>
        </p:spPr>
        <p:txBody>
          <a:bodyPr/>
          <a:lstStyle>
            <a:lvl1pPr marL="0" indent="0">
              <a:buNone/>
              <a:defRPr sz="1600"/>
            </a:lvl1pPr>
            <a:lvl2pPr marL="478937" indent="0">
              <a:buNone/>
              <a:defRPr sz="1300"/>
            </a:lvl2pPr>
            <a:lvl3pPr marL="957875" indent="0">
              <a:buNone/>
              <a:defRPr sz="1100"/>
            </a:lvl3pPr>
            <a:lvl4pPr marL="1436812" indent="0">
              <a:buNone/>
              <a:defRPr sz="900"/>
            </a:lvl4pPr>
            <a:lvl5pPr marL="1915750" indent="0">
              <a:buNone/>
              <a:defRPr sz="900"/>
            </a:lvl5pPr>
            <a:lvl6pPr marL="2394687" indent="0">
              <a:buNone/>
              <a:defRPr sz="900"/>
            </a:lvl6pPr>
            <a:lvl7pPr marL="2873625" indent="0">
              <a:buNone/>
              <a:defRPr sz="900"/>
            </a:lvl7pPr>
            <a:lvl8pPr marL="3352564" indent="0">
              <a:buNone/>
              <a:defRPr sz="900"/>
            </a:lvl8pPr>
            <a:lvl9pPr marL="3831502" indent="0">
              <a:buNone/>
              <a:defRPr sz="900"/>
            </a:lvl9pPr>
          </a:lstStyle>
          <a:p>
            <a:pPr lvl="0"/>
            <a:r>
              <a:rPr lang="en-US" altLang="ja-JP"/>
              <a:t>Click to edit Master text styles</a:t>
            </a:r>
          </a:p>
        </p:txBody>
      </p:sp>
    </p:spTree>
    <p:extLst>
      <p:ext uri="{BB962C8B-B14F-4D97-AF65-F5344CB8AC3E}">
        <p14:creationId xmlns:p14="http://schemas.microsoft.com/office/powerpoint/2010/main" val="5729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07"/>
          <p:cNvSpPr>
            <a:spLocks noGrp="1" noChangeArrowheads="1"/>
          </p:cNvSpPr>
          <p:nvPr>
            <p:ph type="title"/>
          </p:nvPr>
        </p:nvSpPr>
        <p:spPr bwMode="auto">
          <a:xfrm>
            <a:off x="507340" y="115889"/>
            <a:ext cx="8915400" cy="431799"/>
          </a:xfrm>
          <a:prstGeom prst="rect">
            <a:avLst/>
          </a:prstGeom>
          <a:noFill/>
          <a:ln w="9525">
            <a:noFill/>
            <a:miter lim="800000"/>
            <a:headEnd/>
            <a:tailEnd/>
          </a:ln>
        </p:spPr>
        <p:txBody>
          <a:bodyPr vert="horz" wrap="square" lIns="95788" tIns="47893" rIns="95788" bIns="47893" numCol="1" anchor="ctr" anchorCtr="0" compatLnSpc="1">
            <a:prstTxWarp prst="textNoShape">
              <a:avLst/>
            </a:prstTxWarp>
          </a:bodyPr>
          <a:lstStyle/>
          <a:p>
            <a:pPr lvl="0"/>
            <a:r>
              <a:rPr lang="ja-JP" altLang="en-US" smtClean="0"/>
              <a:t>マスタ タイトルの書式設定</a:t>
            </a:r>
          </a:p>
        </p:txBody>
      </p:sp>
      <p:sp>
        <p:nvSpPr>
          <p:cNvPr id="244739" name="Rectangle 208"/>
          <p:cNvSpPr>
            <a:spLocks noGrp="1" noChangeArrowheads="1"/>
          </p:cNvSpPr>
          <p:nvPr>
            <p:ph type="body" idx="1"/>
          </p:nvPr>
        </p:nvSpPr>
        <p:spPr bwMode="auto">
          <a:xfrm>
            <a:off x="495300" y="692148"/>
            <a:ext cx="8915400" cy="5797191"/>
          </a:xfrm>
          <a:prstGeom prst="rect">
            <a:avLst/>
          </a:prstGeom>
          <a:noFill/>
          <a:ln w="9525">
            <a:noFill/>
            <a:miter lim="800000"/>
            <a:headEnd/>
            <a:tailEnd/>
          </a:ln>
        </p:spPr>
        <p:txBody>
          <a:bodyPr vert="horz" wrap="square" lIns="95788" tIns="47893" rIns="95788" bIns="47893" numCol="1" anchor="t" anchorCtr="0" compatLnSpc="1">
            <a:prstTxWarp prst="textNoShape">
              <a:avLst/>
            </a:prstTxWarp>
          </a:bodyPr>
          <a:lstStyle/>
          <a:p>
            <a:pPr lvl="0"/>
            <a:r>
              <a:rPr lang="ja-JP" altLang="en-US" smtClean="0"/>
              <a:t> マスタ テキストの書式設定</a:t>
            </a:r>
          </a:p>
          <a:p>
            <a:pPr lvl="1"/>
            <a:r>
              <a:rPr lang="ja-JP" altLang="en-US" smtClean="0"/>
              <a:t> 第 </a:t>
            </a:r>
            <a:r>
              <a:rPr lang="en-US" altLang="ja-JP" smtClean="0"/>
              <a:t>2 </a:t>
            </a:r>
            <a:r>
              <a:rPr lang="ja-JP" altLang="en-US" smtClean="0"/>
              <a:t>レベル</a:t>
            </a:r>
          </a:p>
          <a:p>
            <a:pPr lvl="2"/>
            <a:r>
              <a:rPr lang="ja-JP" altLang="en-US" smtClean="0"/>
              <a:t> 第 </a:t>
            </a:r>
            <a:r>
              <a:rPr lang="en-US" altLang="ja-JP" smtClean="0"/>
              <a:t>3 </a:t>
            </a:r>
            <a:r>
              <a:rPr lang="ja-JP" altLang="en-US" smtClean="0"/>
              <a:t>レベル</a:t>
            </a:r>
          </a:p>
          <a:p>
            <a:pPr lvl="3"/>
            <a:r>
              <a:rPr lang="ja-JP" altLang="en-US" smtClean="0"/>
              <a:t> 第 </a:t>
            </a:r>
            <a:r>
              <a:rPr lang="en-US" altLang="ja-JP" smtClean="0"/>
              <a:t>4 </a:t>
            </a:r>
            <a:r>
              <a:rPr lang="ja-JP" altLang="en-US" smtClean="0"/>
              <a:t>レベル</a:t>
            </a:r>
          </a:p>
          <a:p>
            <a:pPr lvl="4"/>
            <a:r>
              <a:rPr lang="ja-JP" altLang="en-US" smtClean="0"/>
              <a:t> 第 </a:t>
            </a:r>
            <a:r>
              <a:rPr lang="en-US" altLang="ja-JP" smtClean="0"/>
              <a:t>5 </a:t>
            </a:r>
            <a:r>
              <a:rPr lang="ja-JP" altLang="en-US" smtClean="0"/>
              <a:t>レベル</a:t>
            </a:r>
          </a:p>
        </p:txBody>
      </p:sp>
      <p:pic>
        <p:nvPicPr>
          <p:cNvPr id="244741" name="Picture 5" descr="j0115876"/>
          <p:cNvPicPr>
            <a:picLocks noChangeAspect="1" noChangeArrowheads="1"/>
          </p:cNvPicPr>
          <p:nvPr/>
        </p:nvPicPr>
        <p:blipFill>
          <a:blip r:embed="rId13" cstate="print"/>
          <a:srcRect/>
          <a:stretch>
            <a:fillRect/>
          </a:stretch>
        </p:blipFill>
        <p:spPr bwMode="auto">
          <a:xfrm>
            <a:off x="428230" y="735111"/>
            <a:ext cx="9049545" cy="101601"/>
          </a:xfrm>
          <a:prstGeom prst="rect">
            <a:avLst/>
          </a:prstGeom>
          <a:noFill/>
        </p:spPr>
      </p:pic>
      <p:sp>
        <p:nvSpPr>
          <p:cNvPr id="9" name="Rectangle 209"/>
          <p:cNvSpPr txBox="1">
            <a:spLocks noGrp="1" noChangeArrowheads="1"/>
          </p:cNvSpPr>
          <p:nvPr/>
        </p:nvSpPr>
        <p:spPr bwMode="auto">
          <a:xfrm>
            <a:off x="7842250" y="6400800"/>
            <a:ext cx="2063750" cy="457200"/>
          </a:xfrm>
          <a:prstGeom prst="rect">
            <a:avLst/>
          </a:prstGeom>
          <a:noFill/>
          <a:ln>
            <a:miter lim="800000"/>
            <a:headEnd/>
            <a:tailEnd/>
          </a:ln>
        </p:spPr>
        <p:txBody>
          <a:bodyPr lIns="95788" tIns="47893" rIns="95788" bIns="47893" anchor="b"/>
          <a:lstStyle/>
          <a:p>
            <a:pPr algn="r" fontAlgn="base">
              <a:spcBef>
                <a:spcPct val="0"/>
              </a:spcBef>
              <a:spcAft>
                <a:spcPct val="0"/>
              </a:spcAft>
              <a:defRPr/>
            </a:pPr>
            <a:fld id="{CC487034-7384-468B-8BE6-BAD707C41E05}" type="slidenum">
              <a:rPr kumimoji="0" lang="en-US" altLang="ja-JP" sz="1600">
                <a:solidFill>
                  <a:prstClr val="black"/>
                </a:solidFill>
                <a:latin typeface="Arial" charset="0"/>
                <a:cs typeface="Arial Unicode MS" pitchFamily="50" charset="-128"/>
              </a:rPr>
              <a:pPr algn="r" fontAlgn="base">
                <a:spcBef>
                  <a:spcPct val="0"/>
                </a:spcBef>
                <a:spcAft>
                  <a:spcPct val="0"/>
                </a:spcAft>
                <a:defRPr/>
              </a:pPr>
              <a:t>‹#›</a:t>
            </a:fld>
            <a:endParaRPr kumimoji="0" lang="en-US" altLang="ja-JP" sz="1600">
              <a:solidFill>
                <a:prstClr val="black"/>
              </a:solidFill>
              <a:latin typeface="Arial" charset="0"/>
              <a:cs typeface="Arial Unicode MS" pitchFamily="50" charset="-128"/>
            </a:endParaRPr>
          </a:p>
        </p:txBody>
      </p:sp>
    </p:spTree>
    <p:extLst>
      <p:ext uri="{BB962C8B-B14F-4D97-AF65-F5344CB8AC3E}">
        <p14:creationId xmlns:p14="http://schemas.microsoft.com/office/powerpoint/2010/main" val="4294367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kumimoji="1" sz="2400">
          <a:solidFill>
            <a:schemeClr val="tx2"/>
          </a:solidFill>
          <a:latin typeface="+mj-lt"/>
          <a:ea typeface="+mj-ea"/>
          <a:cs typeface="+mj-cs"/>
        </a:defRPr>
      </a:lvl1pPr>
      <a:lvl2pPr algn="ctr" rtl="0" fontAlgn="base">
        <a:spcBef>
          <a:spcPct val="0"/>
        </a:spcBef>
        <a:spcAft>
          <a:spcPct val="0"/>
        </a:spcAft>
        <a:defRPr kumimoji="1" sz="2400">
          <a:solidFill>
            <a:schemeClr val="tx2"/>
          </a:solidFill>
          <a:latin typeface="Arial Black" pitchFamily="34" charset="0"/>
          <a:ea typeface="HGP創英角ｺﾞｼｯｸUB" pitchFamily="50" charset="-128"/>
        </a:defRPr>
      </a:lvl2pPr>
      <a:lvl3pPr algn="ctr" rtl="0" fontAlgn="base">
        <a:spcBef>
          <a:spcPct val="0"/>
        </a:spcBef>
        <a:spcAft>
          <a:spcPct val="0"/>
        </a:spcAft>
        <a:defRPr kumimoji="1" sz="2400">
          <a:solidFill>
            <a:schemeClr val="tx2"/>
          </a:solidFill>
          <a:latin typeface="Arial Black" pitchFamily="34" charset="0"/>
          <a:ea typeface="HGP創英角ｺﾞｼｯｸUB" pitchFamily="50" charset="-128"/>
        </a:defRPr>
      </a:lvl3pPr>
      <a:lvl4pPr algn="ctr" rtl="0" fontAlgn="base">
        <a:spcBef>
          <a:spcPct val="0"/>
        </a:spcBef>
        <a:spcAft>
          <a:spcPct val="0"/>
        </a:spcAft>
        <a:defRPr kumimoji="1" sz="2400">
          <a:solidFill>
            <a:schemeClr val="tx2"/>
          </a:solidFill>
          <a:latin typeface="Arial Black" pitchFamily="34" charset="0"/>
          <a:ea typeface="HGP創英角ｺﾞｼｯｸUB" pitchFamily="50" charset="-128"/>
        </a:defRPr>
      </a:lvl4pPr>
      <a:lvl5pPr algn="ctr" rtl="0" fontAlgn="base">
        <a:spcBef>
          <a:spcPct val="0"/>
        </a:spcBef>
        <a:spcAft>
          <a:spcPct val="0"/>
        </a:spcAft>
        <a:defRPr kumimoji="1" sz="2400">
          <a:solidFill>
            <a:schemeClr val="tx2"/>
          </a:solidFill>
          <a:latin typeface="Arial Black" pitchFamily="34" charset="0"/>
          <a:ea typeface="HGP創英角ｺﾞｼｯｸUB" pitchFamily="50" charset="-128"/>
        </a:defRPr>
      </a:lvl5pPr>
      <a:lvl6pPr marL="478937" algn="ctr" rtl="0" fontAlgn="base">
        <a:spcBef>
          <a:spcPct val="0"/>
        </a:spcBef>
        <a:spcAft>
          <a:spcPct val="0"/>
        </a:spcAft>
        <a:defRPr kumimoji="1" sz="2400">
          <a:solidFill>
            <a:schemeClr val="tx2"/>
          </a:solidFill>
          <a:latin typeface="Arial Black" pitchFamily="34" charset="0"/>
          <a:ea typeface="HGP創英角ｺﾞｼｯｸUB" pitchFamily="50" charset="-128"/>
        </a:defRPr>
      </a:lvl6pPr>
      <a:lvl7pPr marL="957875" algn="ctr" rtl="0" fontAlgn="base">
        <a:spcBef>
          <a:spcPct val="0"/>
        </a:spcBef>
        <a:spcAft>
          <a:spcPct val="0"/>
        </a:spcAft>
        <a:defRPr kumimoji="1" sz="2400">
          <a:solidFill>
            <a:schemeClr val="tx2"/>
          </a:solidFill>
          <a:latin typeface="Arial Black" pitchFamily="34" charset="0"/>
          <a:ea typeface="HGP創英角ｺﾞｼｯｸUB" pitchFamily="50" charset="-128"/>
        </a:defRPr>
      </a:lvl7pPr>
      <a:lvl8pPr marL="1436812" algn="ctr" rtl="0" fontAlgn="base">
        <a:spcBef>
          <a:spcPct val="0"/>
        </a:spcBef>
        <a:spcAft>
          <a:spcPct val="0"/>
        </a:spcAft>
        <a:defRPr kumimoji="1" sz="2400">
          <a:solidFill>
            <a:schemeClr val="tx2"/>
          </a:solidFill>
          <a:latin typeface="Arial Black" pitchFamily="34" charset="0"/>
          <a:ea typeface="HGP創英角ｺﾞｼｯｸUB" pitchFamily="50" charset="-128"/>
        </a:defRPr>
      </a:lvl8pPr>
      <a:lvl9pPr marL="1915750" algn="ctr" rtl="0" fontAlgn="base">
        <a:spcBef>
          <a:spcPct val="0"/>
        </a:spcBef>
        <a:spcAft>
          <a:spcPct val="0"/>
        </a:spcAft>
        <a:defRPr kumimoji="1" sz="2400">
          <a:solidFill>
            <a:schemeClr val="tx2"/>
          </a:solidFill>
          <a:latin typeface="Arial Black" pitchFamily="34" charset="0"/>
          <a:ea typeface="HGP創英角ｺﾞｼｯｸUB" pitchFamily="50" charset="-128"/>
        </a:defRPr>
      </a:lvl9pPr>
    </p:titleStyle>
    <p:bodyStyle>
      <a:lvl1pPr marL="98117" indent="-98117" algn="l" rtl="0" fontAlgn="base">
        <a:spcBef>
          <a:spcPct val="30000"/>
        </a:spcBef>
        <a:spcAft>
          <a:spcPct val="0"/>
        </a:spcAft>
        <a:buFont typeface="Wingdings" pitchFamily="2" charset="2"/>
        <a:buChar char="q"/>
        <a:defRPr kumimoji="1" sz="1800">
          <a:solidFill>
            <a:schemeClr val="tx1"/>
          </a:solidFill>
          <a:latin typeface="+mn-lt"/>
          <a:ea typeface="+mn-ea"/>
          <a:cs typeface="+mn-cs"/>
        </a:defRPr>
      </a:lvl1pPr>
      <a:lvl2pPr marL="287695" indent="6651" algn="l" rtl="0" fontAlgn="base">
        <a:spcBef>
          <a:spcPct val="30000"/>
        </a:spcBef>
        <a:spcAft>
          <a:spcPct val="0"/>
        </a:spcAft>
        <a:buFont typeface="Arial" charset="0"/>
        <a:buChar char="–"/>
        <a:defRPr kumimoji="1" sz="1600">
          <a:solidFill>
            <a:schemeClr val="tx1"/>
          </a:solidFill>
          <a:latin typeface="+mn-lt"/>
          <a:ea typeface="+mn-ea"/>
        </a:defRPr>
      </a:lvl2pPr>
      <a:lvl3pPr marL="558761" algn="l" rtl="0" fontAlgn="base">
        <a:spcBef>
          <a:spcPct val="30000"/>
        </a:spcBef>
        <a:spcAft>
          <a:spcPct val="0"/>
        </a:spcAft>
        <a:buChar char="•"/>
        <a:defRPr kumimoji="1" sz="1300">
          <a:solidFill>
            <a:schemeClr val="tx1"/>
          </a:solidFill>
          <a:latin typeface="+mn-lt"/>
          <a:ea typeface="+mn-ea"/>
        </a:defRPr>
      </a:lvl3pPr>
      <a:lvl4pPr marL="849783" indent="-4989" algn="l" rtl="0" fontAlgn="base">
        <a:spcBef>
          <a:spcPct val="30000"/>
        </a:spcBef>
        <a:spcAft>
          <a:spcPct val="0"/>
        </a:spcAft>
        <a:buChar char="–"/>
        <a:defRPr kumimoji="1" sz="1100">
          <a:solidFill>
            <a:schemeClr val="tx1"/>
          </a:solidFill>
          <a:latin typeface="+mn-lt"/>
          <a:ea typeface="+mn-ea"/>
        </a:defRPr>
      </a:lvl4pPr>
      <a:lvl5pPr marL="1127500" algn="l" rtl="0" fontAlgn="base">
        <a:spcBef>
          <a:spcPct val="30000"/>
        </a:spcBef>
        <a:spcAft>
          <a:spcPct val="0"/>
        </a:spcAft>
        <a:buChar char="»"/>
        <a:defRPr kumimoji="1" sz="1100">
          <a:solidFill>
            <a:schemeClr val="tx1"/>
          </a:solidFill>
          <a:latin typeface="+mn-lt"/>
          <a:ea typeface="+mn-ea"/>
        </a:defRPr>
      </a:lvl5pPr>
      <a:lvl6pPr marL="1606437" algn="l" rtl="0" fontAlgn="base">
        <a:spcBef>
          <a:spcPct val="30000"/>
        </a:spcBef>
        <a:spcAft>
          <a:spcPct val="0"/>
        </a:spcAft>
        <a:buChar char="»"/>
        <a:defRPr kumimoji="1" sz="1100">
          <a:solidFill>
            <a:schemeClr val="tx1"/>
          </a:solidFill>
          <a:latin typeface="+mn-lt"/>
          <a:ea typeface="+mn-ea"/>
        </a:defRPr>
      </a:lvl6pPr>
      <a:lvl7pPr marL="2085375" algn="l" rtl="0" fontAlgn="base">
        <a:spcBef>
          <a:spcPct val="30000"/>
        </a:spcBef>
        <a:spcAft>
          <a:spcPct val="0"/>
        </a:spcAft>
        <a:buChar char="»"/>
        <a:defRPr kumimoji="1" sz="1100">
          <a:solidFill>
            <a:schemeClr val="tx1"/>
          </a:solidFill>
          <a:latin typeface="+mn-lt"/>
          <a:ea typeface="+mn-ea"/>
        </a:defRPr>
      </a:lvl7pPr>
      <a:lvl8pPr marL="2564312" algn="l" rtl="0" fontAlgn="base">
        <a:spcBef>
          <a:spcPct val="30000"/>
        </a:spcBef>
        <a:spcAft>
          <a:spcPct val="0"/>
        </a:spcAft>
        <a:buChar char="»"/>
        <a:defRPr kumimoji="1" sz="1100">
          <a:solidFill>
            <a:schemeClr val="tx1"/>
          </a:solidFill>
          <a:latin typeface="+mn-lt"/>
          <a:ea typeface="+mn-ea"/>
        </a:defRPr>
      </a:lvl8pPr>
      <a:lvl9pPr marL="3043250" algn="l" rtl="0" fontAlgn="base">
        <a:spcBef>
          <a:spcPct val="30000"/>
        </a:spcBef>
        <a:spcAft>
          <a:spcPct val="0"/>
        </a:spcAft>
        <a:buChar char="»"/>
        <a:defRPr kumimoji="1" sz="1100">
          <a:solidFill>
            <a:schemeClr val="tx1"/>
          </a:solidFill>
          <a:latin typeface="+mn-lt"/>
          <a:ea typeface="+mn-ea"/>
        </a:defRPr>
      </a:lvl9pPr>
    </p:bodyStyle>
    <p:otherStyle>
      <a:defPPr>
        <a:defRPr lang="ja-JP"/>
      </a:defPPr>
      <a:lvl1pPr marL="0" algn="l" defTabSz="957875" rtl="0" eaLnBrk="1" latinLnBrk="0" hangingPunct="1">
        <a:defRPr kumimoji="1" sz="1800" kern="1200">
          <a:solidFill>
            <a:schemeClr val="tx1"/>
          </a:solidFill>
          <a:latin typeface="+mn-lt"/>
          <a:ea typeface="+mn-ea"/>
          <a:cs typeface="+mn-cs"/>
        </a:defRPr>
      </a:lvl1pPr>
      <a:lvl2pPr marL="478937" algn="l" defTabSz="957875" rtl="0" eaLnBrk="1" latinLnBrk="0" hangingPunct="1">
        <a:defRPr kumimoji="1" sz="1800" kern="1200">
          <a:solidFill>
            <a:schemeClr val="tx1"/>
          </a:solidFill>
          <a:latin typeface="+mn-lt"/>
          <a:ea typeface="+mn-ea"/>
          <a:cs typeface="+mn-cs"/>
        </a:defRPr>
      </a:lvl2pPr>
      <a:lvl3pPr marL="957875" algn="l" defTabSz="957875" rtl="0" eaLnBrk="1" latinLnBrk="0" hangingPunct="1">
        <a:defRPr kumimoji="1" sz="1800" kern="1200">
          <a:solidFill>
            <a:schemeClr val="tx1"/>
          </a:solidFill>
          <a:latin typeface="+mn-lt"/>
          <a:ea typeface="+mn-ea"/>
          <a:cs typeface="+mn-cs"/>
        </a:defRPr>
      </a:lvl3pPr>
      <a:lvl4pPr marL="1436812" algn="l" defTabSz="957875" rtl="0" eaLnBrk="1" latinLnBrk="0" hangingPunct="1">
        <a:defRPr kumimoji="1" sz="1800" kern="1200">
          <a:solidFill>
            <a:schemeClr val="tx1"/>
          </a:solidFill>
          <a:latin typeface="+mn-lt"/>
          <a:ea typeface="+mn-ea"/>
          <a:cs typeface="+mn-cs"/>
        </a:defRPr>
      </a:lvl4pPr>
      <a:lvl5pPr marL="1915750" algn="l" defTabSz="957875" rtl="0" eaLnBrk="1" latinLnBrk="0" hangingPunct="1">
        <a:defRPr kumimoji="1" sz="1800" kern="1200">
          <a:solidFill>
            <a:schemeClr val="tx1"/>
          </a:solidFill>
          <a:latin typeface="+mn-lt"/>
          <a:ea typeface="+mn-ea"/>
          <a:cs typeface="+mn-cs"/>
        </a:defRPr>
      </a:lvl5pPr>
      <a:lvl6pPr marL="2394687" algn="l" defTabSz="957875" rtl="0" eaLnBrk="1" latinLnBrk="0" hangingPunct="1">
        <a:defRPr kumimoji="1" sz="1800" kern="1200">
          <a:solidFill>
            <a:schemeClr val="tx1"/>
          </a:solidFill>
          <a:latin typeface="+mn-lt"/>
          <a:ea typeface="+mn-ea"/>
          <a:cs typeface="+mn-cs"/>
        </a:defRPr>
      </a:lvl6pPr>
      <a:lvl7pPr marL="2873625" algn="l" defTabSz="957875" rtl="0" eaLnBrk="1" latinLnBrk="0" hangingPunct="1">
        <a:defRPr kumimoji="1" sz="1800" kern="1200">
          <a:solidFill>
            <a:schemeClr val="tx1"/>
          </a:solidFill>
          <a:latin typeface="+mn-lt"/>
          <a:ea typeface="+mn-ea"/>
          <a:cs typeface="+mn-cs"/>
        </a:defRPr>
      </a:lvl7pPr>
      <a:lvl8pPr marL="3352564" algn="l" defTabSz="957875" rtl="0" eaLnBrk="1" latinLnBrk="0" hangingPunct="1">
        <a:defRPr kumimoji="1" sz="1800" kern="1200">
          <a:solidFill>
            <a:schemeClr val="tx1"/>
          </a:solidFill>
          <a:latin typeface="+mn-lt"/>
          <a:ea typeface="+mn-ea"/>
          <a:cs typeface="+mn-cs"/>
        </a:defRPr>
      </a:lvl8pPr>
      <a:lvl9pPr marL="3831502" algn="l" defTabSz="95787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96616" y="4869160"/>
            <a:ext cx="6934200" cy="1152526"/>
          </a:xfrm>
        </p:spPr>
        <p:txBody>
          <a:bodyPr/>
          <a:lstStyle/>
          <a:p>
            <a:pPr>
              <a:spcBef>
                <a:spcPct val="0"/>
              </a:spcBef>
            </a:pPr>
            <a:r>
              <a:rPr lang="en-US" altLang="ja-JP" b="1" dirty="0">
                <a:latin typeface="メイリオ"/>
                <a:ea typeface="メイリオ"/>
                <a:cs typeface="メイリオ"/>
              </a:rPr>
              <a:t>2015</a:t>
            </a:r>
            <a:r>
              <a:rPr lang="ja-JP" altLang="en-US" b="1" dirty="0">
                <a:latin typeface="メイリオ"/>
                <a:ea typeface="メイリオ"/>
                <a:cs typeface="メイリオ"/>
              </a:rPr>
              <a:t>年</a:t>
            </a:r>
            <a:r>
              <a:rPr lang="en-US" altLang="ja-JP" b="1" dirty="0">
                <a:latin typeface="メイリオ"/>
                <a:ea typeface="メイリオ"/>
                <a:cs typeface="メイリオ"/>
              </a:rPr>
              <a:t>1</a:t>
            </a:r>
            <a:r>
              <a:rPr lang="ja-JP" altLang="en-US" b="1" dirty="0">
                <a:latin typeface="メイリオ"/>
                <a:ea typeface="メイリオ"/>
                <a:cs typeface="メイリオ"/>
              </a:rPr>
              <a:t>月</a:t>
            </a:r>
            <a:r>
              <a:rPr lang="en-US" altLang="ja-JP" b="1" dirty="0">
                <a:latin typeface="メイリオ"/>
                <a:ea typeface="メイリオ"/>
                <a:cs typeface="メイリオ"/>
              </a:rPr>
              <a:t>30</a:t>
            </a:r>
            <a:r>
              <a:rPr lang="ja-JP" altLang="en-US" b="1" dirty="0">
                <a:latin typeface="メイリオ"/>
                <a:ea typeface="メイリオ"/>
                <a:cs typeface="メイリオ"/>
              </a:rPr>
              <a:t>日</a:t>
            </a:r>
            <a:endParaRPr lang="en-US" altLang="ja-JP" b="1" dirty="0">
              <a:latin typeface="メイリオ"/>
              <a:ea typeface="メイリオ"/>
              <a:cs typeface="メイリオ"/>
            </a:endParaRPr>
          </a:p>
          <a:p>
            <a:pPr>
              <a:spcBef>
                <a:spcPct val="0"/>
              </a:spcBef>
            </a:pPr>
            <a:endParaRPr lang="en-US" altLang="ja-JP" b="1" dirty="0">
              <a:latin typeface="メイリオ"/>
              <a:ea typeface="メイリオ"/>
              <a:cs typeface="メイリオ"/>
            </a:endParaRPr>
          </a:p>
          <a:p>
            <a:pPr>
              <a:spcBef>
                <a:spcPct val="0"/>
              </a:spcBef>
            </a:pPr>
            <a:r>
              <a:rPr lang="ja-JP" altLang="en-US" b="1" dirty="0">
                <a:latin typeface="メイリオ"/>
                <a:ea typeface="メイリオ"/>
                <a:cs typeface="メイリオ"/>
              </a:rPr>
              <a:t>（株）公共イノベーション</a:t>
            </a:r>
          </a:p>
        </p:txBody>
      </p:sp>
      <p:sp>
        <p:nvSpPr>
          <p:cNvPr id="4" name="タイトル 1"/>
          <p:cNvSpPr>
            <a:spLocks noGrp="1"/>
          </p:cNvSpPr>
          <p:nvPr>
            <p:ph type="ctrTitle"/>
          </p:nvPr>
        </p:nvSpPr>
        <p:spPr>
          <a:xfrm>
            <a:off x="272480" y="1916832"/>
            <a:ext cx="9505056" cy="1296988"/>
          </a:xfrm>
        </p:spPr>
        <p:txBody>
          <a:bodyPr/>
          <a:lstStyle/>
          <a:p>
            <a:pPr>
              <a:lnSpc>
                <a:spcPct val="120000"/>
              </a:lnSpc>
            </a:pPr>
            <a:r>
              <a:rPr lang="ja-JP" altLang="ja-JP" sz="3200" b="1" dirty="0">
                <a:solidFill>
                  <a:srgbClr val="000000"/>
                </a:solidFill>
                <a:latin typeface="メイリオ"/>
                <a:ea typeface="メイリオ"/>
                <a:cs typeface="メイリオ"/>
              </a:rPr>
              <a:t>地域ビジネス継続モデルの検討</a:t>
            </a:r>
            <a:r>
              <a:rPr lang="ja-JP" altLang="ja-JP" sz="3200" b="1" dirty="0" smtClean="0">
                <a:solidFill>
                  <a:srgbClr val="000000"/>
                </a:solidFill>
                <a:latin typeface="メイリオ"/>
                <a:ea typeface="メイリオ"/>
                <a:cs typeface="メイリオ"/>
              </a:rPr>
              <a:t>業務</a:t>
            </a:r>
            <a:r>
              <a:rPr lang="en-US" altLang="ja-JP" sz="3200" b="1" dirty="0" smtClean="0">
                <a:solidFill>
                  <a:srgbClr val="000000"/>
                </a:solidFill>
                <a:latin typeface="メイリオ"/>
                <a:ea typeface="メイリオ"/>
                <a:cs typeface="メイリオ"/>
              </a:rPr>
              <a:t> </a:t>
            </a:r>
            <a:r>
              <a:rPr lang="ja-JP" altLang="en-US" sz="3200" b="1" dirty="0" smtClean="0">
                <a:solidFill>
                  <a:srgbClr val="000000"/>
                </a:solidFill>
                <a:latin typeface="メイリオ"/>
                <a:ea typeface="メイリオ"/>
                <a:cs typeface="メイリオ"/>
              </a:rPr>
              <a:t>中間報告</a:t>
            </a:r>
            <a:r>
              <a:rPr lang="ja-JP" altLang="ja-JP" sz="2800" b="1" dirty="0">
                <a:solidFill>
                  <a:srgbClr val="000000"/>
                </a:solidFill>
                <a:latin typeface="メイリオ"/>
                <a:ea typeface="メイリオ"/>
                <a:cs typeface="メイリオ"/>
              </a:rPr>
              <a:t/>
            </a:r>
            <a:br>
              <a:rPr lang="ja-JP" altLang="ja-JP" sz="2800" b="1" dirty="0">
                <a:solidFill>
                  <a:srgbClr val="000000"/>
                </a:solidFill>
                <a:latin typeface="メイリオ"/>
                <a:ea typeface="メイリオ"/>
                <a:cs typeface="メイリオ"/>
              </a:rPr>
            </a:br>
            <a:r>
              <a:rPr lang="en-US" altLang="ja-JP" sz="2800" b="1" dirty="0">
                <a:solidFill>
                  <a:srgbClr val="000000"/>
                </a:solidFill>
                <a:latin typeface="メイリオ"/>
                <a:ea typeface="メイリオ"/>
                <a:cs typeface="メイリオ"/>
              </a:rPr>
              <a:t/>
            </a:r>
            <a:br>
              <a:rPr lang="en-US" altLang="ja-JP" sz="2800" b="1" dirty="0">
                <a:solidFill>
                  <a:srgbClr val="000000"/>
                </a:solidFill>
                <a:latin typeface="メイリオ"/>
                <a:ea typeface="メイリオ"/>
                <a:cs typeface="メイリオ"/>
              </a:rPr>
            </a:br>
            <a:r>
              <a:rPr lang="ja-JP" altLang="ja-JP" sz="2400" b="1" dirty="0" smtClean="0">
                <a:solidFill>
                  <a:srgbClr val="000000"/>
                </a:solidFill>
                <a:latin typeface="メイリオ"/>
                <a:ea typeface="メイリオ"/>
                <a:cs typeface="メイリオ"/>
              </a:rPr>
              <a:t>総務省</a:t>
            </a:r>
            <a:r>
              <a:rPr lang="ja-JP" altLang="en-US" sz="2400" b="1" dirty="0" smtClean="0">
                <a:solidFill>
                  <a:srgbClr val="000000"/>
                </a:solidFill>
                <a:latin typeface="メイリオ"/>
                <a:ea typeface="メイリオ"/>
                <a:cs typeface="メイリオ"/>
              </a:rPr>
              <a:t>情報流通行政局</a:t>
            </a:r>
            <a:r>
              <a:rPr lang="en-US" altLang="ja-JP" sz="2400" b="1" dirty="0" smtClean="0">
                <a:solidFill>
                  <a:srgbClr val="000000"/>
                </a:solidFill>
                <a:latin typeface="メイリオ"/>
                <a:ea typeface="メイリオ"/>
                <a:cs typeface="メイリオ"/>
              </a:rPr>
              <a:t/>
            </a:r>
            <a:br>
              <a:rPr lang="en-US" altLang="ja-JP" sz="2400" b="1" dirty="0" smtClean="0">
                <a:solidFill>
                  <a:srgbClr val="000000"/>
                </a:solidFill>
                <a:latin typeface="メイリオ"/>
                <a:ea typeface="メイリオ"/>
                <a:cs typeface="メイリオ"/>
              </a:rPr>
            </a:br>
            <a:r>
              <a:rPr lang="ja-JP" altLang="ja-JP" sz="2400" b="1" dirty="0" smtClean="0">
                <a:solidFill>
                  <a:srgbClr val="000000"/>
                </a:solidFill>
                <a:latin typeface="メイリオ"/>
                <a:ea typeface="メイリオ"/>
                <a:cs typeface="メイリオ"/>
              </a:rPr>
              <a:t>「</a:t>
            </a:r>
            <a:r>
              <a:rPr lang="ja-JP" altLang="ja-JP" sz="2400" b="1" dirty="0">
                <a:solidFill>
                  <a:srgbClr val="000000"/>
                </a:solidFill>
                <a:latin typeface="メイリオ"/>
                <a:ea typeface="メイリオ"/>
                <a:cs typeface="メイリオ"/>
              </a:rPr>
              <a:t>平成</a:t>
            </a:r>
            <a:r>
              <a:rPr lang="en-US" altLang="ja-JP" sz="2400" b="1" dirty="0">
                <a:solidFill>
                  <a:srgbClr val="000000"/>
                </a:solidFill>
                <a:latin typeface="メイリオ"/>
                <a:ea typeface="メイリオ"/>
                <a:cs typeface="メイリオ"/>
              </a:rPr>
              <a:t>26</a:t>
            </a:r>
            <a:r>
              <a:rPr lang="ja-JP" altLang="ja-JP" sz="2400" b="1" dirty="0">
                <a:solidFill>
                  <a:srgbClr val="000000"/>
                </a:solidFill>
                <a:latin typeface="メイリオ"/>
                <a:ea typeface="メイリオ"/>
                <a:cs typeface="メイリオ"/>
              </a:rPr>
              <a:t>年度情報流通連携基盤構築にむけた調査研究に係る請負</a:t>
            </a:r>
            <a:r>
              <a:rPr lang="ja-JP" altLang="ja-JP" sz="2400" b="1" dirty="0" smtClean="0">
                <a:solidFill>
                  <a:srgbClr val="000000"/>
                </a:solidFill>
                <a:latin typeface="メイリオ"/>
                <a:ea typeface="メイリオ"/>
                <a:cs typeface="メイリオ"/>
              </a:rPr>
              <a:t>」</a:t>
            </a:r>
            <a:r>
              <a:rPr lang="en-US" altLang="ja-JP" sz="2400" b="1" dirty="0" smtClean="0">
                <a:solidFill>
                  <a:srgbClr val="000000"/>
                </a:solidFill>
                <a:latin typeface="メイリオ"/>
                <a:ea typeface="メイリオ"/>
                <a:cs typeface="メイリオ"/>
              </a:rPr>
              <a:t/>
            </a:r>
            <a:br>
              <a:rPr lang="en-US" altLang="ja-JP" sz="2400" b="1" dirty="0" smtClean="0">
                <a:solidFill>
                  <a:srgbClr val="000000"/>
                </a:solidFill>
                <a:latin typeface="メイリオ"/>
                <a:ea typeface="メイリオ"/>
                <a:cs typeface="メイリオ"/>
              </a:rPr>
            </a:br>
            <a:r>
              <a:rPr lang="ja-JP" altLang="en-US" sz="2400" b="1" dirty="0" smtClean="0">
                <a:solidFill>
                  <a:srgbClr val="000000"/>
                </a:solidFill>
                <a:latin typeface="メイリオ"/>
                <a:ea typeface="メイリオ"/>
                <a:cs typeface="メイリオ"/>
              </a:rPr>
              <a:t>に係る検討業務</a:t>
            </a:r>
            <a:endParaRPr lang="ja-JP" altLang="en-US" sz="2400" b="1" dirty="0">
              <a:solidFill>
                <a:srgbClr val="000000"/>
              </a:solidFill>
              <a:latin typeface="メイリオ"/>
              <a:ea typeface="メイリオ"/>
              <a:cs typeface="メイリオ"/>
            </a:endParaRPr>
          </a:p>
        </p:txBody>
      </p:sp>
      <p:sp>
        <p:nvSpPr>
          <p:cNvPr id="5" name="テキスト プレースホルダー 7"/>
          <p:cNvSpPr txBox="1">
            <a:spLocks/>
          </p:cNvSpPr>
          <p:nvPr/>
        </p:nvSpPr>
        <p:spPr>
          <a:xfrm>
            <a:off x="8769424" y="473941"/>
            <a:ext cx="864096" cy="290763"/>
          </a:xfrm>
          <a:prstGeom prst="rect">
            <a:avLst/>
          </a:prstGeom>
          <a:ln>
            <a:solidFill>
              <a:schemeClr val="tx1"/>
            </a:solidFill>
          </a:ln>
        </p:spPr>
        <p:txBody>
          <a:bodyPr/>
          <a:lstStyle>
            <a:lvl1pPr marL="98117" indent="-98117" algn="l" rtl="0" fontAlgn="base">
              <a:spcBef>
                <a:spcPct val="30000"/>
              </a:spcBef>
              <a:spcAft>
                <a:spcPct val="0"/>
              </a:spcAft>
              <a:buFont typeface="Wingdings" pitchFamily="2" charset="2"/>
              <a:buChar char="q"/>
              <a:defRPr kumimoji="1" sz="1800">
                <a:solidFill>
                  <a:schemeClr val="tx1"/>
                </a:solidFill>
                <a:latin typeface="+mn-lt"/>
                <a:ea typeface="+mn-ea"/>
                <a:cs typeface="+mn-cs"/>
              </a:defRPr>
            </a:lvl1pPr>
            <a:lvl2pPr marL="287695" indent="6651" algn="l" rtl="0" fontAlgn="base">
              <a:spcBef>
                <a:spcPct val="30000"/>
              </a:spcBef>
              <a:spcAft>
                <a:spcPct val="0"/>
              </a:spcAft>
              <a:buFont typeface="Arial" charset="0"/>
              <a:buChar char="–"/>
              <a:defRPr kumimoji="1" sz="1600">
                <a:solidFill>
                  <a:schemeClr val="tx1"/>
                </a:solidFill>
                <a:latin typeface="+mn-lt"/>
                <a:ea typeface="+mn-ea"/>
              </a:defRPr>
            </a:lvl2pPr>
            <a:lvl3pPr marL="558761" algn="l" rtl="0" fontAlgn="base">
              <a:spcBef>
                <a:spcPct val="30000"/>
              </a:spcBef>
              <a:spcAft>
                <a:spcPct val="0"/>
              </a:spcAft>
              <a:buChar char="•"/>
              <a:defRPr kumimoji="1" sz="1300">
                <a:solidFill>
                  <a:schemeClr val="tx1"/>
                </a:solidFill>
                <a:latin typeface="+mn-lt"/>
                <a:ea typeface="+mn-ea"/>
              </a:defRPr>
            </a:lvl3pPr>
            <a:lvl4pPr marL="849783" indent="-4989" algn="l" rtl="0" fontAlgn="base">
              <a:spcBef>
                <a:spcPct val="30000"/>
              </a:spcBef>
              <a:spcAft>
                <a:spcPct val="0"/>
              </a:spcAft>
              <a:buChar char="–"/>
              <a:defRPr kumimoji="1" sz="1100">
                <a:solidFill>
                  <a:schemeClr val="tx1"/>
                </a:solidFill>
                <a:latin typeface="+mn-lt"/>
                <a:ea typeface="+mn-ea"/>
              </a:defRPr>
            </a:lvl4pPr>
            <a:lvl5pPr marL="1127500" algn="l" rtl="0" fontAlgn="base">
              <a:spcBef>
                <a:spcPct val="30000"/>
              </a:spcBef>
              <a:spcAft>
                <a:spcPct val="0"/>
              </a:spcAft>
              <a:buChar char="»"/>
              <a:defRPr kumimoji="1" sz="1100">
                <a:solidFill>
                  <a:schemeClr val="tx1"/>
                </a:solidFill>
                <a:latin typeface="+mn-lt"/>
                <a:ea typeface="+mn-ea"/>
              </a:defRPr>
            </a:lvl5pPr>
            <a:lvl6pPr marL="1606437" algn="l" rtl="0" fontAlgn="base">
              <a:spcBef>
                <a:spcPct val="30000"/>
              </a:spcBef>
              <a:spcAft>
                <a:spcPct val="0"/>
              </a:spcAft>
              <a:buChar char="»"/>
              <a:defRPr kumimoji="1" sz="1100">
                <a:solidFill>
                  <a:schemeClr val="tx1"/>
                </a:solidFill>
                <a:latin typeface="+mn-lt"/>
                <a:ea typeface="+mn-ea"/>
              </a:defRPr>
            </a:lvl6pPr>
            <a:lvl7pPr marL="2085375" algn="l" rtl="0" fontAlgn="base">
              <a:spcBef>
                <a:spcPct val="30000"/>
              </a:spcBef>
              <a:spcAft>
                <a:spcPct val="0"/>
              </a:spcAft>
              <a:buChar char="»"/>
              <a:defRPr kumimoji="1" sz="1100">
                <a:solidFill>
                  <a:schemeClr val="tx1"/>
                </a:solidFill>
                <a:latin typeface="+mn-lt"/>
                <a:ea typeface="+mn-ea"/>
              </a:defRPr>
            </a:lvl7pPr>
            <a:lvl8pPr marL="2564312" algn="l" rtl="0" fontAlgn="base">
              <a:spcBef>
                <a:spcPct val="30000"/>
              </a:spcBef>
              <a:spcAft>
                <a:spcPct val="0"/>
              </a:spcAft>
              <a:buChar char="»"/>
              <a:defRPr kumimoji="1" sz="1100">
                <a:solidFill>
                  <a:schemeClr val="tx1"/>
                </a:solidFill>
                <a:latin typeface="+mn-lt"/>
                <a:ea typeface="+mn-ea"/>
              </a:defRPr>
            </a:lvl8pPr>
            <a:lvl9pPr marL="3043250" algn="l" rtl="0" fontAlgn="base">
              <a:spcBef>
                <a:spcPct val="30000"/>
              </a:spcBef>
              <a:spcAft>
                <a:spcPct val="0"/>
              </a:spcAft>
              <a:buChar char="»"/>
              <a:defRPr kumimoji="1" sz="1100">
                <a:solidFill>
                  <a:schemeClr val="tx1"/>
                </a:solidFill>
                <a:latin typeface="+mn-lt"/>
                <a:ea typeface="+mn-ea"/>
              </a:defRPr>
            </a:lvl9pPr>
          </a:lstStyle>
          <a:p>
            <a:pPr marL="0" indent="0" defTabSz="914400">
              <a:buNone/>
            </a:pPr>
            <a:r>
              <a:rPr lang="en-US" altLang="ja-JP" sz="1400" kern="100" dirty="0" smtClean="0">
                <a:latin typeface="Century"/>
                <a:ea typeface="Meiryo UI"/>
                <a:cs typeface="Times New Roman"/>
              </a:rPr>
              <a:t> </a:t>
            </a:r>
            <a:r>
              <a:rPr lang="ja-JP" altLang="ja-JP" sz="1400" kern="100" dirty="0" smtClean="0">
                <a:latin typeface="Century"/>
                <a:ea typeface="Meiryo UI"/>
                <a:cs typeface="Times New Roman"/>
              </a:rPr>
              <a:t>資料</a:t>
            </a:r>
            <a:r>
              <a:rPr lang="en-US" altLang="ja-JP" sz="1400" kern="100" dirty="0" smtClean="0">
                <a:latin typeface="Century"/>
                <a:ea typeface="Meiryo UI"/>
                <a:cs typeface="Times New Roman"/>
              </a:rPr>
              <a:t>1-6</a:t>
            </a:r>
            <a:endParaRPr lang="ja-JP" altLang="ja-JP" sz="800" kern="100" dirty="0" smtClean="0">
              <a:latin typeface="Century"/>
              <a:ea typeface="ＭＳ 明朝"/>
              <a:cs typeface="Times New Roman"/>
            </a:endParaRPr>
          </a:p>
          <a:p>
            <a:pPr defTabSz="914400"/>
            <a:endParaRPr lang="ja-JP" altLang="en-US" kern="0" dirty="0"/>
          </a:p>
        </p:txBody>
      </p:sp>
    </p:spTree>
    <p:extLst>
      <p:ext uri="{BB962C8B-B14F-4D97-AF65-F5344CB8AC3E}">
        <p14:creationId xmlns:p14="http://schemas.microsoft.com/office/powerpoint/2010/main" val="1194953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46974" y="-16408"/>
            <a:ext cx="9212052" cy="6874407"/>
          </a:xfrm>
          <a:prstGeom prst="rect">
            <a:avLst/>
          </a:prstGeom>
        </p:spPr>
      </p:pic>
    </p:spTree>
    <p:extLst>
      <p:ext uri="{BB962C8B-B14F-4D97-AF65-F5344CB8AC3E}">
        <p14:creationId xmlns:p14="http://schemas.microsoft.com/office/powerpoint/2010/main" val="283862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角丸四角形 115"/>
          <p:cNvSpPr/>
          <p:nvPr/>
        </p:nvSpPr>
        <p:spPr bwMode="auto">
          <a:xfrm>
            <a:off x="5738230" y="5013176"/>
            <a:ext cx="3679266" cy="129614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cxnSp>
        <p:nvCxnSpPr>
          <p:cNvPr id="161" name="直線矢印コネクタ 160"/>
          <p:cNvCxnSpPr/>
          <p:nvPr/>
        </p:nvCxnSpPr>
        <p:spPr bwMode="auto">
          <a:xfrm>
            <a:off x="3485214" y="5301208"/>
            <a:ext cx="2253016" cy="12531"/>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sp>
        <p:nvSpPr>
          <p:cNvPr id="107" name="角丸四角形 106"/>
          <p:cNvSpPr/>
          <p:nvPr/>
        </p:nvSpPr>
        <p:spPr bwMode="auto">
          <a:xfrm>
            <a:off x="5738230" y="1752068"/>
            <a:ext cx="3634234" cy="295232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39" name="角丸四角形 38"/>
          <p:cNvSpPr/>
          <p:nvPr/>
        </p:nvSpPr>
        <p:spPr bwMode="auto">
          <a:xfrm>
            <a:off x="2152743" y="3332627"/>
            <a:ext cx="1800200" cy="295232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cxnSp>
        <p:nvCxnSpPr>
          <p:cNvPr id="54" name="直線矢印コネクタ 53"/>
          <p:cNvCxnSpPr>
            <a:stCxn id="50" idx="3"/>
            <a:endCxn id="39" idx="0"/>
          </p:cNvCxnSpPr>
          <p:nvPr/>
        </p:nvCxnSpPr>
        <p:spPr bwMode="auto">
          <a:xfrm flipH="1">
            <a:off x="3052843" y="2997613"/>
            <a:ext cx="604139" cy="335014"/>
          </a:xfrm>
          <a:prstGeom prst="straightConnector1">
            <a:avLst/>
          </a:prstGeom>
          <a:solidFill>
            <a:schemeClr val="accent1"/>
          </a:solidFill>
          <a:ln w="12700" cap="flat" cmpd="sng" algn="ctr">
            <a:solidFill>
              <a:srgbClr val="000000"/>
            </a:solidFill>
            <a:prstDash val="solid"/>
            <a:round/>
            <a:headEnd type="none" w="med" len="med"/>
            <a:tailEnd type="none"/>
          </a:ln>
          <a:effectLst/>
        </p:spPr>
      </p:cxnSp>
      <p:cxnSp>
        <p:nvCxnSpPr>
          <p:cNvPr id="108" name="直線矢印コネクタ 107"/>
          <p:cNvCxnSpPr/>
          <p:nvPr/>
        </p:nvCxnSpPr>
        <p:spPr bwMode="auto">
          <a:xfrm>
            <a:off x="3952943" y="3573016"/>
            <a:ext cx="1792145" cy="12531"/>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sp>
        <p:nvSpPr>
          <p:cNvPr id="7" name="タイトル 6"/>
          <p:cNvSpPr>
            <a:spLocks noGrp="1"/>
          </p:cNvSpPr>
          <p:nvPr>
            <p:ph type="title"/>
          </p:nvPr>
        </p:nvSpPr>
        <p:spPr bwMode="auto">
          <a:xfrm>
            <a:off x="383890" y="188640"/>
            <a:ext cx="9138220" cy="431799"/>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en-US" sz="2200" b="1" dirty="0" smtClean="0">
                <a:solidFill>
                  <a:schemeClr val="tx1"/>
                </a:solidFill>
                <a:latin typeface="メイリオ"/>
                <a:ea typeface="メイリオ"/>
                <a:cs typeface="メイリオ"/>
              </a:rPr>
              <a:t>Fix My Street </a:t>
            </a:r>
            <a:r>
              <a:rPr lang="ja-JP" altLang="en-US" sz="2200" b="1" dirty="0" smtClean="0">
                <a:solidFill>
                  <a:srgbClr val="000000"/>
                </a:solidFill>
                <a:latin typeface="メイリオ"/>
                <a:ea typeface="メイリオ"/>
                <a:cs typeface="メイリオ"/>
              </a:rPr>
              <a:t>における検証状況</a:t>
            </a:r>
            <a:endParaRPr kumimoji="1" lang="ja-JP" altLang="en-US" sz="2200" b="1" u="none" strike="noStrike" cap="none" normalizeH="0" baseline="0" dirty="0" smtClean="0">
              <a:ln>
                <a:noFill/>
              </a:ln>
              <a:solidFill>
                <a:srgbClr val="000000"/>
              </a:solidFill>
              <a:effectLst/>
              <a:latin typeface="メイリオ"/>
              <a:ea typeface="メイリオ"/>
              <a:cs typeface="メイリオ"/>
            </a:endParaRPr>
          </a:p>
        </p:txBody>
      </p:sp>
      <p:sp>
        <p:nvSpPr>
          <p:cNvPr id="10" name="円柱 9"/>
          <p:cNvSpPr/>
          <p:nvPr/>
        </p:nvSpPr>
        <p:spPr bwMode="auto">
          <a:xfrm>
            <a:off x="2636143" y="5026483"/>
            <a:ext cx="864096" cy="936104"/>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1" u="none" strike="noStrike" cap="none" normalizeH="0" baseline="0" dirty="0" smtClean="0">
                <a:ln>
                  <a:noFill/>
                </a:ln>
                <a:solidFill>
                  <a:schemeClr val="tx1"/>
                </a:solidFill>
                <a:effectLst/>
                <a:latin typeface="メイリオ"/>
                <a:ea typeface="メイリオ"/>
                <a:cs typeface="メイリオ"/>
              </a:rPr>
              <a:t>FixMyStreet</a:t>
            </a:r>
            <a:endParaRPr kumimoji="1" lang="ja-JP" altLang="en-US" sz="1050" b="1" u="none" strike="noStrike" cap="none" normalizeH="0" baseline="0" dirty="0" smtClean="0">
              <a:ln>
                <a:noFill/>
              </a:ln>
              <a:solidFill>
                <a:schemeClr val="tx1"/>
              </a:solidFill>
              <a:effectLst/>
              <a:latin typeface="メイリオ"/>
              <a:ea typeface="メイリオ"/>
              <a:cs typeface="メイリオ"/>
            </a:endParaRPr>
          </a:p>
        </p:txBody>
      </p:sp>
      <p:sp>
        <p:nvSpPr>
          <p:cNvPr id="14" name="円/楕円 13"/>
          <p:cNvSpPr/>
          <p:nvPr/>
        </p:nvSpPr>
        <p:spPr bwMode="auto">
          <a:xfrm>
            <a:off x="2360712" y="3692667"/>
            <a:ext cx="1368152" cy="1152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1" lang="ja-JP" altLang="en-US" sz="800" u="none" strike="noStrike" cap="none" normalizeH="0" baseline="0" dirty="0" smtClean="0">
                <a:ln>
                  <a:noFill/>
                </a:ln>
                <a:solidFill>
                  <a:srgbClr val="000000"/>
                </a:solidFill>
                <a:effectLst/>
                <a:latin typeface="メイリオ"/>
                <a:ea typeface="メイリオ"/>
                <a:cs typeface="メイリオ"/>
              </a:rPr>
              <a:t>ダッピスタジオ</a:t>
            </a:r>
          </a:p>
        </p:txBody>
      </p:sp>
      <p:cxnSp>
        <p:nvCxnSpPr>
          <p:cNvPr id="3" name="直線コネクタ 2"/>
          <p:cNvCxnSpPr>
            <a:stCxn id="10" idx="1"/>
            <a:endCxn id="14" idx="4"/>
          </p:cNvCxnSpPr>
          <p:nvPr/>
        </p:nvCxnSpPr>
        <p:spPr bwMode="auto">
          <a:xfrm flipH="1" flipV="1">
            <a:off x="3044788" y="4844667"/>
            <a:ext cx="23403" cy="181816"/>
          </a:xfrm>
          <a:prstGeom prst="line">
            <a:avLst/>
          </a:prstGeom>
          <a:solidFill>
            <a:schemeClr val="accent1"/>
          </a:solidFill>
          <a:ln w="12700" cap="flat" cmpd="sng" algn="ctr">
            <a:solidFill>
              <a:srgbClr val="000000"/>
            </a:solidFill>
            <a:prstDash val="solid"/>
            <a:round/>
            <a:headEnd type="none" w="med" len="med"/>
            <a:tailEnd type="none"/>
          </a:ln>
          <a:effectLst/>
        </p:spPr>
      </p:cxnSp>
      <p:sp>
        <p:nvSpPr>
          <p:cNvPr id="49" name="円/楕円 48"/>
          <p:cNvSpPr/>
          <p:nvPr/>
        </p:nvSpPr>
        <p:spPr bwMode="auto">
          <a:xfrm>
            <a:off x="5918294" y="2204944"/>
            <a:ext cx="720080" cy="72008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smtClean="0">
                <a:latin typeface="メイリオ"/>
                <a:ea typeface="メイリオ"/>
                <a:cs typeface="メイリオ"/>
              </a:rPr>
              <a:t>多久</a:t>
            </a:r>
            <a:endParaRPr lang="en-US" altLang="ja-JP" sz="1050" dirty="0" smtClean="0">
              <a:latin typeface="メイリオ"/>
              <a:ea typeface="メイリオ"/>
              <a:cs typeface="メイリオ"/>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smtClean="0">
                <a:latin typeface="メイリオ"/>
                <a:ea typeface="メイリオ"/>
                <a:cs typeface="メイリオ"/>
              </a:rPr>
              <a:t>市長</a:t>
            </a: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50" name="円/楕円 49"/>
          <p:cNvSpPr/>
          <p:nvPr/>
        </p:nvSpPr>
        <p:spPr bwMode="auto">
          <a:xfrm>
            <a:off x="3422266" y="1952864"/>
            <a:ext cx="1602742" cy="122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lnSpc>
                <a:spcPct val="150000"/>
              </a:lnSpc>
              <a:spcBef>
                <a:spcPct val="0"/>
              </a:spcBef>
              <a:spcAft>
                <a:spcPct val="0"/>
              </a:spcAft>
            </a:pPr>
            <a:r>
              <a:rPr lang="ja-JP" altLang="en-US" sz="1050" dirty="0" smtClean="0">
                <a:latin typeface="メイリオ"/>
                <a:ea typeface="メイリオ"/>
                <a:cs typeface="メイリオ"/>
              </a:rPr>
              <a:t>コネクター</a:t>
            </a:r>
            <a:endParaRPr lang="en-US" altLang="ja-JP" sz="1050" dirty="0">
              <a:latin typeface="メイリオ"/>
              <a:ea typeface="メイリオ"/>
              <a:cs typeface="メイリオ"/>
            </a:endParaRPr>
          </a:p>
          <a:p>
            <a:pPr algn="ctr" defTabSz="914400" fontAlgn="base">
              <a:lnSpc>
                <a:spcPct val="150000"/>
              </a:lnSpc>
              <a:spcBef>
                <a:spcPct val="0"/>
              </a:spcBef>
              <a:spcAft>
                <a:spcPct val="0"/>
              </a:spcAft>
            </a:pPr>
            <a:r>
              <a:rPr lang="ja-JP" altLang="en-US" sz="800" dirty="0" smtClean="0">
                <a:latin typeface="メイリオ"/>
                <a:ea typeface="メイリオ"/>
                <a:cs typeface="メイリオ"/>
              </a:rPr>
              <a:t>（公共イノベーション</a:t>
            </a:r>
            <a:r>
              <a:rPr kumimoji="1" lang="ja-JP" altLang="en-US" sz="800" b="0" i="0" u="none" strike="noStrike" cap="none" normalizeH="0" baseline="0" dirty="0" smtClean="0">
                <a:ln>
                  <a:noFill/>
                </a:ln>
                <a:solidFill>
                  <a:schemeClr val="tx1"/>
                </a:solidFill>
                <a:effectLst/>
                <a:latin typeface="メイリオ"/>
                <a:ea typeface="メイリオ"/>
                <a:cs typeface="メイリオ"/>
              </a:rPr>
              <a:t>）</a:t>
            </a:r>
          </a:p>
        </p:txBody>
      </p:sp>
      <p:cxnSp>
        <p:nvCxnSpPr>
          <p:cNvPr id="51" name="直線矢印コネクタ 50"/>
          <p:cNvCxnSpPr>
            <a:stCxn id="50" idx="6"/>
            <a:endCxn id="49" idx="2"/>
          </p:cNvCxnSpPr>
          <p:nvPr/>
        </p:nvCxnSpPr>
        <p:spPr bwMode="auto">
          <a:xfrm>
            <a:off x="5025008" y="2564864"/>
            <a:ext cx="893286" cy="120"/>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cxnSp>
        <p:nvCxnSpPr>
          <p:cNvPr id="72" name="直線コネクタ 71"/>
          <p:cNvCxnSpPr/>
          <p:nvPr/>
        </p:nvCxnSpPr>
        <p:spPr bwMode="auto">
          <a:xfrm flipV="1">
            <a:off x="6498100" y="2528311"/>
            <a:ext cx="756504" cy="40"/>
          </a:xfrm>
          <a:prstGeom prst="line">
            <a:avLst/>
          </a:prstGeom>
          <a:solidFill>
            <a:schemeClr val="accent1"/>
          </a:solidFill>
          <a:ln w="12700" cap="flat" cmpd="sng" algn="ctr">
            <a:solidFill>
              <a:srgbClr val="000000"/>
            </a:solidFill>
            <a:prstDash val="solid"/>
            <a:round/>
            <a:headEnd type="none" w="med" len="med"/>
            <a:tailEnd type="triangle"/>
          </a:ln>
          <a:effectLst/>
        </p:spPr>
      </p:cxnSp>
      <p:sp>
        <p:nvSpPr>
          <p:cNvPr id="79" name="正方形/長方形 78"/>
          <p:cNvSpPr/>
          <p:nvPr/>
        </p:nvSpPr>
        <p:spPr bwMode="auto">
          <a:xfrm>
            <a:off x="8838780" y="3645104"/>
            <a:ext cx="396000" cy="50405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a:ea typeface="メイリオ"/>
                <a:cs typeface="メイリオ"/>
              </a:rPr>
              <a:t>建設課</a:t>
            </a:r>
          </a:p>
        </p:txBody>
      </p:sp>
      <p:sp>
        <p:nvSpPr>
          <p:cNvPr id="80" name="正方形/長方形 79"/>
          <p:cNvSpPr/>
          <p:nvPr/>
        </p:nvSpPr>
        <p:spPr bwMode="auto">
          <a:xfrm>
            <a:off x="5958460" y="3645104"/>
            <a:ext cx="396000" cy="50405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a:ea typeface="メイリオ"/>
                <a:cs typeface="メイリオ"/>
              </a:rPr>
              <a:t>広報課</a:t>
            </a:r>
          </a:p>
        </p:txBody>
      </p:sp>
      <p:sp>
        <p:nvSpPr>
          <p:cNvPr id="81" name="正方形/長方形 80"/>
          <p:cNvSpPr/>
          <p:nvPr/>
        </p:nvSpPr>
        <p:spPr bwMode="auto">
          <a:xfrm>
            <a:off x="7182596" y="3645104"/>
            <a:ext cx="792088" cy="50405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a:ea typeface="メイリオ"/>
                <a:cs typeface="メイリオ"/>
              </a:rPr>
              <a:t>防災安全課</a:t>
            </a:r>
          </a:p>
        </p:txBody>
      </p:sp>
      <p:cxnSp>
        <p:nvCxnSpPr>
          <p:cNvPr id="82" name="直線矢印コネクタ 81"/>
          <p:cNvCxnSpPr/>
          <p:nvPr/>
        </p:nvCxnSpPr>
        <p:spPr bwMode="auto">
          <a:xfrm>
            <a:off x="7891835" y="2924944"/>
            <a:ext cx="1134104" cy="720080"/>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cxnSp>
        <p:nvCxnSpPr>
          <p:cNvPr id="83" name="直線矢印コネクタ 82"/>
          <p:cNvCxnSpPr>
            <a:endCxn id="80" idx="0"/>
          </p:cNvCxnSpPr>
          <p:nvPr/>
        </p:nvCxnSpPr>
        <p:spPr bwMode="auto">
          <a:xfrm flipH="1">
            <a:off x="6156460" y="2925024"/>
            <a:ext cx="1098144" cy="720080"/>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cxnSp>
        <p:nvCxnSpPr>
          <p:cNvPr id="85" name="直線矢印コネクタ 84"/>
          <p:cNvCxnSpPr>
            <a:endCxn id="81" idx="0"/>
          </p:cNvCxnSpPr>
          <p:nvPr/>
        </p:nvCxnSpPr>
        <p:spPr bwMode="auto">
          <a:xfrm flipH="1">
            <a:off x="7578640" y="2924944"/>
            <a:ext cx="420" cy="720160"/>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sp>
        <p:nvSpPr>
          <p:cNvPr id="87" name="正方形/長方形 86"/>
          <p:cNvSpPr/>
          <p:nvPr/>
        </p:nvSpPr>
        <p:spPr bwMode="auto">
          <a:xfrm>
            <a:off x="6462516" y="3645104"/>
            <a:ext cx="612000" cy="50405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a:ea typeface="メイリオ"/>
                <a:cs typeface="メイリオ"/>
              </a:rPr>
              <a:t>市民生活課</a:t>
            </a:r>
          </a:p>
        </p:txBody>
      </p:sp>
      <p:sp>
        <p:nvSpPr>
          <p:cNvPr id="89" name="正方形/長方形 88"/>
          <p:cNvSpPr/>
          <p:nvPr/>
        </p:nvSpPr>
        <p:spPr bwMode="auto">
          <a:xfrm>
            <a:off x="8118700" y="3645104"/>
            <a:ext cx="612000" cy="504056"/>
          </a:xfrm>
          <a:prstGeom prst="rect">
            <a:avLst/>
          </a:prstGeom>
          <a:solidFill>
            <a:schemeClr val="bg1"/>
          </a:solidFill>
          <a:ln w="9525" cap="flat" cmpd="sng" algn="ctr">
            <a:solidFill>
              <a:schemeClr val="tx1">
                <a:lumMod val="95000"/>
                <a:lumOff val="5000"/>
              </a:schemeClr>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a:ea typeface="メイリオ"/>
                <a:cs typeface="メイリオ"/>
              </a:rPr>
              <a:t>都市計画課</a:t>
            </a:r>
          </a:p>
        </p:txBody>
      </p:sp>
      <p:cxnSp>
        <p:nvCxnSpPr>
          <p:cNvPr id="91" name="直線矢印コネクタ 90"/>
          <p:cNvCxnSpPr>
            <a:endCxn id="87" idx="0"/>
          </p:cNvCxnSpPr>
          <p:nvPr/>
        </p:nvCxnSpPr>
        <p:spPr bwMode="auto">
          <a:xfrm flipH="1">
            <a:off x="6768516" y="2925024"/>
            <a:ext cx="630104" cy="720080"/>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cxnSp>
        <p:nvCxnSpPr>
          <p:cNvPr id="93" name="直線矢印コネクタ 92"/>
          <p:cNvCxnSpPr>
            <a:endCxn id="89" idx="0"/>
          </p:cNvCxnSpPr>
          <p:nvPr/>
        </p:nvCxnSpPr>
        <p:spPr bwMode="auto">
          <a:xfrm>
            <a:off x="7758660" y="2925024"/>
            <a:ext cx="666040" cy="720080"/>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sp>
        <p:nvSpPr>
          <p:cNvPr id="111" name="正方形/長方形 110"/>
          <p:cNvSpPr/>
          <p:nvPr/>
        </p:nvSpPr>
        <p:spPr bwMode="auto">
          <a:xfrm>
            <a:off x="7070902" y="5373216"/>
            <a:ext cx="612000" cy="50405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a:ea typeface="メイリオ"/>
                <a:cs typeface="メイリオ"/>
              </a:rPr>
              <a:t>地域消防団</a:t>
            </a:r>
          </a:p>
        </p:txBody>
      </p:sp>
      <p:cxnSp>
        <p:nvCxnSpPr>
          <p:cNvPr id="112" name="直線矢印コネクタ 111"/>
          <p:cNvCxnSpPr>
            <a:stCxn id="81" idx="2"/>
            <a:endCxn id="111" idx="0"/>
          </p:cNvCxnSpPr>
          <p:nvPr/>
        </p:nvCxnSpPr>
        <p:spPr bwMode="auto">
          <a:xfrm flipH="1">
            <a:off x="7376902" y="4149160"/>
            <a:ext cx="201738" cy="1224056"/>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sp>
        <p:nvSpPr>
          <p:cNvPr id="178" name="テキスト ボックス 177"/>
          <p:cNvSpPr txBox="1"/>
          <p:nvPr/>
        </p:nvSpPr>
        <p:spPr>
          <a:xfrm>
            <a:off x="5738230" y="1556792"/>
            <a:ext cx="723275" cy="307777"/>
          </a:xfrm>
          <a:prstGeom prst="rect">
            <a:avLst/>
          </a:prstGeom>
          <a:solidFill>
            <a:schemeClr val="bg1"/>
          </a:solidFill>
        </p:spPr>
        <p:txBody>
          <a:bodyPr wrap="none" rtlCol="0">
            <a:spAutoFit/>
          </a:bodyPr>
          <a:lstStyle/>
          <a:p>
            <a:r>
              <a:rPr kumimoji="1" lang="ja-JP" altLang="en-US" sz="1400" b="1" dirty="0" smtClean="0">
                <a:latin typeface="メイリオ"/>
                <a:ea typeface="メイリオ"/>
                <a:cs typeface="メイリオ"/>
              </a:rPr>
              <a:t>自治体</a:t>
            </a:r>
          </a:p>
        </p:txBody>
      </p:sp>
      <p:sp>
        <p:nvSpPr>
          <p:cNvPr id="179" name="テキスト ボックス 178"/>
          <p:cNvSpPr txBox="1"/>
          <p:nvPr/>
        </p:nvSpPr>
        <p:spPr>
          <a:xfrm>
            <a:off x="2255479" y="3188611"/>
            <a:ext cx="543739" cy="307777"/>
          </a:xfrm>
          <a:prstGeom prst="rect">
            <a:avLst/>
          </a:prstGeom>
          <a:solidFill>
            <a:schemeClr val="bg1"/>
          </a:solidFill>
        </p:spPr>
        <p:txBody>
          <a:bodyPr wrap="none" rtlCol="0">
            <a:spAutoFit/>
          </a:bodyPr>
          <a:lstStyle/>
          <a:p>
            <a:r>
              <a:rPr kumimoji="1" lang="ja-JP" altLang="en-US" sz="1400" b="1" dirty="0" smtClean="0">
                <a:latin typeface="メイリオ"/>
                <a:ea typeface="メイリオ"/>
                <a:cs typeface="メイリオ"/>
              </a:rPr>
              <a:t>企業</a:t>
            </a:r>
          </a:p>
        </p:txBody>
      </p:sp>
      <p:sp>
        <p:nvSpPr>
          <p:cNvPr id="180" name="テキスト ボックス 179"/>
          <p:cNvSpPr txBox="1"/>
          <p:nvPr/>
        </p:nvSpPr>
        <p:spPr>
          <a:xfrm>
            <a:off x="5817096" y="4869160"/>
            <a:ext cx="1261884" cy="307777"/>
          </a:xfrm>
          <a:prstGeom prst="rect">
            <a:avLst/>
          </a:prstGeom>
          <a:solidFill>
            <a:schemeClr val="bg1"/>
          </a:solidFill>
        </p:spPr>
        <p:txBody>
          <a:bodyPr wrap="none" rtlCol="0">
            <a:spAutoFit/>
          </a:bodyPr>
          <a:lstStyle/>
          <a:p>
            <a:r>
              <a:rPr kumimoji="1" lang="ja-JP" altLang="en-US" sz="1400" b="1" dirty="0" smtClean="0">
                <a:latin typeface="メイリオ"/>
                <a:ea typeface="メイリオ"/>
                <a:cs typeface="メイリオ"/>
              </a:rPr>
              <a:t>市民社会組織</a:t>
            </a:r>
          </a:p>
        </p:txBody>
      </p:sp>
      <p:sp>
        <p:nvSpPr>
          <p:cNvPr id="52" name="雲形吹き出し 51"/>
          <p:cNvSpPr/>
          <p:nvPr/>
        </p:nvSpPr>
        <p:spPr bwMode="auto">
          <a:xfrm>
            <a:off x="210450" y="4079691"/>
            <a:ext cx="1376695" cy="1019946"/>
          </a:xfrm>
          <a:prstGeom prst="cloudCallout">
            <a:avLst>
              <a:gd name="adj1" fmla="val 79699"/>
              <a:gd name="adj2" fmla="val 178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r>
              <a:rPr lang="en-US" altLang="ja-JP" sz="1050" dirty="0" smtClean="0">
                <a:latin typeface="メイリオ"/>
                <a:ea typeface="メイリオ"/>
                <a:cs typeface="メイリオ"/>
              </a:rPr>
              <a:t>Q2.FMS</a:t>
            </a:r>
            <a:r>
              <a:rPr lang="ja-JP" altLang="en-US" sz="1050" dirty="0">
                <a:latin typeface="メイリオ"/>
                <a:ea typeface="メイリオ"/>
                <a:cs typeface="メイリオ"/>
              </a:rPr>
              <a:t>の利用価値</a:t>
            </a:r>
            <a:r>
              <a:rPr lang="ja-JP" altLang="en-US" sz="1050" dirty="0" smtClean="0">
                <a:latin typeface="メイリオ"/>
                <a:ea typeface="メイリオ"/>
                <a:cs typeface="メイリオ"/>
              </a:rPr>
              <a:t>を理解していただけない。</a:t>
            </a:r>
            <a:endParaRPr lang="ja-JP" altLang="en-US" sz="1050" dirty="0">
              <a:latin typeface="メイリオ"/>
              <a:ea typeface="メイリオ"/>
              <a:cs typeface="メイリオ"/>
            </a:endParaRPr>
          </a:p>
        </p:txBody>
      </p:sp>
      <p:sp>
        <p:nvSpPr>
          <p:cNvPr id="53" name="雲形吹き出し 52"/>
          <p:cNvSpPr/>
          <p:nvPr/>
        </p:nvSpPr>
        <p:spPr bwMode="auto">
          <a:xfrm>
            <a:off x="397387" y="2708920"/>
            <a:ext cx="1376695" cy="1152128"/>
          </a:xfrm>
          <a:prstGeom prst="cloudCallout">
            <a:avLst>
              <a:gd name="adj1" fmla="val 70274"/>
              <a:gd name="adj2" fmla="val 3433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r>
              <a:rPr lang="en-US" altLang="ja-JP" sz="1050" dirty="0" smtClean="0">
                <a:latin typeface="メイリオ"/>
                <a:ea typeface="メイリオ"/>
                <a:cs typeface="メイリオ"/>
              </a:rPr>
              <a:t>Q</a:t>
            </a:r>
            <a:r>
              <a:rPr lang="en-US" altLang="ja-JP" sz="1050" dirty="0">
                <a:latin typeface="メイリオ"/>
                <a:ea typeface="メイリオ"/>
                <a:cs typeface="メイリオ"/>
              </a:rPr>
              <a:t>1</a:t>
            </a:r>
            <a:r>
              <a:rPr lang="en-US" altLang="ja-JP" sz="1050" dirty="0" smtClean="0">
                <a:latin typeface="メイリオ"/>
                <a:ea typeface="メイリオ"/>
                <a:cs typeface="メイリオ"/>
              </a:rPr>
              <a:t>. </a:t>
            </a:r>
            <a:r>
              <a:rPr lang="ja-JP" altLang="en-US" sz="1050" dirty="0" smtClean="0">
                <a:latin typeface="メイリオ"/>
                <a:ea typeface="メイリオ"/>
                <a:cs typeface="メイリオ"/>
              </a:rPr>
              <a:t>顧客にアクセスできない</a:t>
            </a:r>
            <a:endParaRPr lang="ja-JP" altLang="en-US" sz="1050" dirty="0">
              <a:latin typeface="メイリオ"/>
              <a:ea typeface="メイリオ"/>
              <a:cs typeface="メイリオ"/>
            </a:endParaRPr>
          </a:p>
        </p:txBody>
      </p:sp>
      <p:sp>
        <p:nvSpPr>
          <p:cNvPr id="55" name="雲形吹き出し 54"/>
          <p:cNvSpPr/>
          <p:nvPr/>
        </p:nvSpPr>
        <p:spPr bwMode="auto">
          <a:xfrm>
            <a:off x="397387" y="5372555"/>
            <a:ext cx="1376695" cy="1152128"/>
          </a:xfrm>
          <a:prstGeom prst="cloudCallout">
            <a:avLst>
              <a:gd name="adj1" fmla="val 77178"/>
              <a:gd name="adj2" fmla="val -3317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r>
              <a:rPr lang="en-US" altLang="ja-JP" sz="1050" dirty="0" smtClean="0">
                <a:latin typeface="メイリオ"/>
                <a:ea typeface="メイリオ"/>
                <a:cs typeface="メイリオ"/>
              </a:rPr>
              <a:t>Q</a:t>
            </a:r>
            <a:r>
              <a:rPr lang="en-US" altLang="ja-JP" sz="1050" dirty="0">
                <a:latin typeface="メイリオ"/>
                <a:ea typeface="メイリオ"/>
                <a:cs typeface="メイリオ"/>
              </a:rPr>
              <a:t>3</a:t>
            </a:r>
            <a:r>
              <a:rPr lang="en-US" altLang="ja-JP" sz="1050" dirty="0" smtClean="0">
                <a:latin typeface="メイリオ"/>
                <a:ea typeface="メイリオ"/>
                <a:cs typeface="メイリオ"/>
              </a:rPr>
              <a:t>.FMS</a:t>
            </a:r>
            <a:r>
              <a:rPr lang="ja-JP" altLang="en-US" sz="1050" dirty="0" smtClean="0">
                <a:latin typeface="メイリオ"/>
                <a:ea typeface="メイリオ"/>
                <a:cs typeface="メイリオ"/>
              </a:rPr>
              <a:t>のサービスを購入していただけない。</a:t>
            </a:r>
            <a:endParaRPr lang="ja-JP" altLang="en-US" sz="1050" dirty="0">
              <a:latin typeface="メイリオ"/>
              <a:ea typeface="メイリオ"/>
              <a:cs typeface="メイリオ"/>
            </a:endParaRPr>
          </a:p>
        </p:txBody>
      </p:sp>
      <p:sp>
        <p:nvSpPr>
          <p:cNvPr id="17" name="角丸四角形吹き出し 16"/>
          <p:cNvSpPr/>
          <p:nvPr/>
        </p:nvSpPr>
        <p:spPr bwMode="auto">
          <a:xfrm>
            <a:off x="1784648" y="1654959"/>
            <a:ext cx="1497905" cy="595809"/>
          </a:xfrm>
          <a:prstGeom prst="wedgeRoundRectCallout">
            <a:avLst>
              <a:gd name="adj1" fmla="val 59888"/>
              <a:gd name="adj2" fmla="val 8857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メイリオ"/>
                <a:ea typeface="メイリオ"/>
                <a:cs typeface="メイリオ"/>
              </a:rPr>
              <a:t>1.</a:t>
            </a:r>
            <a:r>
              <a:rPr kumimoji="1" lang="ja-JP" altLang="en-US" sz="1050" b="0" i="0" u="none" strike="noStrike" cap="none" normalizeH="0" baseline="0" dirty="0" smtClean="0">
                <a:ln>
                  <a:noFill/>
                </a:ln>
                <a:solidFill>
                  <a:schemeClr val="tx1"/>
                </a:solidFill>
                <a:effectLst/>
                <a:latin typeface="メイリオ"/>
                <a:ea typeface="メイリオ"/>
                <a:cs typeface="メイリオ"/>
              </a:rPr>
              <a:t> 行政・民間双方が</a:t>
            </a:r>
            <a:endParaRPr kumimoji="1" lang="en-US" altLang="ja-JP" sz="1050" b="0" i="0" u="none" strike="noStrike" cap="none" normalizeH="0" baseline="0" dirty="0" smtClean="0">
              <a:ln>
                <a:noFill/>
              </a:ln>
              <a:solidFill>
                <a:schemeClr val="tx1"/>
              </a:solidFill>
              <a:effectLst/>
              <a:latin typeface="メイリオ"/>
              <a:ea typeface="メイリオ"/>
              <a:cs typeface="メイリオ"/>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a:ea typeface="メイリオ"/>
                <a:cs typeface="メイリオ"/>
              </a:rPr>
              <a:t>コラボレーションを始動できる環境が必要</a:t>
            </a:r>
          </a:p>
        </p:txBody>
      </p:sp>
      <p:sp>
        <p:nvSpPr>
          <p:cNvPr id="65" name="角丸四角形吹き出し 64"/>
          <p:cNvSpPr/>
          <p:nvPr/>
        </p:nvSpPr>
        <p:spPr bwMode="auto">
          <a:xfrm>
            <a:off x="4038676" y="4120035"/>
            <a:ext cx="1634404" cy="1037157"/>
          </a:xfrm>
          <a:prstGeom prst="wedgeRoundRectCallout">
            <a:avLst>
              <a:gd name="adj1" fmla="val -1250"/>
              <a:gd name="adj2" fmla="val -10013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メイリオ"/>
                <a:ea typeface="メイリオ"/>
                <a:cs typeface="メイリオ"/>
              </a:rPr>
              <a:t>2. </a:t>
            </a:r>
            <a:r>
              <a:rPr kumimoji="1" lang="ja-JP" altLang="en-US" sz="1050" b="0" i="0" u="none" strike="noStrike" cap="none" normalizeH="0" baseline="0" dirty="0" smtClean="0">
                <a:ln>
                  <a:noFill/>
                </a:ln>
                <a:solidFill>
                  <a:schemeClr val="tx1"/>
                </a:solidFill>
                <a:effectLst/>
                <a:latin typeface="メイリオ"/>
                <a:ea typeface="メイリオ"/>
                <a:cs typeface="メイリオ"/>
              </a:rPr>
              <a:t>顧客が現在抱えている特定の業務課題の解決に資するサービス内容として説明する必要性</a:t>
            </a:r>
            <a:endParaRPr kumimoji="1" lang="en-US" altLang="ja-JP" sz="1050" b="0" i="0" u="none" strike="noStrike" cap="none" normalizeH="0" baseline="0" dirty="0" smtClean="0">
              <a:ln>
                <a:noFill/>
              </a:ln>
              <a:solidFill>
                <a:schemeClr val="tx1"/>
              </a:solidFill>
              <a:effectLst/>
              <a:latin typeface="メイリオ"/>
              <a:ea typeface="メイリオ"/>
              <a:cs typeface="メイリオ"/>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smtClean="0">
                <a:latin typeface="メイリオ"/>
                <a:ea typeface="メイリオ"/>
                <a:cs typeface="メイリオ"/>
              </a:rPr>
              <a:t>（バックキャスティング）</a:t>
            </a: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66" name="角丸四角形吹き出し 65"/>
          <p:cNvSpPr/>
          <p:nvPr/>
        </p:nvSpPr>
        <p:spPr bwMode="auto">
          <a:xfrm>
            <a:off x="4069657" y="5771026"/>
            <a:ext cx="1326908" cy="754318"/>
          </a:xfrm>
          <a:prstGeom prst="wedgeRoundRectCallout">
            <a:avLst>
              <a:gd name="adj1" fmla="val -646"/>
              <a:gd name="adj2" fmla="val -10593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メイリオ"/>
                <a:ea typeface="メイリオ"/>
                <a:cs typeface="メイリオ"/>
              </a:rPr>
              <a:t>3.</a:t>
            </a:r>
            <a:r>
              <a:rPr kumimoji="1" lang="ja-JP" altLang="en-US" sz="1050" b="0" i="0" u="none" strike="noStrike" cap="none" normalizeH="0" baseline="0" dirty="0" smtClean="0">
                <a:ln>
                  <a:noFill/>
                </a:ln>
                <a:solidFill>
                  <a:schemeClr val="tx1"/>
                </a:solidFill>
                <a:effectLst/>
                <a:latin typeface="メイリオ"/>
                <a:ea typeface="メイリオ"/>
                <a:cs typeface="メイリオ"/>
              </a:rPr>
              <a:t>プロトタイプの体験をとおしてサービスの価値を理解していただく必要性</a:t>
            </a:r>
            <a:endParaRPr kumimoji="1" lang="en-US" altLang="ja-JP" sz="1050" b="0" i="0" u="none" strike="noStrike" cap="none" normalizeH="0" baseline="0" dirty="0" smtClean="0">
              <a:ln>
                <a:noFill/>
              </a:ln>
              <a:solidFill>
                <a:schemeClr val="tx1"/>
              </a:solidFill>
              <a:effectLst/>
              <a:latin typeface="メイリオ"/>
              <a:ea typeface="メイリオ"/>
              <a:cs typeface="メイリオ"/>
            </a:endParaRPr>
          </a:p>
        </p:txBody>
      </p:sp>
      <p:sp>
        <p:nvSpPr>
          <p:cNvPr id="71" name="正方形/長方形 70"/>
          <p:cNvSpPr/>
          <p:nvPr/>
        </p:nvSpPr>
        <p:spPr bwMode="auto">
          <a:xfrm>
            <a:off x="7254604" y="2168311"/>
            <a:ext cx="720080" cy="720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a:ea typeface="メイリオ"/>
                <a:cs typeface="メイリオ"/>
              </a:rPr>
              <a:t>総合政策課</a:t>
            </a:r>
          </a:p>
        </p:txBody>
      </p:sp>
    </p:spTree>
    <p:extLst>
      <p:ext uri="{BB962C8B-B14F-4D97-AF65-F5344CB8AC3E}">
        <p14:creationId xmlns:p14="http://schemas.microsoft.com/office/powerpoint/2010/main" val="3199499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角丸四角形 95"/>
          <p:cNvSpPr/>
          <p:nvPr/>
        </p:nvSpPr>
        <p:spPr bwMode="auto">
          <a:xfrm>
            <a:off x="5817095" y="4979536"/>
            <a:ext cx="3014289" cy="129614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95" name="角丸四角形 94"/>
          <p:cNvSpPr/>
          <p:nvPr/>
        </p:nvSpPr>
        <p:spPr bwMode="auto">
          <a:xfrm>
            <a:off x="5817095" y="1667168"/>
            <a:ext cx="3014289" cy="295232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cxnSp>
        <p:nvCxnSpPr>
          <p:cNvPr id="161" name="直線矢印コネクタ 160"/>
          <p:cNvCxnSpPr/>
          <p:nvPr/>
        </p:nvCxnSpPr>
        <p:spPr bwMode="auto">
          <a:xfrm>
            <a:off x="3800872" y="5445224"/>
            <a:ext cx="2016223" cy="38368"/>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sp>
        <p:nvSpPr>
          <p:cNvPr id="180" name="テキスト ボックス 179"/>
          <p:cNvSpPr txBox="1"/>
          <p:nvPr/>
        </p:nvSpPr>
        <p:spPr>
          <a:xfrm>
            <a:off x="5688689" y="4805910"/>
            <a:ext cx="902811" cy="307777"/>
          </a:xfrm>
          <a:prstGeom prst="rect">
            <a:avLst/>
          </a:prstGeom>
          <a:solidFill>
            <a:schemeClr val="bg1"/>
          </a:solidFill>
        </p:spPr>
        <p:txBody>
          <a:bodyPr wrap="none" rtlCol="0">
            <a:spAutoFit/>
          </a:bodyPr>
          <a:lstStyle/>
          <a:p>
            <a:r>
              <a:rPr kumimoji="1" lang="ja-JP" altLang="en-US" sz="1400" b="1" dirty="0" smtClean="0">
                <a:latin typeface="メイリオ"/>
                <a:ea typeface="メイリオ"/>
                <a:cs typeface="メイリオ"/>
              </a:rPr>
              <a:t>市民社会</a:t>
            </a:r>
          </a:p>
        </p:txBody>
      </p:sp>
      <p:sp>
        <p:nvSpPr>
          <p:cNvPr id="39" name="角丸四角形 38"/>
          <p:cNvSpPr/>
          <p:nvPr/>
        </p:nvSpPr>
        <p:spPr bwMode="auto">
          <a:xfrm>
            <a:off x="2000672" y="1667168"/>
            <a:ext cx="1800200" cy="460851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178" name="テキスト ボックス 177"/>
          <p:cNvSpPr txBox="1"/>
          <p:nvPr/>
        </p:nvSpPr>
        <p:spPr>
          <a:xfrm>
            <a:off x="5730751" y="1542752"/>
            <a:ext cx="723275" cy="307777"/>
          </a:xfrm>
          <a:prstGeom prst="rect">
            <a:avLst/>
          </a:prstGeom>
          <a:solidFill>
            <a:schemeClr val="bg1"/>
          </a:solidFill>
        </p:spPr>
        <p:txBody>
          <a:bodyPr wrap="none" rtlCol="0">
            <a:spAutoFit/>
          </a:bodyPr>
          <a:lstStyle/>
          <a:p>
            <a:r>
              <a:rPr kumimoji="1" lang="ja-JP" altLang="en-US" sz="1400" b="1" dirty="0" smtClean="0">
                <a:latin typeface="メイリオ"/>
                <a:ea typeface="メイリオ"/>
                <a:cs typeface="メイリオ"/>
              </a:rPr>
              <a:t>自治体</a:t>
            </a:r>
          </a:p>
        </p:txBody>
      </p:sp>
      <p:sp>
        <p:nvSpPr>
          <p:cNvPr id="179" name="テキスト ボックス 178"/>
          <p:cNvSpPr txBox="1"/>
          <p:nvPr/>
        </p:nvSpPr>
        <p:spPr>
          <a:xfrm>
            <a:off x="2077707" y="1568591"/>
            <a:ext cx="543739" cy="307777"/>
          </a:xfrm>
          <a:prstGeom prst="rect">
            <a:avLst/>
          </a:prstGeom>
          <a:solidFill>
            <a:schemeClr val="bg1"/>
          </a:solidFill>
        </p:spPr>
        <p:txBody>
          <a:bodyPr wrap="none" rtlCol="0">
            <a:spAutoFit/>
          </a:bodyPr>
          <a:lstStyle/>
          <a:p>
            <a:r>
              <a:rPr kumimoji="1" lang="ja-JP" altLang="en-US" sz="1400" b="1" dirty="0" smtClean="0">
                <a:latin typeface="メイリオ"/>
                <a:ea typeface="メイリオ"/>
                <a:cs typeface="メイリオ"/>
              </a:rPr>
              <a:t>企業</a:t>
            </a:r>
          </a:p>
        </p:txBody>
      </p:sp>
      <p:sp>
        <p:nvSpPr>
          <p:cNvPr id="7" name="タイトル 6"/>
          <p:cNvSpPr>
            <a:spLocks noGrp="1"/>
          </p:cNvSpPr>
          <p:nvPr>
            <p:ph type="title"/>
          </p:nvPr>
        </p:nvSpPr>
        <p:spPr bwMode="auto">
          <a:xfrm>
            <a:off x="383890" y="188640"/>
            <a:ext cx="9138220" cy="431799"/>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2200" b="1" dirty="0" smtClean="0">
                <a:solidFill>
                  <a:schemeClr val="tx1"/>
                </a:solidFill>
                <a:latin typeface="メイリオ"/>
                <a:ea typeface="メイリオ"/>
                <a:cs typeface="メイリオ"/>
              </a:rPr>
              <a:t>AED</a:t>
            </a:r>
            <a:r>
              <a:rPr lang="ja-JP" altLang="en-US" sz="2200" b="1" dirty="0" smtClean="0">
                <a:solidFill>
                  <a:schemeClr val="tx1"/>
                </a:solidFill>
                <a:latin typeface="メイリオ"/>
                <a:ea typeface="メイリオ"/>
                <a:cs typeface="メイリオ"/>
              </a:rPr>
              <a:t> </a:t>
            </a:r>
            <a:r>
              <a:rPr lang="en-US" altLang="ja-JP" sz="2200" b="1" dirty="0" smtClean="0">
                <a:solidFill>
                  <a:schemeClr val="tx1"/>
                </a:solidFill>
                <a:latin typeface="メイリオ"/>
                <a:ea typeface="メイリオ"/>
                <a:cs typeface="メイリオ"/>
              </a:rPr>
              <a:t>Expert</a:t>
            </a:r>
            <a:r>
              <a:rPr lang="ja-JP" altLang="en-US" sz="2200" b="1" dirty="0" smtClean="0">
                <a:solidFill>
                  <a:schemeClr val="tx1"/>
                </a:solidFill>
                <a:latin typeface="メイリオ"/>
                <a:ea typeface="メイリオ"/>
                <a:cs typeface="メイリオ"/>
              </a:rPr>
              <a:t> </a:t>
            </a:r>
            <a:r>
              <a:rPr lang="en-US" altLang="ja-JP" sz="2200" b="1" dirty="0" smtClean="0">
                <a:solidFill>
                  <a:schemeClr val="tx1"/>
                </a:solidFill>
                <a:latin typeface="メイリオ"/>
                <a:ea typeface="メイリオ"/>
                <a:cs typeface="メイリオ"/>
              </a:rPr>
              <a:t>Call</a:t>
            </a:r>
            <a:r>
              <a:rPr lang="ja-JP" altLang="en-US" sz="2200" b="1" dirty="0" smtClean="0">
                <a:solidFill>
                  <a:schemeClr val="tx1"/>
                </a:solidFill>
                <a:latin typeface="メイリオ"/>
                <a:ea typeface="メイリオ"/>
                <a:cs typeface="メイリオ"/>
              </a:rPr>
              <a:t> </a:t>
            </a:r>
            <a:r>
              <a:rPr lang="ja-JP" altLang="en-US" sz="2200" b="1" dirty="0" smtClean="0">
                <a:solidFill>
                  <a:srgbClr val="000000"/>
                </a:solidFill>
                <a:latin typeface="メイリオ"/>
                <a:ea typeface="メイリオ"/>
                <a:cs typeface="メイリオ"/>
              </a:rPr>
              <a:t>における検証状況</a:t>
            </a:r>
            <a:endParaRPr kumimoji="1" lang="ja-JP" altLang="en-US" sz="2200" b="1" u="none" strike="noStrike" cap="none" normalizeH="0" baseline="0" dirty="0" smtClean="0">
              <a:ln>
                <a:noFill/>
              </a:ln>
              <a:solidFill>
                <a:srgbClr val="000000"/>
              </a:solidFill>
              <a:effectLst/>
              <a:latin typeface="メイリオ"/>
              <a:ea typeface="メイリオ"/>
              <a:cs typeface="メイリオ"/>
            </a:endParaRPr>
          </a:p>
        </p:txBody>
      </p:sp>
      <p:sp>
        <p:nvSpPr>
          <p:cNvPr id="14" name="円/楕円 13"/>
          <p:cNvSpPr/>
          <p:nvPr/>
        </p:nvSpPr>
        <p:spPr bwMode="auto">
          <a:xfrm>
            <a:off x="2250120" y="2796566"/>
            <a:ext cx="1332000" cy="1260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lang="ja-JP" altLang="en-US" sz="1050" dirty="0" smtClean="0">
                <a:solidFill>
                  <a:srgbClr val="000000"/>
                </a:solidFill>
                <a:latin typeface="メイリオ"/>
                <a:ea typeface="メイリオ"/>
                <a:cs typeface="メイリオ"/>
              </a:rPr>
              <a:t>公共イノベーション</a:t>
            </a:r>
            <a:endParaRPr kumimoji="1" lang="ja-JP" altLang="en-US" sz="1050" u="none" strike="noStrike" cap="none" normalizeH="0" baseline="0" dirty="0" smtClean="0">
              <a:ln>
                <a:noFill/>
              </a:ln>
              <a:solidFill>
                <a:srgbClr val="000000"/>
              </a:solidFill>
              <a:effectLst/>
              <a:latin typeface="メイリオ"/>
              <a:ea typeface="メイリオ"/>
              <a:cs typeface="メイリオ"/>
            </a:endParaRPr>
          </a:p>
        </p:txBody>
      </p:sp>
      <p:cxnSp>
        <p:nvCxnSpPr>
          <p:cNvPr id="3" name="直線コネクタ 2"/>
          <p:cNvCxnSpPr>
            <a:endCxn id="14" idx="4"/>
          </p:cNvCxnSpPr>
          <p:nvPr/>
        </p:nvCxnSpPr>
        <p:spPr bwMode="auto">
          <a:xfrm flipV="1">
            <a:off x="2916120" y="4056566"/>
            <a:ext cx="0" cy="164530"/>
          </a:xfrm>
          <a:prstGeom prst="line">
            <a:avLst/>
          </a:prstGeom>
          <a:solidFill>
            <a:schemeClr val="accent1"/>
          </a:solidFill>
          <a:ln w="12700" cap="flat" cmpd="sng" algn="ctr">
            <a:solidFill>
              <a:srgbClr val="000000"/>
            </a:solidFill>
            <a:prstDash val="solid"/>
            <a:round/>
            <a:headEnd type="none" w="med" len="med"/>
            <a:tailEnd type="none"/>
          </a:ln>
          <a:effectLst/>
        </p:spPr>
      </p:cxnSp>
      <p:sp>
        <p:nvSpPr>
          <p:cNvPr id="49" name="円/楕円 48"/>
          <p:cNvSpPr/>
          <p:nvPr/>
        </p:nvSpPr>
        <p:spPr bwMode="auto">
          <a:xfrm>
            <a:off x="6103494" y="2215023"/>
            <a:ext cx="720080" cy="72008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smtClean="0">
                <a:latin typeface="メイリオ"/>
                <a:ea typeface="メイリオ"/>
                <a:cs typeface="メイリオ"/>
              </a:rPr>
              <a:t>首長</a:t>
            </a: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cxnSp>
        <p:nvCxnSpPr>
          <p:cNvPr id="72" name="直線コネクタ 71"/>
          <p:cNvCxnSpPr>
            <a:stCxn id="49" idx="6"/>
            <a:endCxn id="100" idx="1"/>
          </p:cNvCxnSpPr>
          <p:nvPr/>
        </p:nvCxnSpPr>
        <p:spPr bwMode="auto">
          <a:xfrm>
            <a:off x="6823574" y="2575063"/>
            <a:ext cx="372168" cy="10330"/>
          </a:xfrm>
          <a:prstGeom prst="line">
            <a:avLst/>
          </a:prstGeom>
          <a:solidFill>
            <a:schemeClr val="accent1"/>
          </a:solidFill>
          <a:ln w="12700" cap="flat" cmpd="sng" algn="ctr">
            <a:solidFill>
              <a:srgbClr val="000000"/>
            </a:solidFill>
            <a:prstDash val="solid"/>
            <a:round/>
            <a:headEnd type="none" w="med" len="med"/>
            <a:tailEnd type="triangle"/>
          </a:ln>
          <a:effectLst/>
        </p:spPr>
      </p:cxnSp>
      <p:sp>
        <p:nvSpPr>
          <p:cNvPr id="81" name="正方形/長方形 80"/>
          <p:cNvSpPr/>
          <p:nvPr/>
        </p:nvSpPr>
        <p:spPr bwMode="auto">
          <a:xfrm>
            <a:off x="6891538" y="3611384"/>
            <a:ext cx="792088" cy="50405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a:ea typeface="メイリオ"/>
                <a:cs typeface="メイリオ"/>
              </a:rPr>
              <a:t>消防本部</a:t>
            </a:r>
          </a:p>
        </p:txBody>
      </p:sp>
      <p:cxnSp>
        <p:nvCxnSpPr>
          <p:cNvPr id="85" name="直線矢印コネクタ 84"/>
          <p:cNvCxnSpPr>
            <a:endCxn id="81" idx="0"/>
          </p:cNvCxnSpPr>
          <p:nvPr/>
        </p:nvCxnSpPr>
        <p:spPr bwMode="auto">
          <a:xfrm>
            <a:off x="7287582" y="2945393"/>
            <a:ext cx="0" cy="665991"/>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cxnSp>
        <p:nvCxnSpPr>
          <p:cNvPr id="112" name="直線矢印コネクタ 111"/>
          <p:cNvCxnSpPr>
            <a:endCxn id="71" idx="0"/>
          </p:cNvCxnSpPr>
          <p:nvPr/>
        </p:nvCxnSpPr>
        <p:spPr bwMode="auto">
          <a:xfrm flipH="1">
            <a:off x="7252395" y="4115440"/>
            <a:ext cx="35188" cy="1282648"/>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cxnSp>
        <p:nvCxnSpPr>
          <p:cNvPr id="62" name="直線矢印コネクタ 61"/>
          <p:cNvCxnSpPr/>
          <p:nvPr/>
        </p:nvCxnSpPr>
        <p:spPr bwMode="auto">
          <a:xfrm>
            <a:off x="3800872" y="3284984"/>
            <a:ext cx="2016224" cy="0"/>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sp>
        <p:nvSpPr>
          <p:cNvPr id="71" name="正方形/長方形 70"/>
          <p:cNvSpPr/>
          <p:nvPr/>
        </p:nvSpPr>
        <p:spPr bwMode="auto">
          <a:xfrm>
            <a:off x="6949008" y="5398088"/>
            <a:ext cx="606774" cy="50405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メイリオ"/>
                <a:ea typeface="メイリオ"/>
                <a:cs typeface="メイリオ"/>
              </a:rPr>
              <a:t>AED</a:t>
            </a:r>
            <a:r>
              <a:rPr kumimoji="1" lang="ja-JP" altLang="en-US" sz="1050" b="0" i="0" u="none" strike="noStrike" cap="none" normalizeH="0" baseline="0" dirty="0" smtClean="0">
                <a:ln>
                  <a:noFill/>
                </a:ln>
                <a:solidFill>
                  <a:schemeClr val="tx1"/>
                </a:solidFill>
                <a:effectLst/>
                <a:latin typeface="メイリオ"/>
                <a:ea typeface="メイリオ"/>
                <a:cs typeface="メイリオ"/>
              </a:rPr>
              <a:t>設置</a:t>
            </a:r>
            <a:endParaRPr kumimoji="1" lang="en-US" altLang="ja-JP" sz="1050" b="0" i="0" u="none" strike="noStrike" cap="none" normalizeH="0" baseline="0" dirty="0" smtClean="0">
              <a:ln>
                <a:noFill/>
              </a:ln>
              <a:solidFill>
                <a:schemeClr val="tx1"/>
              </a:solidFill>
              <a:effectLst/>
              <a:latin typeface="メイリオ"/>
              <a:ea typeface="メイリオ"/>
              <a:cs typeface="メイリオ"/>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a:ea typeface="メイリオ"/>
                <a:cs typeface="メイリオ"/>
              </a:rPr>
              <a:t>事務所</a:t>
            </a:r>
          </a:p>
        </p:txBody>
      </p:sp>
      <p:sp>
        <p:nvSpPr>
          <p:cNvPr id="74" name="円柱 73"/>
          <p:cNvSpPr/>
          <p:nvPr/>
        </p:nvSpPr>
        <p:spPr bwMode="auto">
          <a:xfrm>
            <a:off x="2484072" y="4221096"/>
            <a:ext cx="864096" cy="936104"/>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050" b="1" dirty="0" smtClean="0">
                <a:latin typeface="メイリオ"/>
                <a:ea typeface="メイリオ"/>
                <a:cs typeface="メイリオ"/>
              </a:rPr>
              <a:t>AED Expert</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1" u="none" strike="noStrike" cap="none" normalizeH="0" baseline="0" dirty="0" smtClean="0">
                <a:ln>
                  <a:noFill/>
                </a:ln>
                <a:solidFill>
                  <a:schemeClr val="tx1"/>
                </a:solidFill>
                <a:effectLst/>
                <a:latin typeface="メイリオ"/>
                <a:ea typeface="メイリオ"/>
                <a:cs typeface="メイリオ"/>
              </a:rPr>
              <a:t>Call</a:t>
            </a:r>
            <a:endParaRPr kumimoji="1" lang="ja-JP" altLang="en-US" sz="1050" b="1" u="none" strike="noStrike" cap="none" normalizeH="0" baseline="0" dirty="0" smtClean="0">
              <a:ln>
                <a:noFill/>
              </a:ln>
              <a:solidFill>
                <a:schemeClr val="tx1"/>
              </a:solidFill>
              <a:effectLst/>
              <a:latin typeface="メイリオ"/>
              <a:ea typeface="メイリオ"/>
              <a:cs typeface="メイリオ"/>
            </a:endParaRPr>
          </a:p>
        </p:txBody>
      </p:sp>
      <p:sp>
        <p:nvSpPr>
          <p:cNvPr id="75" name="雲形吹き出し 74"/>
          <p:cNvSpPr/>
          <p:nvPr/>
        </p:nvSpPr>
        <p:spPr bwMode="auto">
          <a:xfrm>
            <a:off x="359426" y="3212977"/>
            <a:ext cx="1376695" cy="1243598"/>
          </a:xfrm>
          <a:prstGeom prst="cloudCallout">
            <a:avLst>
              <a:gd name="adj1" fmla="val 79699"/>
              <a:gd name="adj2" fmla="val 178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r>
              <a:rPr lang="en-US" altLang="ja-JP" sz="1050" dirty="0" smtClean="0">
                <a:latin typeface="メイリオ"/>
                <a:ea typeface="メイリオ"/>
                <a:cs typeface="メイリオ"/>
              </a:rPr>
              <a:t>Q2.</a:t>
            </a:r>
            <a:r>
              <a:rPr lang="ja-JP" altLang="en-US" sz="1050" dirty="0" smtClean="0">
                <a:latin typeface="メイリオ"/>
                <a:ea typeface="メイリオ"/>
                <a:cs typeface="メイリオ"/>
              </a:rPr>
              <a:t> </a:t>
            </a:r>
            <a:r>
              <a:rPr lang="en-US" altLang="ja-JP" sz="1050" dirty="0" smtClean="0">
                <a:latin typeface="メイリオ"/>
                <a:ea typeface="メイリオ"/>
                <a:cs typeface="メイリオ"/>
              </a:rPr>
              <a:t>AED</a:t>
            </a:r>
            <a:r>
              <a:rPr lang="ja-JP" altLang="en-US" sz="1050" dirty="0" smtClean="0">
                <a:latin typeface="メイリオ"/>
                <a:ea typeface="メイリオ"/>
                <a:cs typeface="メイリオ"/>
              </a:rPr>
              <a:t>位置情報の精度が粗いため</a:t>
            </a:r>
            <a:r>
              <a:rPr lang="en-US" altLang="ja-JP" sz="1050" dirty="0" smtClean="0">
                <a:latin typeface="メイリオ"/>
                <a:ea typeface="メイリオ"/>
                <a:cs typeface="メイリオ"/>
              </a:rPr>
              <a:t>AED</a:t>
            </a:r>
            <a:r>
              <a:rPr lang="ja-JP" altLang="en-US" sz="1050" dirty="0" smtClean="0">
                <a:latin typeface="メイリオ"/>
                <a:ea typeface="メイリオ"/>
                <a:cs typeface="メイリオ"/>
              </a:rPr>
              <a:t>を発見できない恐れがある</a:t>
            </a:r>
            <a:r>
              <a:rPr lang="en-US" altLang="ja-JP" sz="1050" dirty="0" smtClean="0">
                <a:latin typeface="メイリオ"/>
                <a:ea typeface="メイリオ"/>
                <a:cs typeface="メイリオ"/>
              </a:rPr>
              <a:t> </a:t>
            </a:r>
            <a:r>
              <a:rPr lang="ja-JP" altLang="en-US" sz="1050" dirty="0" smtClean="0">
                <a:latin typeface="メイリオ"/>
                <a:ea typeface="メイリオ"/>
                <a:cs typeface="メイリオ"/>
              </a:rPr>
              <a:t>。</a:t>
            </a:r>
            <a:endParaRPr lang="ja-JP" altLang="en-US" sz="1050" dirty="0">
              <a:latin typeface="メイリオ"/>
              <a:ea typeface="メイリオ"/>
              <a:cs typeface="メイリオ"/>
            </a:endParaRPr>
          </a:p>
        </p:txBody>
      </p:sp>
      <p:sp>
        <p:nvSpPr>
          <p:cNvPr id="76" name="雲形吹き出し 75"/>
          <p:cNvSpPr/>
          <p:nvPr/>
        </p:nvSpPr>
        <p:spPr bwMode="auto">
          <a:xfrm>
            <a:off x="645047" y="1898913"/>
            <a:ext cx="1164036" cy="936104"/>
          </a:xfrm>
          <a:prstGeom prst="cloudCallout">
            <a:avLst>
              <a:gd name="adj1" fmla="val 70274"/>
              <a:gd name="adj2" fmla="val 3433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r>
              <a:rPr lang="en-US" altLang="ja-JP" sz="1050" dirty="0" smtClean="0">
                <a:latin typeface="メイリオ"/>
                <a:ea typeface="メイリオ"/>
                <a:cs typeface="メイリオ"/>
              </a:rPr>
              <a:t>Q</a:t>
            </a:r>
            <a:r>
              <a:rPr lang="en-US" altLang="ja-JP" sz="1050" dirty="0">
                <a:latin typeface="メイリオ"/>
                <a:ea typeface="メイリオ"/>
                <a:cs typeface="メイリオ"/>
              </a:rPr>
              <a:t>1</a:t>
            </a:r>
            <a:r>
              <a:rPr lang="en-US" altLang="ja-JP" sz="1050" dirty="0" smtClean="0">
                <a:latin typeface="メイリオ"/>
                <a:ea typeface="メイリオ"/>
                <a:cs typeface="メイリオ"/>
              </a:rPr>
              <a:t>. </a:t>
            </a:r>
            <a:r>
              <a:rPr lang="ja-JP" altLang="en-US" sz="1050" dirty="0" smtClean="0">
                <a:latin typeface="メイリオ"/>
                <a:ea typeface="メイリオ"/>
                <a:cs typeface="メイリオ"/>
              </a:rPr>
              <a:t>モックアップ構築資金を準備できない</a:t>
            </a:r>
            <a:endParaRPr lang="ja-JP" altLang="en-US" sz="1050" dirty="0">
              <a:latin typeface="メイリオ"/>
              <a:ea typeface="メイリオ"/>
              <a:cs typeface="メイリオ"/>
            </a:endParaRPr>
          </a:p>
        </p:txBody>
      </p:sp>
      <p:sp>
        <p:nvSpPr>
          <p:cNvPr id="77" name="雲形吹き出し 76"/>
          <p:cNvSpPr/>
          <p:nvPr/>
        </p:nvSpPr>
        <p:spPr bwMode="auto">
          <a:xfrm>
            <a:off x="432388" y="4979536"/>
            <a:ext cx="1376695" cy="1152128"/>
          </a:xfrm>
          <a:prstGeom prst="cloudCallout">
            <a:avLst>
              <a:gd name="adj1" fmla="val 77178"/>
              <a:gd name="adj2" fmla="val -3317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r>
              <a:rPr lang="en-US" altLang="ja-JP" sz="1050" dirty="0" smtClean="0">
                <a:latin typeface="メイリオ"/>
                <a:ea typeface="メイリオ"/>
                <a:cs typeface="メイリオ"/>
              </a:rPr>
              <a:t>Q</a:t>
            </a:r>
            <a:r>
              <a:rPr lang="en-US" altLang="ja-JP" sz="1050" dirty="0">
                <a:latin typeface="メイリオ"/>
                <a:ea typeface="メイリオ"/>
                <a:cs typeface="メイリオ"/>
              </a:rPr>
              <a:t>3</a:t>
            </a:r>
            <a:r>
              <a:rPr lang="en-US" altLang="ja-JP" sz="1050" dirty="0" smtClean="0">
                <a:latin typeface="メイリオ"/>
                <a:ea typeface="メイリオ"/>
                <a:cs typeface="メイリオ"/>
              </a:rPr>
              <a:t>.AED</a:t>
            </a:r>
            <a:r>
              <a:rPr lang="ja-JP" altLang="en-US" sz="1050" dirty="0" smtClean="0">
                <a:latin typeface="メイリオ"/>
                <a:ea typeface="メイリオ"/>
                <a:cs typeface="メイリオ"/>
              </a:rPr>
              <a:t>設置事業所などの協力を得るのに時間がかかる。</a:t>
            </a:r>
            <a:endParaRPr lang="ja-JP" altLang="en-US" sz="1050" dirty="0">
              <a:latin typeface="メイリオ"/>
              <a:ea typeface="メイリオ"/>
              <a:cs typeface="メイリオ"/>
            </a:endParaRPr>
          </a:p>
        </p:txBody>
      </p:sp>
      <p:cxnSp>
        <p:nvCxnSpPr>
          <p:cNvPr id="78" name="直線矢印コネクタ 77"/>
          <p:cNvCxnSpPr/>
          <p:nvPr/>
        </p:nvCxnSpPr>
        <p:spPr bwMode="auto">
          <a:xfrm>
            <a:off x="3728864" y="2636912"/>
            <a:ext cx="2088232" cy="0"/>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sp>
        <p:nvSpPr>
          <p:cNvPr id="86" name="角丸四角形吹き出し 85"/>
          <p:cNvSpPr/>
          <p:nvPr/>
        </p:nvSpPr>
        <p:spPr bwMode="auto">
          <a:xfrm>
            <a:off x="4061320" y="1581760"/>
            <a:ext cx="1281881" cy="595809"/>
          </a:xfrm>
          <a:prstGeom prst="wedgeRoundRectCallout">
            <a:avLst>
              <a:gd name="adj1" fmla="val 19488"/>
              <a:gd name="adj2" fmla="val 123754"/>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メイリオ"/>
                <a:ea typeface="メイリオ"/>
                <a:cs typeface="メイリオ"/>
              </a:rPr>
              <a:t>1.</a:t>
            </a:r>
            <a:r>
              <a:rPr kumimoji="1" lang="ja-JP" altLang="en-US" sz="1050" b="0" i="0" u="none" strike="noStrike" cap="none" normalizeH="0" baseline="0" dirty="0" smtClean="0">
                <a:ln>
                  <a:noFill/>
                </a:ln>
                <a:solidFill>
                  <a:schemeClr val="tx1"/>
                </a:solidFill>
                <a:effectLst/>
                <a:latin typeface="メイリオ"/>
                <a:ea typeface="メイリオ"/>
                <a:cs typeface="メイリオ"/>
              </a:rPr>
              <a:t>モックアップ構築資金等を獲得できる機会が必要</a:t>
            </a:r>
          </a:p>
        </p:txBody>
      </p:sp>
      <p:sp>
        <p:nvSpPr>
          <p:cNvPr id="88" name="角丸四角形吹き出し 87"/>
          <p:cNvSpPr/>
          <p:nvPr/>
        </p:nvSpPr>
        <p:spPr bwMode="auto">
          <a:xfrm>
            <a:off x="4016896" y="3645024"/>
            <a:ext cx="1656184" cy="595809"/>
          </a:xfrm>
          <a:prstGeom prst="wedgeRoundRectCallout">
            <a:avLst>
              <a:gd name="adj1" fmla="val 21787"/>
              <a:gd name="adj2" fmla="val -104788"/>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メイリオ"/>
                <a:ea typeface="メイリオ"/>
                <a:cs typeface="メイリオ"/>
              </a:rPr>
              <a:t>2.</a:t>
            </a:r>
            <a:r>
              <a:rPr kumimoji="1" lang="ja-JP" altLang="en-US" sz="1050" b="0" i="0" u="none" strike="noStrike" cap="none" normalizeH="0" baseline="0" dirty="0" smtClean="0">
                <a:ln>
                  <a:noFill/>
                </a:ln>
                <a:solidFill>
                  <a:schemeClr val="tx1"/>
                </a:solidFill>
                <a:effectLst/>
                <a:latin typeface="メイリオ"/>
                <a:ea typeface="メイリオ"/>
                <a:cs typeface="メイリオ"/>
              </a:rPr>
              <a:t>精度の高い</a:t>
            </a:r>
            <a:r>
              <a:rPr kumimoji="1" lang="en-US" altLang="ja-JP" sz="1050" b="0" i="0" u="none" strike="noStrike" cap="none" normalizeH="0" baseline="0" dirty="0" smtClean="0">
                <a:ln>
                  <a:noFill/>
                </a:ln>
                <a:solidFill>
                  <a:schemeClr val="tx1"/>
                </a:solidFill>
                <a:effectLst/>
                <a:latin typeface="メイリオ"/>
                <a:ea typeface="メイリオ"/>
                <a:cs typeface="メイリオ"/>
              </a:rPr>
              <a:t>AED</a:t>
            </a:r>
            <a:r>
              <a:rPr kumimoji="1" lang="ja-JP" altLang="en-US" sz="1050" b="0" i="0" u="none" strike="noStrike" cap="none" normalizeH="0" baseline="0" dirty="0" smtClean="0">
                <a:ln>
                  <a:noFill/>
                </a:ln>
                <a:solidFill>
                  <a:schemeClr val="tx1"/>
                </a:solidFill>
                <a:effectLst/>
                <a:latin typeface="メイリオ"/>
                <a:ea typeface="メイリオ"/>
                <a:cs typeface="メイリオ"/>
              </a:rPr>
              <a:t>位置情報の収集・活用についての協働体制構築が必要</a:t>
            </a:r>
          </a:p>
        </p:txBody>
      </p:sp>
      <p:sp>
        <p:nvSpPr>
          <p:cNvPr id="90" name="角丸四角形吹き出し 89"/>
          <p:cNvSpPr/>
          <p:nvPr/>
        </p:nvSpPr>
        <p:spPr bwMode="auto">
          <a:xfrm>
            <a:off x="3944888" y="5805264"/>
            <a:ext cx="1728192" cy="649892"/>
          </a:xfrm>
          <a:prstGeom prst="wedgeRoundRectCallout">
            <a:avLst>
              <a:gd name="adj1" fmla="val 4333"/>
              <a:gd name="adj2" fmla="val -95590"/>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メイリオ"/>
                <a:ea typeface="メイリオ"/>
                <a:cs typeface="メイリオ"/>
              </a:rPr>
              <a:t>3.AED</a:t>
            </a:r>
            <a:r>
              <a:rPr kumimoji="1" lang="ja-JP" altLang="en-US" sz="1050" b="0" i="0" u="none" strike="noStrike" cap="none" normalizeH="0" baseline="0" dirty="0" smtClean="0">
                <a:ln>
                  <a:noFill/>
                </a:ln>
                <a:solidFill>
                  <a:schemeClr val="tx1"/>
                </a:solidFill>
                <a:effectLst/>
                <a:latin typeface="メイリオ"/>
                <a:ea typeface="メイリオ"/>
                <a:cs typeface="メイリオ"/>
              </a:rPr>
              <a:t>設置事業所の協力を得るには行政から協力依頼していただく必要がある</a:t>
            </a:r>
          </a:p>
        </p:txBody>
      </p:sp>
      <p:sp>
        <p:nvSpPr>
          <p:cNvPr id="94" name="正方形/長方形 93"/>
          <p:cNvSpPr/>
          <p:nvPr/>
        </p:nvSpPr>
        <p:spPr bwMode="auto">
          <a:xfrm>
            <a:off x="7771242" y="5397839"/>
            <a:ext cx="606774" cy="50405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メイリオ"/>
                <a:ea typeface="メイリオ"/>
                <a:cs typeface="メイリオ"/>
              </a:rPr>
              <a:t>AED</a:t>
            </a:r>
            <a:r>
              <a:rPr kumimoji="1" lang="ja-JP" altLang="en-US" sz="1050" b="0" i="0" u="none" strike="noStrike" cap="none" normalizeH="0" baseline="0" dirty="0" smtClean="0">
                <a:ln>
                  <a:noFill/>
                </a:ln>
                <a:solidFill>
                  <a:schemeClr val="tx1"/>
                </a:solidFill>
                <a:effectLst/>
                <a:latin typeface="メイリオ"/>
                <a:ea typeface="メイリオ"/>
                <a:cs typeface="メイリオ"/>
              </a:rPr>
              <a:t>設置</a:t>
            </a:r>
            <a:endParaRPr kumimoji="1" lang="en-US" altLang="ja-JP" sz="1050" b="0" i="0" u="none" strike="noStrike" cap="none" normalizeH="0" baseline="0" dirty="0" smtClean="0">
              <a:ln>
                <a:noFill/>
              </a:ln>
              <a:solidFill>
                <a:schemeClr val="tx1"/>
              </a:solidFill>
              <a:effectLst/>
              <a:latin typeface="メイリオ"/>
              <a:ea typeface="メイリオ"/>
              <a:cs typeface="メイリオ"/>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a:ea typeface="メイリオ"/>
                <a:cs typeface="メイリオ"/>
              </a:rPr>
              <a:t>事務所</a:t>
            </a:r>
          </a:p>
        </p:txBody>
      </p:sp>
      <p:sp>
        <p:nvSpPr>
          <p:cNvPr id="97" name="正方形/長方形 96"/>
          <p:cNvSpPr/>
          <p:nvPr/>
        </p:nvSpPr>
        <p:spPr bwMode="auto">
          <a:xfrm>
            <a:off x="6033120" y="5398088"/>
            <a:ext cx="606774" cy="50405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メイリオ"/>
                <a:ea typeface="メイリオ"/>
                <a:cs typeface="メイリオ"/>
              </a:rPr>
              <a:t>AED</a:t>
            </a:r>
            <a:r>
              <a:rPr kumimoji="1" lang="ja-JP" altLang="en-US" sz="1050" b="0" i="0" u="none" strike="noStrike" cap="none" normalizeH="0" baseline="0" dirty="0" smtClean="0">
                <a:ln>
                  <a:noFill/>
                </a:ln>
                <a:solidFill>
                  <a:schemeClr val="tx1"/>
                </a:solidFill>
                <a:effectLst/>
                <a:latin typeface="メイリオ"/>
                <a:ea typeface="メイリオ"/>
                <a:cs typeface="メイリオ"/>
              </a:rPr>
              <a:t>設置</a:t>
            </a:r>
            <a:endParaRPr kumimoji="1" lang="en-US" altLang="ja-JP" sz="1050" b="0" i="0" u="none" strike="noStrike" cap="none" normalizeH="0" baseline="0" dirty="0" smtClean="0">
              <a:ln>
                <a:noFill/>
              </a:ln>
              <a:solidFill>
                <a:schemeClr val="tx1"/>
              </a:solidFill>
              <a:effectLst/>
              <a:latin typeface="メイリオ"/>
              <a:ea typeface="メイリオ"/>
              <a:cs typeface="メイリオ"/>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a:ea typeface="メイリオ"/>
                <a:cs typeface="メイリオ"/>
              </a:rPr>
              <a:t>事務所</a:t>
            </a:r>
          </a:p>
        </p:txBody>
      </p:sp>
      <p:cxnSp>
        <p:nvCxnSpPr>
          <p:cNvPr id="98" name="直線矢印コネクタ 97"/>
          <p:cNvCxnSpPr/>
          <p:nvPr/>
        </p:nvCxnSpPr>
        <p:spPr bwMode="auto">
          <a:xfrm>
            <a:off x="7555782" y="4115440"/>
            <a:ext cx="555523" cy="1282399"/>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cxnSp>
        <p:nvCxnSpPr>
          <p:cNvPr id="99" name="直線矢印コネクタ 98"/>
          <p:cNvCxnSpPr>
            <a:endCxn id="97" idx="0"/>
          </p:cNvCxnSpPr>
          <p:nvPr/>
        </p:nvCxnSpPr>
        <p:spPr bwMode="auto">
          <a:xfrm flipH="1">
            <a:off x="6336507" y="4115440"/>
            <a:ext cx="682876" cy="1282648"/>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sp>
        <p:nvSpPr>
          <p:cNvPr id="100" name="正方形/長方形 99"/>
          <p:cNvSpPr/>
          <p:nvPr/>
        </p:nvSpPr>
        <p:spPr bwMode="auto">
          <a:xfrm>
            <a:off x="7195742" y="2225393"/>
            <a:ext cx="720080" cy="720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chemeClr val="tx1"/>
                </a:solidFill>
                <a:effectLst/>
                <a:latin typeface="メイリオ"/>
                <a:ea typeface="メイリオ"/>
                <a:cs typeface="メイリオ"/>
              </a:rPr>
              <a:t>IT</a:t>
            </a:r>
            <a:r>
              <a:rPr kumimoji="1" lang="ja-JP" altLang="en-US" sz="1050" b="0" i="0" u="none" strike="noStrike" cap="none" normalizeH="0" baseline="0" dirty="0" smtClean="0">
                <a:ln>
                  <a:noFill/>
                </a:ln>
                <a:solidFill>
                  <a:schemeClr val="tx1"/>
                </a:solidFill>
                <a:effectLst/>
                <a:latin typeface="メイリオ"/>
                <a:ea typeface="メイリオ"/>
                <a:cs typeface="メイリオ"/>
              </a:rPr>
              <a:t>政策課</a:t>
            </a:r>
          </a:p>
        </p:txBody>
      </p:sp>
      <p:cxnSp>
        <p:nvCxnSpPr>
          <p:cNvPr id="106" name="直線矢印コネクタ 105"/>
          <p:cNvCxnSpPr/>
          <p:nvPr/>
        </p:nvCxnSpPr>
        <p:spPr bwMode="auto">
          <a:xfrm>
            <a:off x="3800872" y="4293096"/>
            <a:ext cx="2016224" cy="936104"/>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spTree>
    <p:extLst>
      <p:ext uri="{BB962C8B-B14F-4D97-AF65-F5344CB8AC3E}">
        <p14:creationId xmlns:p14="http://schemas.microsoft.com/office/powerpoint/2010/main" val="210054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角丸四角形 100"/>
          <p:cNvSpPr/>
          <p:nvPr/>
        </p:nvSpPr>
        <p:spPr bwMode="auto">
          <a:xfrm>
            <a:off x="5529064" y="4854423"/>
            <a:ext cx="3816424" cy="129614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102" name="角丸四角形 101"/>
          <p:cNvSpPr/>
          <p:nvPr/>
        </p:nvSpPr>
        <p:spPr bwMode="auto">
          <a:xfrm>
            <a:off x="5529064" y="1707361"/>
            <a:ext cx="3816424" cy="2592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cxnSp>
        <p:nvCxnSpPr>
          <p:cNvPr id="161" name="直線矢印コネクタ 160"/>
          <p:cNvCxnSpPr/>
          <p:nvPr/>
        </p:nvCxnSpPr>
        <p:spPr bwMode="auto">
          <a:xfrm>
            <a:off x="4088904" y="5530545"/>
            <a:ext cx="1440160" cy="0"/>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sp>
        <p:nvSpPr>
          <p:cNvPr id="39" name="角丸四角形 38"/>
          <p:cNvSpPr/>
          <p:nvPr/>
        </p:nvSpPr>
        <p:spPr bwMode="auto">
          <a:xfrm>
            <a:off x="2403327" y="1556792"/>
            <a:ext cx="1685577" cy="460851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178" name="テキスト ボックス 177"/>
          <p:cNvSpPr txBox="1"/>
          <p:nvPr/>
        </p:nvSpPr>
        <p:spPr>
          <a:xfrm>
            <a:off x="5663093" y="4723170"/>
            <a:ext cx="3124381" cy="307777"/>
          </a:xfrm>
          <a:prstGeom prst="rect">
            <a:avLst/>
          </a:prstGeom>
          <a:solidFill>
            <a:schemeClr val="bg1"/>
          </a:solidFill>
        </p:spPr>
        <p:txBody>
          <a:bodyPr wrap="none" rtlCol="0">
            <a:spAutoFit/>
          </a:bodyPr>
          <a:lstStyle/>
          <a:p>
            <a:r>
              <a:rPr kumimoji="1" lang="ja-JP" altLang="en-US" sz="1400" b="1" dirty="0" smtClean="0">
                <a:latin typeface="メイリオ"/>
                <a:ea typeface="メイリオ"/>
                <a:cs typeface="メイリオ"/>
              </a:rPr>
              <a:t>自治体・</a:t>
            </a:r>
            <a:r>
              <a:rPr kumimoji="1" lang="en-US" altLang="ja-JP" sz="1400" b="1" dirty="0" smtClean="0">
                <a:latin typeface="メイリオ"/>
                <a:ea typeface="メイリオ"/>
                <a:cs typeface="メイリオ"/>
              </a:rPr>
              <a:t>Open </a:t>
            </a:r>
            <a:r>
              <a:rPr kumimoji="1" lang="en-US" altLang="ja-JP" sz="1400" b="1" smtClean="0">
                <a:latin typeface="メイリオ"/>
                <a:ea typeface="メイリオ"/>
                <a:cs typeface="メイリオ"/>
              </a:rPr>
              <a:t>Knowledge Japan</a:t>
            </a:r>
            <a:endParaRPr kumimoji="1" lang="ja-JP" altLang="en-US" sz="1400" b="1" dirty="0" smtClean="0">
              <a:latin typeface="メイリオ"/>
              <a:ea typeface="メイリオ"/>
              <a:cs typeface="メイリオ"/>
            </a:endParaRPr>
          </a:p>
        </p:txBody>
      </p:sp>
      <p:sp>
        <p:nvSpPr>
          <p:cNvPr id="179" name="テキスト ボックス 178"/>
          <p:cNvSpPr txBox="1"/>
          <p:nvPr/>
        </p:nvSpPr>
        <p:spPr>
          <a:xfrm>
            <a:off x="2404762" y="1483011"/>
            <a:ext cx="543739" cy="307777"/>
          </a:xfrm>
          <a:prstGeom prst="rect">
            <a:avLst/>
          </a:prstGeom>
          <a:solidFill>
            <a:schemeClr val="bg1"/>
          </a:solidFill>
        </p:spPr>
        <p:txBody>
          <a:bodyPr wrap="none" rtlCol="0">
            <a:spAutoFit/>
          </a:bodyPr>
          <a:lstStyle/>
          <a:p>
            <a:r>
              <a:rPr kumimoji="1" lang="ja-JP" altLang="en-US" sz="1400" b="1" dirty="0" smtClean="0">
                <a:latin typeface="メイリオ"/>
                <a:ea typeface="メイリオ"/>
                <a:cs typeface="メイリオ"/>
              </a:rPr>
              <a:t>企業</a:t>
            </a:r>
          </a:p>
        </p:txBody>
      </p:sp>
      <p:sp>
        <p:nvSpPr>
          <p:cNvPr id="7" name="タイトル 6"/>
          <p:cNvSpPr>
            <a:spLocks noGrp="1"/>
          </p:cNvSpPr>
          <p:nvPr>
            <p:ph type="title"/>
          </p:nvPr>
        </p:nvSpPr>
        <p:spPr bwMode="auto">
          <a:xfrm>
            <a:off x="383890" y="188640"/>
            <a:ext cx="9138220" cy="431799"/>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r>
              <a:rPr lang="ja-JP" altLang="en-US" sz="2200" b="1" dirty="0" smtClean="0">
                <a:solidFill>
                  <a:schemeClr val="tx1"/>
                </a:solidFill>
                <a:latin typeface="メイリオ"/>
                <a:ea typeface="メイリオ"/>
                <a:cs typeface="メイリオ"/>
              </a:rPr>
              <a:t>「税金はどこへ行った？</a:t>
            </a:r>
            <a:r>
              <a:rPr lang="ja-JP" altLang="en-US" sz="2200" b="1" dirty="0" smtClean="0">
                <a:solidFill>
                  <a:srgbClr val="000000"/>
                </a:solidFill>
                <a:latin typeface="メイリオ"/>
                <a:ea typeface="メイリオ"/>
                <a:cs typeface="メイリオ"/>
              </a:rPr>
              <a:t>」に</a:t>
            </a:r>
            <a:r>
              <a:rPr lang="ja-JP" altLang="en-US" sz="2200" b="1" dirty="0">
                <a:solidFill>
                  <a:srgbClr val="000000"/>
                </a:solidFill>
                <a:latin typeface="メイリオ"/>
                <a:ea typeface="メイリオ"/>
                <a:cs typeface="メイリオ"/>
              </a:rPr>
              <a:t>おける</a:t>
            </a:r>
            <a:r>
              <a:rPr lang="ja-JP" altLang="en-US" sz="2200" b="1" dirty="0" smtClean="0">
                <a:solidFill>
                  <a:srgbClr val="000000"/>
                </a:solidFill>
                <a:latin typeface="メイリオ"/>
                <a:ea typeface="メイリオ"/>
                <a:cs typeface="メイリオ"/>
              </a:rPr>
              <a:t>検証予定内容</a:t>
            </a:r>
            <a:endParaRPr kumimoji="1" lang="ja-JP" altLang="en-US" sz="2200" b="1" u="none" strike="noStrike" cap="none" normalizeH="0" baseline="0" dirty="0" smtClean="0">
              <a:ln>
                <a:noFill/>
              </a:ln>
              <a:solidFill>
                <a:srgbClr val="000000"/>
              </a:solidFill>
              <a:effectLst/>
              <a:latin typeface="メイリオ"/>
              <a:ea typeface="メイリオ"/>
              <a:cs typeface="メイリオ"/>
            </a:endParaRPr>
          </a:p>
        </p:txBody>
      </p:sp>
      <p:sp>
        <p:nvSpPr>
          <p:cNvPr id="10" name="円柱 9"/>
          <p:cNvSpPr/>
          <p:nvPr/>
        </p:nvSpPr>
        <p:spPr bwMode="auto">
          <a:xfrm>
            <a:off x="2820632" y="4094843"/>
            <a:ext cx="864096" cy="936104"/>
          </a:xfrm>
          <a:prstGeom prst="ca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050" b="1" dirty="0" smtClean="0">
                <a:latin typeface="メイリオ"/>
                <a:ea typeface="メイリオ"/>
                <a:cs typeface="メイリオ"/>
              </a:rPr>
              <a:t>税金はどこへ行った？</a:t>
            </a:r>
            <a:endParaRPr kumimoji="1" lang="ja-JP" altLang="en-US" sz="1050" b="1" u="none" strike="noStrike" cap="none" normalizeH="0" baseline="0" dirty="0" smtClean="0">
              <a:ln>
                <a:noFill/>
              </a:ln>
              <a:solidFill>
                <a:schemeClr val="tx1"/>
              </a:solidFill>
              <a:effectLst/>
              <a:latin typeface="メイリオ"/>
              <a:ea typeface="メイリオ"/>
              <a:cs typeface="メイリオ"/>
            </a:endParaRPr>
          </a:p>
        </p:txBody>
      </p:sp>
      <p:sp>
        <p:nvSpPr>
          <p:cNvPr id="14" name="円/楕円 13"/>
          <p:cNvSpPr/>
          <p:nvPr/>
        </p:nvSpPr>
        <p:spPr bwMode="auto">
          <a:xfrm>
            <a:off x="2676632" y="2761027"/>
            <a:ext cx="1152000" cy="1152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1" lang="ja-JP" altLang="en-US" sz="1050" u="none" strike="noStrike" cap="none" normalizeH="0" baseline="0" dirty="0" smtClean="0">
                <a:ln>
                  <a:noFill/>
                </a:ln>
                <a:solidFill>
                  <a:schemeClr val="tx1"/>
                </a:solidFill>
                <a:effectLst/>
                <a:latin typeface="メイリオ"/>
                <a:ea typeface="メイリオ"/>
                <a:cs typeface="メイリオ"/>
              </a:rPr>
              <a:t>横浜コミュニティデザインラボ</a:t>
            </a:r>
          </a:p>
        </p:txBody>
      </p:sp>
      <p:cxnSp>
        <p:nvCxnSpPr>
          <p:cNvPr id="3" name="直線コネクタ 2"/>
          <p:cNvCxnSpPr>
            <a:stCxn id="10" idx="1"/>
            <a:endCxn id="14" idx="4"/>
          </p:cNvCxnSpPr>
          <p:nvPr/>
        </p:nvCxnSpPr>
        <p:spPr bwMode="auto">
          <a:xfrm flipH="1" flipV="1">
            <a:off x="3252632" y="3913027"/>
            <a:ext cx="48" cy="181816"/>
          </a:xfrm>
          <a:prstGeom prst="line">
            <a:avLst/>
          </a:prstGeom>
          <a:solidFill>
            <a:schemeClr val="accent1"/>
          </a:solidFill>
          <a:ln w="12700" cap="flat" cmpd="sng" algn="ctr">
            <a:solidFill>
              <a:srgbClr val="000000"/>
            </a:solidFill>
            <a:prstDash val="solid"/>
            <a:round/>
            <a:headEnd type="none" w="med" len="med"/>
            <a:tailEnd type="none"/>
          </a:ln>
          <a:effectLst/>
        </p:spPr>
      </p:cxnSp>
      <p:cxnSp>
        <p:nvCxnSpPr>
          <p:cNvPr id="28" name="直線矢印コネクタ 27"/>
          <p:cNvCxnSpPr/>
          <p:nvPr/>
        </p:nvCxnSpPr>
        <p:spPr bwMode="auto">
          <a:xfrm>
            <a:off x="4088904" y="3164161"/>
            <a:ext cx="1440160" cy="33552"/>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grpSp>
        <p:nvGrpSpPr>
          <p:cNvPr id="165" name="図形グループ 164"/>
          <p:cNvGrpSpPr/>
          <p:nvPr/>
        </p:nvGrpSpPr>
        <p:grpSpPr>
          <a:xfrm>
            <a:off x="6791048" y="5229200"/>
            <a:ext cx="1293992" cy="504056"/>
            <a:chOff x="6251296" y="5229200"/>
            <a:chExt cx="1293992" cy="504056"/>
          </a:xfrm>
        </p:grpSpPr>
        <p:sp>
          <p:nvSpPr>
            <p:cNvPr id="136" name="正方形/長方形 135"/>
            <p:cNvSpPr/>
            <p:nvPr/>
          </p:nvSpPr>
          <p:spPr bwMode="auto">
            <a:xfrm>
              <a:off x="6537176" y="5229200"/>
              <a:ext cx="1008112" cy="50405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lang="en-US" altLang="en-US" sz="1050" dirty="0" smtClean="0">
                  <a:latin typeface="メイリオ"/>
                  <a:ea typeface="メイリオ"/>
                  <a:cs typeface="メイリオ"/>
                </a:rPr>
                <a:t>OK Japan</a:t>
              </a:r>
              <a:endParaRPr lang="ja-JP" altLang="en-US" sz="1050" dirty="0">
                <a:latin typeface="メイリオ"/>
                <a:ea typeface="メイリオ"/>
                <a:cs typeface="メイリオ"/>
              </a:endParaRPr>
            </a:p>
          </p:txBody>
        </p:sp>
        <p:cxnSp>
          <p:nvCxnSpPr>
            <p:cNvPr id="158" name="直線矢印コネクタ 157"/>
            <p:cNvCxnSpPr>
              <a:stCxn id="111" idx="3"/>
              <a:endCxn id="136" idx="1"/>
            </p:cNvCxnSpPr>
            <p:nvPr/>
          </p:nvCxnSpPr>
          <p:spPr bwMode="auto">
            <a:xfrm>
              <a:off x="6251296" y="5481228"/>
              <a:ext cx="285880" cy="0"/>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grpSp>
      <p:sp>
        <p:nvSpPr>
          <p:cNvPr id="111" name="正方形/長方形 110"/>
          <p:cNvSpPr/>
          <p:nvPr/>
        </p:nvSpPr>
        <p:spPr bwMode="auto">
          <a:xfrm>
            <a:off x="6179048" y="5229200"/>
            <a:ext cx="612000" cy="50405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smtClean="0">
                <a:latin typeface="メイリオ"/>
                <a:ea typeface="メイリオ"/>
                <a:cs typeface="メイリオ"/>
              </a:rPr>
              <a:t>横浜市</a:t>
            </a:r>
            <a:endParaRPr lang="en-US" altLang="ja-JP" sz="1050" dirty="0" smtClean="0">
              <a:latin typeface="メイリオ"/>
              <a:ea typeface="メイリオ"/>
              <a:cs typeface="メイリオ"/>
            </a:endParaRPr>
          </a:p>
        </p:txBody>
      </p:sp>
      <p:cxnSp>
        <p:nvCxnSpPr>
          <p:cNvPr id="112" name="直線矢印コネクタ 111"/>
          <p:cNvCxnSpPr/>
          <p:nvPr/>
        </p:nvCxnSpPr>
        <p:spPr bwMode="auto">
          <a:xfrm>
            <a:off x="8964225" y="4299361"/>
            <a:ext cx="2509" cy="555062"/>
          </a:xfrm>
          <a:prstGeom prst="straightConnector1">
            <a:avLst/>
          </a:prstGeom>
          <a:solidFill>
            <a:schemeClr val="accent1"/>
          </a:solidFill>
          <a:ln w="12700" cap="flat" cmpd="sng" algn="ctr">
            <a:solidFill>
              <a:srgbClr val="000000"/>
            </a:solidFill>
            <a:prstDash val="solid"/>
            <a:round/>
            <a:headEnd type="none" w="med" len="med"/>
            <a:tailEnd type="arrow"/>
          </a:ln>
          <a:effectLst/>
        </p:spPr>
      </p:cxnSp>
      <p:sp>
        <p:nvSpPr>
          <p:cNvPr id="180" name="テキスト ボックス 179"/>
          <p:cNvSpPr txBox="1"/>
          <p:nvPr/>
        </p:nvSpPr>
        <p:spPr>
          <a:xfrm>
            <a:off x="5790120" y="1484784"/>
            <a:ext cx="3416320" cy="307777"/>
          </a:xfrm>
          <a:prstGeom prst="rect">
            <a:avLst/>
          </a:prstGeom>
          <a:solidFill>
            <a:schemeClr val="bg1"/>
          </a:solidFill>
        </p:spPr>
        <p:txBody>
          <a:bodyPr wrap="none" rtlCol="0">
            <a:spAutoFit/>
          </a:bodyPr>
          <a:lstStyle/>
          <a:p>
            <a:r>
              <a:rPr kumimoji="1" lang="ja-JP" altLang="en-US" sz="1400" b="1" dirty="0" smtClean="0">
                <a:latin typeface="メイリオ"/>
                <a:ea typeface="メイリオ"/>
                <a:cs typeface="メイリオ"/>
              </a:rPr>
              <a:t>全国の「税どこ？」開発者コミュニティ</a:t>
            </a:r>
          </a:p>
        </p:txBody>
      </p:sp>
      <p:sp>
        <p:nvSpPr>
          <p:cNvPr id="18" name="円/楕円 17"/>
          <p:cNvSpPr/>
          <p:nvPr/>
        </p:nvSpPr>
        <p:spPr bwMode="auto">
          <a:xfrm>
            <a:off x="6089968" y="2502785"/>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62" name="円/楕円 61"/>
          <p:cNvSpPr/>
          <p:nvPr/>
        </p:nvSpPr>
        <p:spPr bwMode="auto">
          <a:xfrm>
            <a:off x="6242368" y="2655185"/>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63" name="円/楕円 62"/>
          <p:cNvSpPr/>
          <p:nvPr/>
        </p:nvSpPr>
        <p:spPr bwMode="auto">
          <a:xfrm>
            <a:off x="6814992" y="3088126"/>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64" name="円/楕円 63"/>
          <p:cNvSpPr/>
          <p:nvPr/>
        </p:nvSpPr>
        <p:spPr bwMode="auto">
          <a:xfrm>
            <a:off x="5954336" y="3197713"/>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65" name="円/楕円 64"/>
          <p:cNvSpPr/>
          <p:nvPr/>
        </p:nvSpPr>
        <p:spPr bwMode="auto">
          <a:xfrm>
            <a:off x="5962736" y="3707488"/>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66" name="円/楕円 65"/>
          <p:cNvSpPr/>
          <p:nvPr/>
        </p:nvSpPr>
        <p:spPr bwMode="auto">
          <a:xfrm>
            <a:off x="6801680" y="3663297"/>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67" name="円/楕円 66"/>
          <p:cNvSpPr/>
          <p:nvPr/>
        </p:nvSpPr>
        <p:spPr bwMode="auto">
          <a:xfrm>
            <a:off x="6421706" y="3944583"/>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69" name="円/楕円 68"/>
          <p:cNvSpPr/>
          <p:nvPr/>
        </p:nvSpPr>
        <p:spPr bwMode="auto">
          <a:xfrm>
            <a:off x="7148774" y="3851488"/>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71" name="円/楕円 70"/>
          <p:cNvSpPr/>
          <p:nvPr/>
        </p:nvSpPr>
        <p:spPr bwMode="auto">
          <a:xfrm>
            <a:off x="7309168" y="3164161"/>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73" name="円/楕円 72"/>
          <p:cNvSpPr/>
          <p:nvPr/>
        </p:nvSpPr>
        <p:spPr bwMode="auto">
          <a:xfrm>
            <a:off x="6954080" y="2591939"/>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74" name="円/楕円 73"/>
          <p:cNvSpPr/>
          <p:nvPr/>
        </p:nvSpPr>
        <p:spPr bwMode="auto">
          <a:xfrm>
            <a:off x="7471456" y="2249761"/>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75" name="円/楕円 74"/>
          <p:cNvSpPr/>
          <p:nvPr/>
        </p:nvSpPr>
        <p:spPr bwMode="auto">
          <a:xfrm>
            <a:off x="7623856" y="2402161"/>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76" name="円/楕円 75"/>
          <p:cNvSpPr/>
          <p:nvPr/>
        </p:nvSpPr>
        <p:spPr bwMode="auto">
          <a:xfrm>
            <a:off x="8216688" y="2554561"/>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77" name="円/楕円 76"/>
          <p:cNvSpPr/>
          <p:nvPr/>
        </p:nvSpPr>
        <p:spPr bwMode="auto">
          <a:xfrm>
            <a:off x="7707032" y="3807297"/>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78" name="円/楕円 77"/>
          <p:cNvSpPr/>
          <p:nvPr/>
        </p:nvSpPr>
        <p:spPr bwMode="auto">
          <a:xfrm>
            <a:off x="8665504" y="2375521"/>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84" name="円/楕円 83"/>
          <p:cNvSpPr/>
          <p:nvPr/>
        </p:nvSpPr>
        <p:spPr bwMode="auto">
          <a:xfrm>
            <a:off x="8817904" y="2527921"/>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86" name="円/楕円 85"/>
          <p:cNvSpPr/>
          <p:nvPr/>
        </p:nvSpPr>
        <p:spPr bwMode="auto">
          <a:xfrm>
            <a:off x="8574597" y="3244561"/>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88" name="円/楕円 87"/>
          <p:cNvSpPr/>
          <p:nvPr/>
        </p:nvSpPr>
        <p:spPr bwMode="auto">
          <a:xfrm>
            <a:off x="8288688" y="3851488"/>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90" name="円/楕円 89"/>
          <p:cNvSpPr/>
          <p:nvPr/>
        </p:nvSpPr>
        <p:spPr bwMode="auto">
          <a:xfrm>
            <a:off x="6742992" y="2097361"/>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92" name="円/楕円 91"/>
          <p:cNvSpPr/>
          <p:nvPr/>
        </p:nvSpPr>
        <p:spPr bwMode="auto">
          <a:xfrm>
            <a:off x="6302560" y="3045313"/>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94" name="円/楕円 93"/>
          <p:cNvSpPr/>
          <p:nvPr/>
        </p:nvSpPr>
        <p:spPr bwMode="auto">
          <a:xfrm>
            <a:off x="5718120" y="2289610"/>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95" name="円/楕円 94"/>
          <p:cNvSpPr/>
          <p:nvPr/>
        </p:nvSpPr>
        <p:spPr bwMode="auto">
          <a:xfrm>
            <a:off x="6607360" y="3350113"/>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96" name="円/楕円 95"/>
          <p:cNvSpPr/>
          <p:nvPr/>
        </p:nvSpPr>
        <p:spPr bwMode="auto">
          <a:xfrm>
            <a:off x="7352592" y="2706961"/>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97" name="円/楕円 96"/>
          <p:cNvSpPr/>
          <p:nvPr/>
        </p:nvSpPr>
        <p:spPr bwMode="auto">
          <a:xfrm>
            <a:off x="7945424" y="2859361"/>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98" name="円/楕円 97"/>
          <p:cNvSpPr/>
          <p:nvPr/>
        </p:nvSpPr>
        <p:spPr bwMode="auto">
          <a:xfrm>
            <a:off x="8097824" y="3011761"/>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99" name="円/楕円 98"/>
          <p:cNvSpPr/>
          <p:nvPr/>
        </p:nvSpPr>
        <p:spPr bwMode="auto">
          <a:xfrm>
            <a:off x="8394240" y="2680321"/>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100" name="円/楕円 99"/>
          <p:cNvSpPr/>
          <p:nvPr/>
        </p:nvSpPr>
        <p:spPr bwMode="auto">
          <a:xfrm>
            <a:off x="7962192" y="3316561"/>
            <a:ext cx="144000" cy="144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endParaRPr kumimoji="1" lang="ja-JP" altLang="en-US" sz="1050" b="0" i="0" u="none" strike="noStrike" cap="none" normalizeH="0" baseline="0" dirty="0" smtClean="0">
              <a:ln>
                <a:noFill/>
              </a:ln>
              <a:solidFill>
                <a:schemeClr val="tx1"/>
              </a:solidFill>
              <a:effectLst/>
              <a:latin typeface="メイリオ"/>
              <a:ea typeface="メイリオ"/>
              <a:cs typeface="メイリオ"/>
            </a:endParaRPr>
          </a:p>
        </p:txBody>
      </p:sp>
      <p:sp>
        <p:nvSpPr>
          <p:cNvPr id="103" name="雲形吹き出し 102"/>
          <p:cNvSpPr/>
          <p:nvPr/>
        </p:nvSpPr>
        <p:spPr bwMode="auto">
          <a:xfrm>
            <a:off x="488504" y="3362001"/>
            <a:ext cx="1463641" cy="1094573"/>
          </a:xfrm>
          <a:prstGeom prst="cloudCallout">
            <a:avLst>
              <a:gd name="adj1" fmla="val 79699"/>
              <a:gd name="adj2" fmla="val 178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r>
              <a:rPr lang="en-US" altLang="ja-JP" sz="1050" dirty="0" smtClean="0">
                <a:solidFill>
                  <a:srgbClr val="000000"/>
                </a:solidFill>
                <a:latin typeface="メイリオ"/>
                <a:ea typeface="メイリオ"/>
                <a:cs typeface="メイリオ"/>
              </a:rPr>
              <a:t>Q2.</a:t>
            </a:r>
            <a:r>
              <a:rPr lang="ja-JP" altLang="en-US" sz="1050" dirty="0" smtClean="0">
                <a:solidFill>
                  <a:srgbClr val="000000"/>
                </a:solidFill>
                <a:latin typeface="メイリオ"/>
                <a:ea typeface="メイリオ"/>
                <a:cs typeface="メイリオ"/>
              </a:rPr>
              <a:t> 「税どこ？」の持続可能性を生み出している基本要因は何か？</a:t>
            </a:r>
            <a:endParaRPr lang="ja-JP" altLang="en-US" sz="1050" dirty="0">
              <a:solidFill>
                <a:srgbClr val="000000"/>
              </a:solidFill>
              <a:latin typeface="メイリオ"/>
              <a:ea typeface="メイリオ"/>
              <a:cs typeface="メイリオ"/>
            </a:endParaRPr>
          </a:p>
        </p:txBody>
      </p:sp>
      <p:sp>
        <p:nvSpPr>
          <p:cNvPr id="104" name="雲形吹き出し 103"/>
          <p:cNvSpPr/>
          <p:nvPr/>
        </p:nvSpPr>
        <p:spPr bwMode="auto">
          <a:xfrm>
            <a:off x="560513" y="1707361"/>
            <a:ext cx="1570510" cy="1278225"/>
          </a:xfrm>
          <a:prstGeom prst="cloudCallout">
            <a:avLst>
              <a:gd name="adj1" fmla="val 70274"/>
              <a:gd name="adj2" fmla="val 3433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r>
              <a:rPr lang="en-US" altLang="ja-JP" sz="1050" dirty="0" smtClean="0">
                <a:latin typeface="メイリオ"/>
                <a:ea typeface="メイリオ"/>
                <a:cs typeface="メイリオ"/>
              </a:rPr>
              <a:t>Q</a:t>
            </a:r>
            <a:r>
              <a:rPr lang="en-US" altLang="ja-JP" sz="1050" dirty="0">
                <a:latin typeface="メイリオ"/>
                <a:ea typeface="メイリオ"/>
                <a:cs typeface="メイリオ"/>
              </a:rPr>
              <a:t>1</a:t>
            </a:r>
            <a:r>
              <a:rPr lang="en-US" altLang="ja-JP" sz="1050" dirty="0" smtClean="0">
                <a:latin typeface="メイリオ"/>
                <a:ea typeface="メイリオ"/>
                <a:cs typeface="メイリオ"/>
              </a:rPr>
              <a:t>. </a:t>
            </a:r>
            <a:r>
              <a:rPr lang="ja-JP" altLang="en-US" sz="1050" dirty="0" smtClean="0">
                <a:latin typeface="メイリオ"/>
                <a:ea typeface="メイリオ"/>
                <a:cs typeface="メイリオ"/>
              </a:rPr>
              <a:t>なぜ「税どこ？」は</a:t>
            </a:r>
            <a:r>
              <a:rPr lang="en-US" altLang="ja-JP" sz="1050" dirty="0" smtClean="0">
                <a:latin typeface="メイリオ"/>
                <a:ea typeface="メイリオ"/>
                <a:cs typeface="メイリオ"/>
              </a:rPr>
              <a:t>200</a:t>
            </a:r>
            <a:r>
              <a:rPr lang="ja-JP" altLang="en-US" sz="1050" dirty="0" smtClean="0">
                <a:latin typeface="メイリオ"/>
                <a:ea typeface="メイリオ"/>
                <a:cs typeface="メイリオ"/>
              </a:rPr>
              <a:t>超の自治体データを可視化する規模まで拡大できたのか？</a:t>
            </a:r>
            <a:endParaRPr lang="ja-JP" altLang="en-US" sz="1050" dirty="0">
              <a:latin typeface="メイリオ"/>
              <a:ea typeface="メイリオ"/>
              <a:cs typeface="メイリオ"/>
            </a:endParaRPr>
          </a:p>
        </p:txBody>
      </p:sp>
      <p:sp>
        <p:nvSpPr>
          <p:cNvPr id="105" name="雲形吹き出し 104"/>
          <p:cNvSpPr/>
          <p:nvPr/>
        </p:nvSpPr>
        <p:spPr bwMode="auto">
          <a:xfrm>
            <a:off x="488504" y="4833156"/>
            <a:ext cx="1656184" cy="1298508"/>
          </a:xfrm>
          <a:prstGeom prst="cloudCallout">
            <a:avLst>
              <a:gd name="adj1" fmla="val 77178"/>
              <a:gd name="adj2" fmla="val -3317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r>
              <a:rPr lang="en-US" altLang="ja-JP" sz="1050" dirty="0" smtClean="0">
                <a:latin typeface="メイリオ"/>
                <a:ea typeface="メイリオ"/>
                <a:cs typeface="メイリオ"/>
              </a:rPr>
              <a:t>Q</a:t>
            </a:r>
            <a:r>
              <a:rPr lang="en-US" altLang="ja-JP" sz="1050" dirty="0">
                <a:latin typeface="メイリオ"/>
                <a:ea typeface="メイリオ"/>
                <a:cs typeface="メイリオ"/>
              </a:rPr>
              <a:t>3</a:t>
            </a:r>
            <a:r>
              <a:rPr lang="en-US" altLang="ja-JP" sz="1050" dirty="0" smtClean="0">
                <a:latin typeface="メイリオ"/>
                <a:ea typeface="メイリオ"/>
                <a:cs typeface="メイリオ"/>
              </a:rPr>
              <a:t>.</a:t>
            </a:r>
            <a:r>
              <a:rPr lang="ja-JP" altLang="en-US" sz="1050" dirty="0" smtClean="0">
                <a:latin typeface="メイリオ"/>
                <a:ea typeface="メイリオ"/>
                <a:cs typeface="メイリオ"/>
              </a:rPr>
              <a:t>今後、「税どこ？」をさらに発展させるとすれば、その方向性はどのようなものか？</a:t>
            </a:r>
            <a:endParaRPr lang="ja-JP" altLang="en-US" sz="1050" dirty="0">
              <a:latin typeface="メイリオ"/>
              <a:ea typeface="メイリオ"/>
              <a:cs typeface="メイリオ"/>
            </a:endParaRPr>
          </a:p>
        </p:txBody>
      </p:sp>
      <p:sp>
        <p:nvSpPr>
          <p:cNvPr id="113" name="正方形/長方形 112"/>
          <p:cNvSpPr/>
          <p:nvPr/>
        </p:nvSpPr>
        <p:spPr bwMode="auto">
          <a:xfrm>
            <a:off x="8511904" y="5265204"/>
            <a:ext cx="612000" cy="50405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050" dirty="0" smtClean="0">
                <a:latin typeface="メイリオ"/>
                <a:ea typeface="メイリオ"/>
                <a:cs typeface="メイリオ"/>
              </a:rPr>
              <a:t>Code for Japan</a:t>
            </a:r>
          </a:p>
        </p:txBody>
      </p:sp>
      <p:sp>
        <p:nvSpPr>
          <p:cNvPr id="31" name="角丸四角形吹き出し 30"/>
          <p:cNvSpPr/>
          <p:nvPr/>
        </p:nvSpPr>
        <p:spPr bwMode="auto">
          <a:xfrm>
            <a:off x="4337797" y="2204864"/>
            <a:ext cx="978033" cy="710224"/>
          </a:xfrm>
          <a:prstGeom prst="wedgeRoundRectCallout">
            <a:avLst>
              <a:gd name="adj1" fmla="val -5716"/>
              <a:gd name="adj2" fmla="val 8922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a:ea typeface="メイリオ"/>
                <a:cs typeface="メイリオ"/>
              </a:rPr>
              <a:t>人材発掘・ビジネス開拓の場としての価値？</a:t>
            </a:r>
          </a:p>
        </p:txBody>
      </p:sp>
      <p:sp>
        <p:nvSpPr>
          <p:cNvPr id="117" name="角丸四角形吹き出し 116"/>
          <p:cNvSpPr/>
          <p:nvPr/>
        </p:nvSpPr>
        <p:spPr bwMode="auto">
          <a:xfrm>
            <a:off x="4400984" y="3594875"/>
            <a:ext cx="869064" cy="710224"/>
          </a:xfrm>
          <a:prstGeom prst="wedgeRoundRectCallout">
            <a:avLst>
              <a:gd name="adj1" fmla="val 12760"/>
              <a:gd name="adj2" fmla="val -10811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a:ea typeface="メイリオ"/>
                <a:cs typeface="メイリオ"/>
              </a:rPr>
              <a:t>シンプルな可視化による価値創出の典型例？</a:t>
            </a:r>
          </a:p>
        </p:txBody>
      </p:sp>
      <p:sp>
        <p:nvSpPr>
          <p:cNvPr id="118" name="角丸四角形吹き出し 117"/>
          <p:cNvSpPr/>
          <p:nvPr/>
        </p:nvSpPr>
        <p:spPr bwMode="auto">
          <a:xfrm>
            <a:off x="4232920" y="1038557"/>
            <a:ext cx="1082911" cy="888907"/>
          </a:xfrm>
          <a:prstGeom prst="wedgeRoundRectCallout">
            <a:avLst>
              <a:gd name="adj1" fmla="val 76586"/>
              <a:gd name="adj2" fmla="val 35035"/>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050" dirty="0" smtClean="0">
                <a:latin typeface="メイリオ"/>
                <a:ea typeface="メイリオ"/>
                <a:cs typeface="メイリオ"/>
              </a:rPr>
              <a:t>コンセプトの明確な一定規模以上のコミュニティが持つ象徴的価値</a:t>
            </a:r>
            <a:r>
              <a:rPr kumimoji="1" lang="ja-JP" altLang="en-US" sz="1050" b="0" i="0" u="none" strike="noStrike" cap="none" normalizeH="0" baseline="0" dirty="0" smtClean="0">
                <a:ln>
                  <a:noFill/>
                </a:ln>
                <a:solidFill>
                  <a:schemeClr val="tx1"/>
                </a:solidFill>
                <a:effectLst/>
                <a:latin typeface="メイリオ"/>
                <a:ea typeface="メイリオ"/>
                <a:cs typeface="メイリオ"/>
              </a:rPr>
              <a:t>？</a:t>
            </a:r>
          </a:p>
        </p:txBody>
      </p:sp>
      <p:sp>
        <p:nvSpPr>
          <p:cNvPr id="119" name="角丸四角形吹き出し 118"/>
          <p:cNvSpPr/>
          <p:nvPr/>
        </p:nvSpPr>
        <p:spPr bwMode="auto">
          <a:xfrm>
            <a:off x="4448944" y="5949280"/>
            <a:ext cx="869064" cy="710224"/>
          </a:xfrm>
          <a:prstGeom prst="wedgeRoundRectCallout">
            <a:avLst>
              <a:gd name="adj1" fmla="val 12760"/>
              <a:gd name="adj2" fmla="val -10811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a:ea typeface="メイリオ"/>
                <a:cs typeface="メイリオ"/>
              </a:rPr>
              <a:t>オープン・ソフトが有する伝播力？</a:t>
            </a:r>
          </a:p>
        </p:txBody>
      </p:sp>
      <p:sp>
        <p:nvSpPr>
          <p:cNvPr id="120" name="角丸四角形吹き出し 119"/>
          <p:cNvSpPr/>
          <p:nvPr/>
        </p:nvSpPr>
        <p:spPr bwMode="auto">
          <a:xfrm>
            <a:off x="4337798" y="4554980"/>
            <a:ext cx="869064" cy="710224"/>
          </a:xfrm>
          <a:prstGeom prst="wedgeRoundRectCallout">
            <a:avLst>
              <a:gd name="adj1" fmla="val -5716"/>
              <a:gd name="adj2" fmla="val 89223"/>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メイリオ"/>
                <a:ea typeface="メイリオ"/>
                <a:cs typeface="メイリオ"/>
              </a:rPr>
              <a:t>ネットワークを維持している事務局機能の価値？</a:t>
            </a:r>
          </a:p>
        </p:txBody>
      </p:sp>
    </p:spTree>
    <p:extLst>
      <p:ext uri="{BB962C8B-B14F-4D97-AF65-F5344CB8AC3E}">
        <p14:creationId xmlns:p14="http://schemas.microsoft.com/office/powerpoint/2010/main" val="1130531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260648"/>
            <a:ext cx="8915400" cy="431799"/>
          </a:xfrm>
        </p:spPr>
        <p:txBody>
          <a:bodyPr/>
          <a:lstStyle/>
          <a:p>
            <a:r>
              <a:rPr lang="ja-JP" altLang="en-US" sz="2800" dirty="0" smtClean="0">
                <a:solidFill>
                  <a:srgbClr val="000000"/>
                </a:solidFill>
              </a:rPr>
              <a:t>現段階で想定されている結論メッセージ（案）</a:t>
            </a:r>
            <a:endParaRPr kumimoji="1" lang="ja-JP" altLang="en-US" sz="2800" dirty="0">
              <a:solidFill>
                <a:srgbClr val="000000"/>
              </a:solidFill>
            </a:endParaRPr>
          </a:p>
        </p:txBody>
      </p:sp>
      <p:sp>
        <p:nvSpPr>
          <p:cNvPr id="4" name="サブタイトル 4"/>
          <p:cNvSpPr>
            <a:spLocks noGrp="1"/>
          </p:cNvSpPr>
          <p:nvPr>
            <p:ph idx="1"/>
          </p:nvPr>
        </p:nvSpPr>
        <p:spPr>
          <a:xfrm>
            <a:off x="560512" y="836712"/>
            <a:ext cx="8915400" cy="5509159"/>
          </a:xfrm>
        </p:spPr>
        <p:txBody>
          <a:bodyPr/>
          <a:lstStyle/>
          <a:p>
            <a:pPr indent="0">
              <a:lnSpc>
                <a:spcPct val="90000"/>
              </a:lnSpc>
              <a:spcAft>
                <a:spcPts val="600"/>
              </a:spcAft>
              <a:buNone/>
            </a:pPr>
            <a:r>
              <a:rPr lang="ja-JP" altLang="en-US" sz="1600" b="1" dirty="0">
                <a:latin typeface="メイリオ"/>
                <a:ea typeface="メイリオ"/>
                <a:cs typeface="メイリオ"/>
              </a:rPr>
              <a:t>1</a:t>
            </a:r>
            <a:r>
              <a:rPr lang="ja-JP" altLang="en-US" sz="1600" b="1" dirty="0" smtClean="0">
                <a:latin typeface="メイリオ"/>
                <a:ea typeface="メイリオ"/>
                <a:cs typeface="メイリオ"/>
              </a:rPr>
              <a:t>．ハッカソン</a:t>
            </a:r>
            <a:r>
              <a:rPr lang="ja-JP" altLang="en-US" sz="1600" b="1" dirty="0">
                <a:latin typeface="メイリオ"/>
                <a:ea typeface="メイリオ"/>
                <a:cs typeface="メイリオ"/>
              </a:rPr>
              <a:t>、</a:t>
            </a:r>
            <a:r>
              <a:rPr lang="ja-JP" altLang="en-US" sz="1600" b="1" dirty="0" smtClean="0">
                <a:latin typeface="メイリオ"/>
                <a:ea typeface="メイリオ"/>
                <a:cs typeface="メイリオ"/>
              </a:rPr>
              <a:t>アイデアソンは人材発掘・ビジネス開拓の場</a:t>
            </a:r>
            <a:endParaRPr lang="en-US" altLang="ja-JP" sz="1600" b="1" dirty="0" smtClean="0">
              <a:latin typeface="メイリオ"/>
              <a:ea typeface="メイリオ"/>
              <a:cs typeface="メイリオ"/>
            </a:endParaRPr>
          </a:p>
          <a:p>
            <a:pPr lvl="1" indent="0">
              <a:lnSpc>
                <a:spcPct val="90000"/>
              </a:lnSpc>
              <a:buNone/>
            </a:pPr>
            <a:r>
              <a:rPr lang="ja-JP" altLang="en-US" sz="1400" b="1" dirty="0" smtClean="0">
                <a:latin typeface="メイリオ"/>
                <a:ea typeface="メイリオ"/>
                <a:cs typeface="メイリオ"/>
              </a:rPr>
              <a:t>ハッカソン、アイデアソンは、地域の社会課題を共有し、可視化することに重点がおかれている活動であって、必ずしも、ビジネス化を目的とするもので</a:t>
            </a:r>
            <a:r>
              <a:rPr lang="ja-JP" altLang="en-US" sz="1400" b="1" dirty="0">
                <a:latin typeface="メイリオ"/>
                <a:ea typeface="メイリオ"/>
                <a:cs typeface="メイリオ"/>
              </a:rPr>
              <a:t>は</a:t>
            </a:r>
            <a:r>
              <a:rPr lang="ja-JP" altLang="en-US" sz="1400" b="1" dirty="0" smtClean="0">
                <a:latin typeface="メイリオ"/>
                <a:ea typeface="メイリオ"/>
                <a:cs typeface="メイリオ"/>
              </a:rPr>
              <a:t>ない。むしろ、人材発掘やネットワーキングの場として独自の意義を有している。</a:t>
            </a:r>
            <a:endParaRPr lang="en-US" altLang="ja-JP" b="1" dirty="0" smtClean="0">
              <a:latin typeface="メイリオ"/>
              <a:ea typeface="メイリオ"/>
              <a:cs typeface="メイリオ"/>
            </a:endParaRPr>
          </a:p>
          <a:p>
            <a:pPr indent="0">
              <a:lnSpc>
                <a:spcPct val="90000"/>
              </a:lnSpc>
              <a:spcBef>
                <a:spcPts val="1800"/>
              </a:spcBef>
              <a:spcAft>
                <a:spcPts val="600"/>
              </a:spcAft>
              <a:buNone/>
            </a:pPr>
            <a:r>
              <a:rPr lang="ja-JP" altLang="en-US" sz="1600" b="1" dirty="0">
                <a:latin typeface="メイリオ"/>
                <a:ea typeface="メイリオ"/>
                <a:cs typeface="メイリオ"/>
              </a:rPr>
              <a:t>2</a:t>
            </a:r>
            <a:r>
              <a:rPr lang="ja-JP" altLang="en-US" sz="1600" b="1" dirty="0" smtClean="0">
                <a:latin typeface="メイリオ"/>
                <a:ea typeface="メイリオ"/>
                <a:cs typeface="メイリオ"/>
              </a:rPr>
              <a:t>．自ら</a:t>
            </a:r>
            <a:r>
              <a:rPr lang="ja-JP" altLang="en-US" sz="1600" b="1" dirty="0">
                <a:latin typeface="メイリオ"/>
                <a:ea typeface="メイリオ"/>
                <a:cs typeface="メイリオ"/>
              </a:rPr>
              <a:t>が得意とする</a:t>
            </a:r>
            <a:r>
              <a:rPr lang="ja-JP" altLang="en-US" sz="1600" b="1" dirty="0" smtClean="0">
                <a:latin typeface="メイリオ"/>
                <a:ea typeface="メイリオ"/>
                <a:cs typeface="メイリオ"/>
              </a:rPr>
              <a:t>プロセスへの特化</a:t>
            </a:r>
            <a:endParaRPr lang="en-US" altLang="ja-JP" sz="1600" b="1" dirty="0" smtClean="0">
              <a:latin typeface="メイリオ"/>
              <a:ea typeface="メイリオ"/>
              <a:cs typeface="メイリオ"/>
            </a:endParaRPr>
          </a:p>
          <a:p>
            <a:pPr lvl="1" indent="0">
              <a:lnSpc>
                <a:spcPct val="90000"/>
              </a:lnSpc>
              <a:buNone/>
            </a:pPr>
            <a:r>
              <a:rPr lang="ja-JP" altLang="en-US" sz="1400" b="1" dirty="0" smtClean="0">
                <a:latin typeface="メイリオ"/>
                <a:ea typeface="メイリオ"/>
                <a:cs typeface="メイリオ"/>
              </a:rPr>
              <a:t>持続可能な地域ビジネスを生み出すには、ハッカソン、アイディアソンに参加したグループは、価値創出の全体プロセスを直接担おうとせず、自らが得意とするプロセスに特化し他は任せて行くポジショニングが必要。</a:t>
            </a:r>
            <a:endParaRPr lang="en-US" altLang="ja-JP" sz="1400" b="1" dirty="0">
              <a:latin typeface="メイリオ"/>
              <a:ea typeface="メイリオ"/>
              <a:cs typeface="メイリオ"/>
            </a:endParaRPr>
          </a:p>
          <a:p>
            <a:pPr indent="0">
              <a:lnSpc>
                <a:spcPct val="90000"/>
              </a:lnSpc>
              <a:spcBef>
                <a:spcPts val="1800"/>
              </a:spcBef>
              <a:spcAft>
                <a:spcPts val="600"/>
              </a:spcAft>
              <a:buNone/>
            </a:pPr>
            <a:r>
              <a:rPr lang="en-US" altLang="en-US" sz="1600" b="1" dirty="0">
                <a:latin typeface="メイリオ"/>
                <a:ea typeface="メイリオ"/>
                <a:cs typeface="メイリオ"/>
              </a:rPr>
              <a:t>3</a:t>
            </a:r>
            <a:r>
              <a:rPr lang="ja-JP" altLang="en-US" sz="1600" b="1" dirty="0" smtClean="0">
                <a:latin typeface="メイリオ"/>
                <a:ea typeface="メイリオ"/>
                <a:cs typeface="メイリオ"/>
              </a:rPr>
              <a:t>．価値創出の源は４つの活動（</a:t>
            </a:r>
            <a:r>
              <a:rPr lang="en-US" altLang="ja-JP" sz="1600" b="1" dirty="0" smtClean="0">
                <a:latin typeface="メイリオ"/>
                <a:ea typeface="メイリオ"/>
                <a:cs typeface="メイリオ"/>
              </a:rPr>
              <a:t>D,V,A,C</a:t>
            </a:r>
            <a:r>
              <a:rPr lang="ja-JP" altLang="en-US" sz="1600" b="1" dirty="0" smtClean="0">
                <a:latin typeface="メイリオ"/>
                <a:ea typeface="メイリオ"/>
                <a:cs typeface="メイリオ"/>
              </a:rPr>
              <a:t>）</a:t>
            </a:r>
            <a:endParaRPr lang="en-US" altLang="ja-JP" sz="1600" b="1" dirty="0" smtClean="0">
              <a:latin typeface="メイリオ"/>
              <a:ea typeface="メイリオ"/>
              <a:cs typeface="メイリオ"/>
            </a:endParaRPr>
          </a:p>
          <a:p>
            <a:pPr lvl="1" indent="0">
              <a:lnSpc>
                <a:spcPct val="90000"/>
              </a:lnSpc>
              <a:buNone/>
            </a:pPr>
            <a:r>
              <a:rPr lang="ja-JP" altLang="en-US" sz="1400" b="1" dirty="0">
                <a:latin typeface="メイリオ"/>
                <a:ea typeface="メイリオ"/>
                <a:cs typeface="メイリオ"/>
              </a:rPr>
              <a:t>オープンデータによる価値</a:t>
            </a:r>
            <a:r>
              <a:rPr lang="ja-JP" altLang="en-US" sz="1400" b="1" dirty="0" smtClean="0">
                <a:latin typeface="メイリオ"/>
                <a:ea typeface="メイリオ"/>
                <a:cs typeface="メイリオ"/>
              </a:rPr>
              <a:t>創出を実現するには、４要素（</a:t>
            </a:r>
            <a:r>
              <a:rPr lang="en-US" altLang="ja-JP" sz="1400" b="1" dirty="0" smtClean="0">
                <a:latin typeface="メイリオ"/>
                <a:ea typeface="メイリオ"/>
                <a:cs typeface="メイリオ"/>
              </a:rPr>
              <a:t>Data</a:t>
            </a:r>
            <a:r>
              <a:rPr lang="ja-JP" altLang="en-US" sz="1400" b="1" dirty="0" smtClean="0">
                <a:latin typeface="メイリオ"/>
                <a:ea typeface="メイリオ"/>
                <a:cs typeface="メイリオ"/>
              </a:rPr>
              <a:t>（データ構築）、</a:t>
            </a:r>
            <a:r>
              <a:rPr lang="en-US" altLang="ja-JP" sz="1400" b="1" dirty="0" smtClean="0">
                <a:latin typeface="メイリオ"/>
                <a:ea typeface="メイリオ"/>
                <a:cs typeface="メイリオ"/>
              </a:rPr>
              <a:t>Visualization</a:t>
            </a:r>
            <a:r>
              <a:rPr lang="ja-JP" altLang="en-US" sz="1400" b="1" dirty="0" smtClean="0">
                <a:latin typeface="メイリオ"/>
                <a:ea typeface="メイリオ"/>
                <a:cs typeface="メイリオ"/>
              </a:rPr>
              <a:t>（可視化）、</a:t>
            </a:r>
            <a:r>
              <a:rPr lang="en-US" altLang="ja-JP" sz="1400" b="1" dirty="0" smtClean="0">
                <a:latin typeface="メイリオ"/>
                <a:ea typeface="メイリオ"/>
                <a:cs typeface="メイリオ"/>
              </a:rPr>
              <a:t>Analytics</a:t>
            </a:r>
            <a:r>
              <a:rPr lang="ja-JP" altLang="en-US" sz="1400" b="1" dirty="0" smtClean="0">
                <a:latin typeface="メイリオ"/>
                <a:ea typeface="メイリオ"/>
                <a:cs typeface="メイリオ"/>
              </a:rPr>
              <a:t>（分析）、</a:t>
            </a:r>
            <a:r>
              <a:rPr lang="en-US" altLang="ja-JP" sz="1400" b="1" dirty="0" smtClean="0">
                <a:latin typeface="メイリオ"/>
                <a:ea typeface="メイリオ"/>
                <a:cs typeface="メイリオ"/>
              </a:rPr>
              <a:t>Collaboration</a:t>
            </a:r>
            <a:r>
              <a:rPr lang="ja-JP" altLang="en-US" sz="1400" b="1" dirty="0" smtClean="0">
                <a:latin typeface="メイリオ"/>
                <a:ea typeface="メイリオ"/>
                <a:cs typeface="メイリオ"/>
              </a:rPr>
              <a:t>（協働））が鍵。なかでも、</a:t>
            </a:r>
            <a:r>
              <a:rPr lang="en-US" altLang="ja-JP" sz="1400" b="1" dirty="0" smtClean="0">
                <a:latin typeface="メイリオ"/>
                <a:ea typeface="メイリオ"/>
                <a:cs typeface="メイリオ"/>
              </a:rPr>
              <a:t>Data</a:t>
            </a:r>
            <a:r>
              <a:rPr lang="ja-JP" altLang="en-US" sz="1400" b="1" dirty="0" smtClean="0">
                <a:latin typeface="メイリオ"/>
                <a:ea typeface="メイリオ"/>
                <a:cs typeface="メイリオ"/>
              </a:rPr>
              <a:t>と</a:t>
            </a:r>
            <a:r>
              <a:rPr lang="en-US" altLang="ja-JP" sz="1400" b="1" dirty="0" smtClean="0">
                <a:latin typeface="メイリオ"/>
                <a:ea typeface="メイリオ"/>
                <a:cs typeface="メイリオ"/>
              </a:rPr>
              <a:t>Collaboration</a:t>
            </a:r>
            <a:r>
              <a:rPr lang="ja-JP" altLang="en-US" sz="1400" b="1" dirty="0" smtClean="0">
                <a:latin typeface="メイリオ"/>
                <a:ea typeface="メイリオ"/>
                <a:cs typeface="メイリオ"/>
              </a:rPr>
              <a:t>が、オープンデータならではの価値の根源であり、行政が</a:t>
            </a:r>
            <a:r>
              <a:rPr lang="en-US" altLang="ja-JP" sz="1400" b="1" dirty="0" smtClean="0">
                <a:latin typeface="メイリオ"/>
                <a:ea typeface="メイリオ"/>
                <a:cs typeface="メイリオ"/>
              </a:rPr>
              <a:t>Data</a:t>
            </a:r>
            <a:r>
              <a:rPr lang="ja-JP" altLang="en-US" sz="1400" b="1" dirty="0" smtClean="0">
                <a:latin typeface="メイリオ"/>
                <a:ea typeface="メイリオ"/>
                <a:cs typeface="メイリオ"/>
              </a:rPr>
              <a:t>と</a:t>
            </a:r>
            <a:r>
              <a:rPr lang="en-US" altLang="ja-JP" sz="1400" b="1" dirty="0" smtClean="0">
                <a:latin typeface="メイリオ"/>
                <a:ea typeface="メイリオ"/>
                <a:cs typeface="メイリオ"/>
              </a:rPr>
              <a:t>Collaboration</a:t>
            </a:r>
            <a:r>
              <a:rPr lang="ja-JP" altLang="en-US" sz="1400" b="1" dirty="0" smtClean="0">
                <a:latin typeface="メイリオ"/>
                <a:ea typeface="メイリオ"/>
                <a:cs typeface="メイリオ"/>
              </a:rPr>
              <a:t>においてより積極的な役割を果たすことが大切。</a:t>
            </a:r>
          </a:p>
          <a:p>
            <a:pPr indent="0">
              <a:lnSpc>
                <a:spcPct val="90000"/>
              </a:lnSpc>
              <a:spcBef>
                <a:spcPts val="1800"/>
              </a:spcBef>
              <a:buNone/>
            </a:pPr>
            <a:r>
              <a:rPr lang="en-US" altLang="en-US" sz="1600" b="1" dirty="0" smtClean="0">
                <a:latin typeface="メイリオ"/>
                <a:ea typeface="メイリオ"/>
                <a:cs typeface="メイリオ"/>
              </a:rPr>
              <a:t>4</a:t>
            </a:r>
            <a:r>
              <a:rPr lang="ja-JP" altLang="en-US" sz="1600" b="1" dirty="0" smtClean="0">
                <a:latin typeface="メイリオ"/>
                <a:ea typeface="メイリオ"/>
                <a:cs typeface="メイリオ"/>
              </a:rPr>
              <a:t>．ビジネス形成にはバックキャスティング思考とプロトタイプによる社会実験を</a:t>
            </a:r>
            <a:endParaRPr lang="en-US" altLang="ja-JP" sz="1600" b="1" dirty="0">
              <a:latin typeface="メイリオ"/>
              <a:ea typeface="メイリオ"/>
              <a:cs typeface="メイリオ"/>
            </a:endParaRPr>
          </a:p>
          <a:p>
            <a:pPr lvl="1" indent="0">
              <a:lnSpc>
                <a:spcPct val="90000"/>
              </a:lnSpc>
              <a:buNone/>
            </a:pPr>
            <a:r>
              <a:rPr lang="ja-JP" altLang="en-US" sz="1200" b="1" dirty="0">
                <a:latin typeface="メイリオ"/>
                <a:ea typeface="メイリオ"/>
                <a:cs typeface="メイリオ"/>
              </a:rPr>
              <a:t>ハッカソン、</a:t>
            </a:r>
            <a:r>
              <a:rPr lang="ja-JP" altLang="en-US" sz="1200" b="1" dirty="0" smtClean="0">
                <a:latin typeface="メイリオ"/>
                <a:ea typeface="メイリオ"/>
                <a:cs typeface="メイリオ"/>
              </a:rPr>
              <a:t>アイデアソンで生まれた</a:t>
            </a:r>
            <a:r>
              <a:rPr lang="ja-JP" altLang="ja-JP" sz="1200" b="1" dirty="0" smtClean="0">
                <a:latin typeface="メイリオ"/>
                <a:ea typeface="メイリオ"/>
                <a:cs typeface="メイリオ"/>
              </a:rPr>
              <a:t>社会課題解決</a:t>
            </a:r>
            <a:r>
              <a:rPr lang="ja-JP" altLang="en-US" sz="1200" b="1" dirty="0" smtClean="0">
                <a:latin typeface="メイリオ"/>
                <a:ea typeface="メイリオ"/>
                <a:cs typeface="メイリオ"/>
              </a:rPr>
              <a:t>のアイディアを</a:t>
            </a:r>
            <a:r>
              <a:rPr lang="ja-JP" altLang="ja-JP" sz="1200" b="1" dirty="0" smtClean="0">
                <a:latin typeface="メイリオ"/>
                <a:ea typeface="メイリオ"/>
                <a:cs typeface="メイリオ"/>
              </a:rPr>
              <a:t>持続</a:t>
            </a:r>
            <a:r>
              <a:rPr lang="ja-JP" altLang="ja-JP" sz="1200" b="1" dirty="0">
                <a:latin typeface="メイリオ"/>
                <a:ea typeface="メイリオ"/>
                <a:cs typeface="メイリオ"/>
              </a:rPr>
              <a:t>可能なビジネスに</a:t>
            </a:r>
            <a:r>
              <a:rPr lang="ja-JP" altLang="ja-JP" sz="1200" b="1" dirty="0" smtClean="0">
                <a:latin typeface="メイリオ"/>
                <a:ea typeface="メイリオ"/>
                <a:cs typeface="メイリオ"/>
              </a:rPr>
              <a:t>発展</a:t>
            </a:r>
            <a:r>
              <a:rPr lang="ja-JP" altLang="en-US" sz="1200" b="1" dirty="0" smtClean="0">
                <a:latin typeface="メイリオ"/>
                <a:ea typeface="メイリオ"/>
                <a:cs typeface="メイリオ"/>
              </a:rPr>
              <a:t>させるには</a:t>
            </a:r>
            <a:r>
              <a:rPr lang="ja-JP" altLang="ja-JP" sz="1200" b="1" dirty="0" smtClean="0">
                <a:latin typeface="メイリオ"/>
                <a:ea typeface="メイリオ"/>
                <a:cs typeface="メイリオ"/>
              </a:rPr>
              <a:t>、</a:t>
            </a:r>
            <a:r>
              <a:rPr lang="ja-JP" altLang="en-US" sz="1200" b="1" dirty="0" smtClean="0">
                <a:latin typeface="メイリオ"/>
                <a:ea typeface="メイリオ"/>
                <a:cs typeface="メイリオ"/>
              </a:rPr>
              <a:t>まず課題解決後のあるべき姿を定義し、あるべき姿と現状とのギャップを埋めて行くバックキャスティング思考で新規サービスの価値を説明し、理解・共感を広げるとともに、プロトタイプを用いて、関係ステークホルダーを巻き込んだ社会実験を行うことが効果的。</a:t>
            </a:r>
            <a:endParaRPr lang="en-US" altLang="ja-JP" b="1" dirty="0">
              <a:latin typeface="メイリオ"/>
              <a:ea typeface="メイリオ"/>
              <a:cs typeface="メイリオ"/>
            </a:endParaRPr>
          </a:p>
          <a:p>
            <a:pPr indent="0">
              <a:lnSpc>
                <a:spcPct val="90000"/>
              </a:lnSpc>
              <a:spcBef>
                <a:spcPts val="1800"/>
              </a:spcBef>
              <a:buNone/>
            </a:pPr>
            <a:r>
              <a:rPr lang="en-US" altLang="en-US" sz="1600" b="1" dirty="0">
                <a:latin typeface="メイリオ"/>
                <a:ea typeface="メイリオ"/>
                <a:cs typeface="メイリオ"/>
              </a:rPr>
              <a:t>5</a:t>
            </a:r>
            <a:r>
              <a:rPr lang="ja-JP" altLang="en-US" sz="1600" b="1" dirty="0" smtClean="0">
                <a:latin typeface="メイリオ"/>
                <a:ea typeface="メイリオ"/>
                <a:cs typeface="メイリオ"/>
              </a:rPr>
              <a:t>．ビジネス</a:t>
            </a:r>
            <a:r>
              <a:rPr lang="ja-JP" altLang="en-US" sz="1600" b="1" dirty="0">
                <a:latin typeface="メイリオ"/>
                <a:ea typeface="メイリオ"/>
                <a:cs typeface="メイリオ"/>
              </a:rPr>
              <a:t>継続</a:t>
            </a:r>
            <a:r>
              <a:rPr lang="ja-JP" altLang="en-US" sz="1600" b="1" dirty="0" smtClean="0">
                <a:latin typeface="メイリオ"/>
                <a:ea typeface="メイリオ"/>
                <a:cs typeface="メイリオ"/>
              </a:rPr>
              <a:t>の鍵は</a:t>
            </a:r>
            <a:r>
              <a:rPr lang="en-US" altLang="ja-JP" sz="1600" b="1" dirty="0" smtClean="0">
                <a:latin typeface="メイリオ"/>
                <a:ea typeface="メイリオ"/>
                <a:cs typeface="メイリオ"/>
              </a:rPr>
              <a:t>3</a:t>
            </a:r>
            <a:r>
              <a:rPr lang="ja-JP" altLang="en-US" sz="1600" b="1" dirty="0" smtClean="0">
                <a:latin typeface="メイリオ"/>
                <a:ea typeface="メイリオ"/>
                <a:cs typeface="メイリオ"/>
              </a:rPr>
              <a:t>つの論理（</a:t>
            </a:r>
            <a:r>
              <a:rPr lang="en-US" altLang="ja-JP" sz="1600" b="1" dirty="0">
                <a:latin typeface="メイリオ"/>
                <a:ea typeface="メイリオ"/>
                <a:cs typeface="メイリオ"/>
              </a:rPr>
              <a:t>M, C, G</a:t>
            </a:r>
            <a:r>
              <a:rPr lang="ja-JP" altLang="en-US" sz="1600" b="1" dirty="0" smtClean="0">
                <a:latin typeface="メイリオ"/>
                <a:ea typeface="メイリオ"/>
                <a:cs typeface="メイリオ"/>
              </a:rPr>
              <a:t>）の組み合わせ</a:t>
            </a:r>
            <a:endParaRPr lang="en-US" altLang="ja-JP" sz="1600" b="1" dirty="0">
              <a:latin typeface="メイリオ"/>
              <a:ea typeface="メイリオ"/>
              <a:cs typeface="メイリオ"/>
            </a:endParaRPr>
          </a:p>
          <a:p>
            <a:pPr lvl="1">
              <a:lnSpc>
                <a:spcPct val="90000"/>
              </a:lnSpc>
              <a:buNone/>
            </a:pPr>
            <a:r>
              <a:rPr lang="ja-JP" altLang="en-US" sz="1400" b="1" dirty="0">
                <a:latin typeface="メイリオ"/>
                <a:ea typeface="メイリオ"/>
                <a:cs typeface="メイリオ"/>
              </a:rPr>
              <a:t>オープンデータでビジネス</a:t>
            </a:r>
            <a:r>
              <a:rPr lang="ja-JP" altLang="en-US" sz="1400" b="1" dirty="0" smtClean="0">
                <a:latin typeface="メイリオ"/>
                <a:ea typeface="メイリオ"/>
                <a:cs typeface="メイリオ"/>
              </a:rPr>
              <a:t>を継続して行くに</a:t>
            </a:r>
            <a:r>
              <a:rPr lang="ja-JP" altLang="en-US" sz="1400" b="1" dirty="0">
                <a:latin typeface="メイリオ"/>
                <a:ea typeface="メイリオ"/>
                <a:cs typeface="メイリオ"/>
              </a:rPr>
              <a:t>は、</a:t>
            </a:r>
            <a:r>
              <a:rPr lang="en-US" altLang="ja-JP" sz="1400" b="1" dirty="0">
                <a:latin typeface="メイリオ"/>
                <a:ea typeface="メイリオ"/>
                <a:cs typeface="メイリオ"/>
              </a:rPr>
              <a:t>Market</a:t>
            </a:r>
            <a:r>
              <a:rPr lang="ja-JP" altLang="en-US" sz="1400" b="1" dirty="0">
                <a:latin typeface="メイリオ"/>
                <a:ea typeface="メイリオ"/>
                <a:cs typeface="メイリオ"/>
              </a:rPr>
              <a:t>（市場）</a:t>
            </a:r>
            <a:r>
              <a:rPr lang="ja-JP" altLang="en-US" sz="1400" b="1" dirty="0" smtClean="0">
                <a:latin typeface="メイリオ"/>
                <a:ea typeface="メイリオ"/>
                <a:cs typeface="メイリオ"/>
              </a:rPr>
              <a:t>の論理だけで</a:t>
            </a:r>
            <a:r>
              <a:rPr lang="ja-JP" altLang="en-US" sz="1400" b="1" dirty="0">
                <a:latin typeface="メイリオ"/>
                <a:ea typeface="メイリオ"/>
                <a:cs typeface="メイリオ"/>
              </a:rPr>
              <a:t>なく、</a:t>
            </a:r>
            <a:r>
              <a:rPr lang="en-US" altLang="ja-JP" sz="1400" b="1" dirty="0">
                <a:latin typeface="メイリオ"/>
                <a:ea typeface="メイリオ"/>
                <a:cs typeface="メイリオ"/>
              </a:rPr>
              <a:t>Community</a:t>
            </a:r>
            <a:r>
              <a:rPr lang="ja-JP" altLang="en-US" sz="1400" b="1" dirty="0">
                <a:latin typeface="メイリオ"/>
                <a:ea typeface="メイリオ"/>
                <a:cs typeface="メイリオ"/>
              </a:rPr>
              <a:t>（共同体）</a:t>
            </a:r>
            <a:r>
              <a:rPr lang="ja-JP" altLang="en-US" sz="1400" b="1" dirty="0" smtClean="0">
                <a:latin typeface="メイリオ"/>
                <a:ea typeface="メイリオ"/>
                <a:cs typeface="メイリオ"/>
              </a:rPr>
              <a:t>の論理及び行政（</a:t>
            </a:r>
            <a:r>
              <a:rPr lang="en-US" altLang="ja-JP" sz="1400" b="1" dirty="0">
                <a:latin typeface="メイリオ"/>
                <a:ea typeface="メイリオ"/>
                <a:cs typeface="メイリオ"/>
              </a:rPr>
              <a:t>Government</a:t>
            </a:r>
            <a:r>
              <a:rPr lang="ja-JP" altLang="en-US" sz="1400" b="1" dirty="0">
                <a:latin typeface="メイリオ"/>
                <a:ea typeface="メイリオ"/>
                <a:cs typeface="メイリオ"/>
              </a:rPr>
              <a:t>）</a:t>
            </a:r>
            <a:r>
              <a:rPr lang="ja-JP" altLang="en-US" sz="1400" b="1" dirty="0" smtClean="0">
                <a:latin typeface="メイリオ"/>
                <a:ea typeface="メイリオ"/>
                <a:cs typeface="メイリオ"/>
              </a:rPr>
              <a:t>の論理を</a:t>
            </a:r>
            <a:r>
              <a:rPr lang="ja-JP" altLang="en-US" sz="1400" b="1" dirty="0">
                <a:latin typeface="メイリオ"/>
                <a:ea typeface="メイリオ"/>
                <a:cs typeface="メイリオ"/>
              </a:rPr>
              <a:t>組み合わせ</a:t>
            </a:r>
            <a:r>
              <a:rPr lang="ja-JP" altLang="en-US" sz="1400" b="1" dirty="0" smtClean="0">
                <a:latin typeface="メイリオ"/>
                <a:ea typeface="メイリオ"/>
                <a:cs typeface="メイリオ"/>
              </a:rPr>
              <a:t>、関係する企業、市民と行政を共に巻き込んで</a:t>
            </a:r>
            <a:r>
              <a:rPr lang="ja-JP" altLang="en-US" sz="1400" b="1" dirty="0">
                <a:latin typeface="メイリオ"/>
                <a:ea typeface="メイリオ"/>
                <a:cs typeface="メイリオ"/>
              </a:rPr>
              <a:t>行く</a:t>
            </a:r>
            <a:r>
              <a:rPr lang="en-US" altLang="ja-JP" sz="1400" b="1" dirty="0">
                <a:latin typeface="メイリオ"/>
                <a:ea typeface="メイリオ"/>
                <a:cs typeface="メイリオ"/>
              </a:rPr>
              <a:t>Collaboration</a:t>
            </a:r>
            <a:r>
              <a:rPr lang="ja-JP" altLang="en-US" sz="1400" b="1" dirty="0">
                <a:latin typeface="メイリオ"/>
                <a:ea typeface="メイリオ"/>
                <a:cs typeface="メイリオ"/>
              </a:rPr>
              <a:t>（協働）の構築力が必要。</a:t>
            </a:r>
            <a:endParaRPr lang="en-US" altLang="ja-JP" sz="1400" b="1" dirty="0">
              <a:latin typeface="メイリオ"/>
              <a:ea typeface="メイリオ"/>
              <a:cs typeface="メイリオ"/>
            </a:endParaRPr>
          </a:p>
          <a:p>
            <a:pPr lvl="1" indent="0">
              <a:lnSpc>
                <a:spcPct val="90000"/>
              </a:lnSpc>
              <a:buNone/>
            </a:pPr>
            <a:endParaRPr lang="en-US" altLang="ja-JP" sz="1200" b="1" dirty="0" smtClean="0">
              <a:latin typeface="メイリオ"/>
              <a:ea typeface="メイリオ"/>
              <a:cs typeface="メイリオ"/>
            </a:endParaRPr>
          </a:p>
        </p:txBody>
      </p:sp>
    </p:spTree>
    <p:extLst>
      <p:ext uri="{BB962C8B-B14F-4D97-AF65-F5344CB8AC3E}">
        <p14:creationId xmlns:p14="http://schemas.microsoft.com/office/powerpoint/2010/main" val="2938288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右矢印 16"/>
          <p:cNvSpPr/>
          <p:nvPr/>
        </p:nvSpPr>
        <p:spPr bwMode="auto">
          <a:xfrm>
            <a:off x="2124016" y="2276872"/>
            <a:ext cx="5400600" cy="3240360"/>
          </a:xfrm>
          <a:prstGeom prst="rightArrow">
            <a:avLst>
              <a:gd name="adj1" fmla="val 50000"/>
              <a:gd name="adj2" fmla="val 42153"/>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p:txBody>
      </p:sp>
      <p:sp>
        <p:nvSpPr>
          <p:cNvPr id="15" name="正方形/長方形 14"/>
          <p:cNvSpPr/>
          <p:nvPr/>
        </p:nvSpPr>
        <p:spPr bwMode="auto">
          <a:xfrm>
            <a:off x="3708192" y="2276872"/>
            <a:ext cx="2448272" cy="216024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u="none" strike="noStrike" cap="none" normalizeH="0" baseline="0" dirty="0" smtClean="0">
                <a:ln>
                  <a:noFill/>
                </a:ln>
                <a:solidFill>
                  <a:schemeClr val="tx1"/>
                </a:solidFill>
                <a:effectLst/>
                <a:latin typeface="メイリオ"/>
                <a:ea typeface="メイリオ"/>
                <a:cs typeface="メイリオ"/>
              </a:rPr>
              <a:t>Visualization</a:t>
            </a: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sz="2800" b="1" dirty="0">
              <a:latin typeface="メイリオ"/>
              <a:ea typeface="メイリオ"/>
              <a:cs typeface="メイリオ"/>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800" b="1" u="none" strike="noStrike" cap="none" normalizeH="0" baseline="0" dirty="0" smtClean="0">
              <a:ln>
                <a:noFill/>
              </a:ln>
              <a:solidFill>
                <a:schemeClr val="tx1"/>
              </a:solidFill>
              <a:effectLst/>
              <a:latin typeface="メイリオ"/>
              <a:ea typeface="メイリオ"/>
              <a:cs typeface="メイリオ"/>
            </a:endParaRPr>
          </a:p>
        </p:txBody>
      </p:sp>
      <p:sp>
        <p:nvSpPr>
          <p:cNvPr id="2" name="タイトル 1"/>
          <p:cNvSpPr>
            <a:spLocks noGrp="1"/>
          </p:cNvSpPr>
          <p:nvPr>
            <p:ph type="title"/>
          </p:nvPr>
        </p:nvSpPr>
        <p:spPr>
          <a:xfrm>
            <a:off x="495300" y="260648"/>
            <a:ext cx="8915400" cy="431799"/>
          </a:xfrm>
        </p:spPr>
        <p:txBody>
          <a:bodyPr/>
          <a:lstStyle/>
          <a:p>
            <a:pPr marL="98117" lvl="0"/>
            <a:r>
              <a:rPr lang="ja-JP" altLang="en-US" sz="2800" dirty="0" smtClean="0">
                <a:solidFill>
                  <a:srgbClr val="000000"/>
                </a:solidFill>
              </a:rPr>
              <a:t>価値創出のための４つの活動とバックキャスティング思考</a:t>
            </a:r>
            <a:endParaRPr kumimoji="1" lang="ja-JP" altLang="en-US" sz="2800" dirty="0">
              <a:solidFill>
                <a:srgbClr val="000000"/>
              </a:solidFill>
            </a:endParaRPr>
          </a:p>
        </p:txBody>
      </p:sp>
      <p:sp>
        <p:nvSpPr>
          <p:cNvPr id="5" name="正方形/長方形 4"/>
          <p:cNvSpPr/>
          <p:nvPr/>
        </p:nvSpPr>
        <p:spPr bwMode="auto">
          <a:xfrm>
            <a:off x="2124016" y="2276872"/>
            <a:ext cx="1584176" cy="216024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u="none" strike="noStrike" cap="none" normalizeH="0" baseline="0" dirty="0" smtClean="0">
                <a:ln>
                  <a:noFill/>
                </a:ln>
                <a:solidFill>
                  <a:schemeClr val="tx1"/>
                </a:solidFill>
                <a:effectLst/>
                <a:latin typeface="メイリオ"/>
                <a:ea typeface="メイリオ"/>
                <a:cs typeface="メイリオ"/>
              </a:rPr>
              <a:t>Data</a:t>
            </a:r>
            <a:endParaRPr kumimoji="1" lang="ja-JP" altLang="en-US" sz="2400" b="1" u="none" strike="noStrike" cap="none" normalizeH="0" baseline="0" dirty="0" smtClean="0">
              <a:ln>
                <a:noFill/>
              </a:ln>
              <a:solidFill>
                <a:schemeClr val="tx1"/>
              </a:solidFill>
              <a:effectLst/>
              <a:latin typeface="メイリオ"/>
              <a:ea typeface="メイリオ"/>
              <a:cs typeface="メイリオ"/>
            </a:endParaRPr>
          </a:p>
        </p:txBody>
      </p:sp>
      <p:sp>
        <p:nvSpPr>
          <p:cNvPr id="13" name="正方形/長方形 12"/>
          <p:cNvSpPr/>
          <p:nvPr/>
        </p:nvSpPr>
        <p:spPr bwMode="auto">
          <a:xfrm>
            <a:off x="3708192" y="3429000"/>
            <a:ext cx="1872208" cy="1008112"/>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u="none" strike="noStrike" cap="none" normalizeH="0" baseline="0" dirty="0" smtClean="0">
                <a:ln>
                  <a:noFill/>
                </a:ln>
                <a:solidFill>
                  <a:schemeClr val="tx1"/>
                </a:solidFill>
                <a:effectLst/>
                <a:latin typeface="メイリオ"/>
                <a:ea typeface="メイリオ"/>
                <a:cs typeface="メイリオ"/>
              </a:rPr>
              <a:t>Analytics</a:t>
            </a:r>
            <a:endParaRPr kumimoji="1" lang="ja-JP" altLang="en-US" sz="2400" b="1" u="none" strike="noStrike" cap="none" normalizeH="0" baseline="0" dirty="0" smtClean="0">
              <a:ln>
                <a:noFill/>
              </a:ln>
              <a:solidFill>
                <a:schemeClr val="tx1"/>
              </a:solidFill>
              <a:effectLst/>
              <a:latin typeface="メイリオ"/>
              <a:ea typeface="メイリオ"/>
              <a:cs typeface="メイリオ"/>
            </a:endParaRPr>
          </a:p>
        </p:txBody>
      </p:sp>
      <p:sp>
        <p:nvSpPr>
          <p:cNvPr id="16" name="正方形/長方形 15"/>
          <p:cNvSpPr/>
          <p:nvPr/>
        </p:nvSpPr>
        <p:spPr bwMode="auto">
          <a:xfrm>
            <a:off x="2124016" y="4437112"/>
            <a:ext cx="4032447" cy="108012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u="none" strike="noStrike" cap="none" normalizeH="0" baseline="0" dirty="0" smtClean="0">
                <a:ln>
                  <a:noFill/>
                </a:ln>
                <a:solidFill>
                  <a:schemeClr val="tx1"/>
                </a:solidFill>
                <a:effectLst/>
                <a:latin typeface="メイリオ"/>
                <a:ea typeface="メイリオ"/>
                <a:cs typeface="メイリオ"/>
              </a:rPr>
              <a:t>Collaboration</a:t>
            </a:r>
            <a:endParaRPr kumimoji="1" lang="ja-JP" altLang="en-US" sz="2400" b="1" u="none" strike="noStrike" cap="none" normalizeH="0" baseline="0" dirty="0" smtClean="0">
              <a:ln>
                <a:noFill/>
              </a:ln>
              <a:solidFill>
                <a:schemeClr val="tx1"/>
              </a:solidFill>
              <a:effectLst/>
              <a:latin typeface="メイリオ"/>
              <a:ea typeface="メイリオ"/>
              <a:cs typeface="メイリオ"/>
            </a:endParaRPr>
          </a:p>
        </p:txBody>
      </p:sp>
      <p:sp>
        <p:nvSpPr>
          <p:cNvPr id="18" name="円/楕円 17"/>
          <p:cNvSpPr/>
          <p:nvPr/>
        </p:nvSpPr>
        <p:spPr bwMode="auto">
          <a:xfrm>
            <a:off x="251808" y="2924944"/>
            <a:ext cx="1800000" cy="1800000"/>
          </a:xfrm>
          <a:prstGeom prst="ellipse">
            <a:avLst/>
          </a:prstGeom>
          <a:noFill/>
          <a:ln w="38100"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400" fontAlgn="base">
              <a:spcBef>
                <a:spcPct val="0"/>
              </a:spcBef>
              <a:spcAft>
                <a:spcPct val="0"/>
              </a:spcAft>
            </a:pPr>
            <a:r>
              <a:rPr lang="ja-JP" altLang="en-US" sz="2400" b="1" dirty="0">
                <a:latin typeface="メイリオ"/>
                <a:ea typeface="メイリオ"/>
                <a:cs typeface="メイリオ"/>
              </a:rPr>
              <a:t>課題</a:t>
            </a:r>
            <a:r>
              <a:rPr lang="ja-JP" altLang="en-US" sz="2400" b="1" dirty="0" smtClean="0">
                <a:latin typeface="メイリオ"/>
                <a:ea typeface="メイリオ"/>
                <a:cs typeface="メイリオ"/>
              </a:rPr>
              <a:t>が</a:t>
            </a:r>
            <a:endParaRPr lang="en-US" altLang="ja-JP" sz="2400" b="1" dirty="0" smtClean="0">
              <a:latin typeface="メイリオ"/>
              <a:ea typeface="メイリオ"/>
              <a:cs typeface="メイリオ"/>
            </a:endParaRPr>
          </a:p>
          <a:p>
            <a:pPr algn="ctr" defTabSz="914400" fontAlgn="base">
              <a:spcBef>
                <a:spcPct val="0"/>
              </a:spcBef>
              <a:spcAft>
                <a:spcPct val="0"/>
              </a:spcAft>
            </a:pPr>
            <a:r>
              <a:rPr lang="ja-JP" altLang="en-US" sz="2400" b="1" dirty="0" smtClean="0">
                <a:latin typeface="メイリオ"/>
                <a:ea typeface="メイリオ"/>
                <a:cs typeface="メイリオ"/>
              </a:rPr>
              <a:t>ある</a:t>
            </a:r>
            <a:r>
              <a:rPr lang="ja-JP" altLang="en-US" sz="2400" b="1" dirty="0">
                <a:latin typeface="メイリオ"/>
                <a:ea typeface="メイリオ"/>
                <a:cs typeface="メイリオ"/>
              </a:rPr>
              <a:t>状態</a:t>
            </a:r>
          </a:p>
        </p:txBody>
      </p:sp>
      <p:sp>
        <p:nvSpPr>
          <p:cNvPr id="20" name="円/楕円 19"/>
          <p:cNvSpPr/>
          <p:nvPr/>
        </p:nvSpPr>
        <p:spPr bwMode="auto">
          <a:xfrm>
            <a:off x="7617296" y="2924944"/>
            <a:ext cx="1980000" cy="1980000"/>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u="none" strike="noStrike" cap="none" normalizeH="0" baseline="0" dirty="0" smtClean="0">
                <a:ln>
                  <a:noFill/>
                </a:ln>
                <a:solidFill>
                  <a:schemeClr val="tx1"/>
                </a:solidFill>
                <a:effectLst/>
                <a:latin typeface="メイリオ"/>
                <a:ea typeface="メイリオ"/>
                <a:cs typeface="メイリオ"/>
              </a:rPr>
              <a:t>課題が</a:t>
            </a:r>
            <a:endParaRPr kumimoji="1" lang="en-US" altLang="ja-JP" sz="2400" b="1" u="none" strike="noStrike" cap="none" normalizeH="0" baseline="0" dirty="0" smtClean="0">
              <a:ln>
                <a:noFill/>
              </a:ln>
              <a:solidFill>
                <a:schemeClr val="tx1"/>
              </a:solidFill>
              <a:effectLst/>
              <a:latin typeface="メイリオ"/>
              <a:ea typeface="メイリオ"/>
              <a:cs typeface="メイリオ"/>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200" b="1" u="none" strike="noStrike" cap="none" normalizeH="0" baseline="0" dirty="0" smtClean="0">
                <a:ln>
                  <a:noFill/>
                </a:ln>
                <a:solidFill>
                  <a:schemeClr val="tx1"/>
                </a:solidFill>
                <a:effectLst/>
                <a:latin typeface="メイリオ"/>
                <a:ea typeface="メイリオ"/>
                <a:cs typeface="メイリオ"/>
              </a:rPr>
              <a:t>解決された</a:t>
            </a:r>
            <a:r>
              <a:rPr kumimoji="1" lang="ja-JP" altLang="en-US" sz="2400" b="1" u="none" strike="noStrike" cap="none" normalizeH="0" baseline="0" dirty="0" smtClean="0">
                <a:ln>
                  <a:noFill/>
                </a:ln>
                <a:solidFill>
                  <a:schemeClr val="tx1"/>
                </a:solidFill>
                <a:effectLst/>
                <a:latin typeface="メイリオ"/>
                <a:ea typeface="メイリオ"/>
                <a:cs typeface="メイリオ"/>
              </a:rPr>
              <a:t>状態</a:t>
            </a:r>
          </a:p>
        </p:txBody>
      </p:sp>
    </p:spTree>
    <p:extLst>
      <p:ext uri="{BB962C8B-B14F-4D97-AF65-F5344CB8AC3E}">
        <p14:creationId xmlns:p14="http://schemas.microsoft.com/office/powerpoint/2010/main" val="748796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rrowheads="1"/>
          </p:cNvSpPr>
          <p:nvPr/>
        </p:nvSpPr>
        <p:spPr bwMode="auto">
          <a:xfrm>
            <a:off x="3209132" y="2597151"/>
            <a:ext cx="4180814" cy="3859213"/>
          </a:xfrm>
          <a:prstGeom prst="ellipse">
            <a:avLst/>
          </a:prstGeom>
          <a:solidFill>
            <a:schemeClr val="accent6">
              <a:lumMod val="60000"/>
              <a:lumOff val="40000"/>
            </a:schemeClr>
          </a:solidFill>
          <a:ln w="76200">
            <a:solidFill>
              <a:schemeClr val="accent6">
                <a:lumMod val="75000"/>
              </a:schemeClr>
            </a:solidFill>
            <a:prstDash val="sysDot"/>
            <a:miter lim="800000"/>
            <a:headEnd/>
            <a:tailEnd/>
          </a:ln>
          <a:effectLst/>
        </p:spPr>
        <p:txBody>
          <a:bodyPr wrap="none" anchor="ctr"/>
          <a:lstStyle/>
          <a:p>
            <a:pPr>
              <a:defRPr/>
            </a:pPr>
            <a:endParaRPr lang="ja-JP" altLang="en-US">
              <a:latin typeface="メイリオ"/>
              <a:ea typeface="メイリオ"/>
              <a:cs typeface="メイリオ"/>
            </a:endParaRPr>
          </a:p>
        </p:txBody>
      </p:sp>
      <p:sp>
        <p:nvSpPr>
          <p:cNvPr id="4" name="Text Box 3"/>
          <p:cNvSpPr txBox="1">
            <a:spLocks noChangeArrowheads="1"/>
          </p:cNvSpPr>
          <p:nvPr/>
        </p:nvSpPr>
        <p:spPr bwMode="auto">
          <a:xfrm>
            <a:off x="319882" y="2673351"/>
            <a:ext cx="43940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ja-JP" altLang="en-US" b="1" dirty="0">
                <a:latin typeface="メイリオ"/>
                <a:ea typeface="メイリオ"/>
                <a:cs typeface="メイリオ"/>
              </a:rPr>
              <a:t>企業</a:t>
            </a:r>
          </a:p>
        </p:txBody>
      </p:sp>
      <p:sp>
        <p:nvSpPr>
          <p:cNvPr id="5" name="Text Box 5"/>
          <p:cNvSpPr txBox="1">
            <a:spLocks noChangeArrowheads="1"/>
          </p:cNvSpPr>
          <p:nvPr/>
        </p:nvSpPr>
        <p:spPr bwMode="auto">
          <a:xfrm>
            <a:off x="5360591" y="2039938"/>
            <a:ext cx="354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ja-JP" altLang="en-US" b="1" spc="-100" dirty="0">
                <a:latin typeface="メイリオ"/>
                <a:ea typeface="メイリオ"/>
                <a:cs typeface="メイリオ"/>
              </a:rPr>
              <a:t>市民</a:t>
            </a:r>
            <a:endParaRPr lang="en-US" altLang="ja-JP" b="1" spc="-100" dirty="0">
              <a:latin typeface="メイリオ"/>
              <a:ea typeface="メイリオ"/>
              <a:cs typeface="メイリオ"/>
            </a:endParaRPr>
          </a:p>
        </p:txBody>
      </p:sp>
      <p:sp>
        <p:nvSpPr>
          <p:cNvPr id="7" name="Text Box 4"/>
          <p:cNvSpPr txBox="1">
            <a:spLocks noChangeArrowheads="1"/>
          </p:cNvSpPr>
          <p:nvPr/>
        </p:nvSpPr>
        <p:spPr bwMode="auto">
          <a:xfrm>
            <a:off x="116946" y="5356225"/>
            <a:ext cx="28479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ja-JP" altLang="en-US" b="1" dirty="0">
                <a:latin typeface="メイリオ" pitchFamily="50" charset="-128"/>
                <a:ea typeface="メイリオ" pitchFamily="50" charset="-128"/>
              </a:rPr>
              <a:t>新しい</a:t>
            </a:r>
            <a:endParaRPr lang="en-US" altLang="ja-JP" b="1" dirty="0">
              <a:latin typeface="メイリオ" pitchFamily="50" charset="-128"/>
              <a:ea typeface="メイリオ" pitchFamily="50" charset="-128"/>
            </a:endParaRPr>
          </a:p>
          <a:p>
            <a:pPr algn="ctr">
              <a:defRPr/>
            </a:pPr>
            <a:r>
              <a:rPr lang="ja-JP" altLang="en-US" b="1" dirty="0">
                <a:latin typeface="メイリオ" pitchFamily="50" charset="-128"/>
                <a:ea typeface="メイリオ" pitchFamily="50" charset="-128"/>
              </a:rPr>
              <a:t>公共空間</a:t>
            </a:r>
            <a:r>
              <a:rPr lang="en-US" altLang="ja-JP" b="1" dirty="0">
                <a:latin typeface="メイリオ" pitchFamily="50" charset="-128"/>
                <a:ea typeface="メイリオ" pitchFamily="50" charset="-128"/>
              </a:rPr>
              <a:t> </a:t>
            </a:r>
          </a:p>
        </p:txBody>
      </p:sp>
      <p:cxnSp>
        <p:nvCxnSpPr>
          <p:cNvPr id="8" name="直線矢印コネクタ 7"/>
          <p:cNvCxnSpPr>
            <a:stCxn id="13" idx="0"/>
            <a:endCxn id="3" idx="6"/>
          </p:cNvCxnSpPr>
          <p:nvPr/>
        </p:nvCxnSpPr>
        <p:spPr>
          <a:xfrm flipH="1" flipV="1">
            <a:off x="7389946" y="4526758"/>
            <a:ext cx="888273" cy="1210468"/>
          </a:xfrm>
          <a:prstGeom prst="straightConnector1">
            <a:avLst/>
          </a:prstGeom>
          <a:ln w="28575" cmpd="sng">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8438" name="Oval 2"/>
          <p:cNvSpPr>
            <a:spLocks noChangeArrowheads="1"/>
          </p:cNvSpPr>
          <p:nvPr/>
        </p:nvSpPr>
        <p:spPr bwMode="auto">
          <a:xfrm>
            <a:off x="4019153" y="4171950"/>
            <a:ext cx="2455863" cy="2268538"/>
          </a:xfrm>
          <a:prstGeom prst="ellipse">
            <a:avLst/>
          </a:prstGeom>
          <a:solidFill>
            <a:schemeClr val="bg1"/>
          </a:solidFill>
          <a:ln w="76200">
            <a:solidFill>
              <a:srgbClr val="333399"/>
            </a:solidFill>
            <a:miter lim="800000"/>
            <a:headEnd/>
            <a:tailEnd/>
          </a:ln>
        </p:spPr>
        <p:txBody>
          <a:bodyPr wrap="none" anchor="ctr"/>
          <a:lstStyle/>
          <a:p>
            <a:endParaRPr lang="ja-JP" altLang="en-US">
              <a:latin typeface="メイリオ" charset="0"/>
              <a:ea typeface="メイリオ" charset="0"/>
              <a:cs typeface="メイリオ" charset="0"/>
            </a:endParaRPr>
          </a:p>
        </p:txBody>
      </p:sp>
      <p:sp>
        <p:nvSpPr>
          <p:cNvPr id="18439" name="Text Box 4"/>
          <p:cNvSpPr txBox="1">
            <a:spLocks noChangeArrowheads="1"/>
          </p:cNvSpPr>
          <p:nvPr/>
        </p:nvSpPr>
        <p:spPr bwMode="auto">
          <a:xfrm>
            <a:off x="2982119" y="5938838"/>
            <a:ext cx="4590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r>
              <a:rPr lang="ja-JP" altLang="en-US" b="1">
                <a:latin typeface="メイリオ" charset="0"/>
                <a:ea typeface="メイリオ" charset="0"/>
                <a:cs typeface="メイリオ" charset="0"/>
              </a:rPr>
              <a:t>行政</a:t>
            </a:r>
            <a:r>
              <a:rPr lang="en-US" altLang="ja-JP" b="1">
                <a:latin typeface="メイリオ" charset="0"/>
                <a:ea typeface="メイリオ" charset="0"/>
                <a:cs typeface="メイリオ" charset="0"/>
              </a:rPr>
              <a:t> </a:t>
            </a:r>
          </a:p>
        </p:txBody>
      </p:sp>
      <p:sp>
        <p:nvSpPr>
          <p:cNvPr id="18440" name="Oval 8"/>
          <p:cNvSpPr>
            <a:spLocks noChangeArrowheads="1"/>
          </p:cNvSpPr>
          <p:nvPr/>
        </p:nvSpPr>
        <p:spPr bwMode="auto">
          <a:xfrm>
            <a:off x="4717389" y="1725614"/>
            <a:ext cx="3823096" cy="3527425"/>
          </a:xfrm>
          <a:prstGeom prst="ellipse">
            <a:avLst/>
          </a:prstGeom>
          <a:noFill/>
          <a:ln w="76200">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latin typeface="メイリオ" charset="0"/>
              <a:ea typeface="メイリオ" charset="0"/>
              <a:cs typeface="メイリオ" charset="0"/>
            </a:endParaRPr>
          </a:p>
        </p:txBody>
      </p:sp>
      <p:sp>
        <p:nvSpPr>
          <p:cNvPr id="18441" name="Oval 7"/>
          <p:cNvSpPr>
            <a:spLocks noChangeArrowheads="1"/>
          </p:cNvSpPr>
          <p:nvPr/>
        </p:nvSpPr>
        <p:spPr bwMode="auto">
          <a:xfrm>
            <a:off x="1704314" y="1568451"/>
            <a:ext cx="4146417" cy="3827463"/>
          </a:xfrm>
          <a:prstGeom prst="ellipse">
            <a:avLst/>
          </a:prstGeom>
          <a:noFill/>
          <a:ln w="76200">
            <a:solidFill>
              <a:srgbClr val="8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ja-JP" altLang="en-US">
              <a:latin typeface="メイリオ" charset="0"/>
              <a:ea typeface="メイリオ" charset="0"/>
              <a:cs typeface="メイリオ" charset="0"/>
            </a:endParaRPr>
          </a:p>
        </p:txBody>
      </p:sp>
      <p:sp>
        <p:nvSpPr>
          <p:cNvPr id="13" name="Text Box 4"/>
          <p:cNvSpPr txBox="1">
            <a:spLocks noChangeArrowheads="1"/>
          </p:cNvSpPr>
          <p:nvPr/>
        </p:nvSpPr>
        <p:spPr bwMode="auto">
          <a:xfrm>
            <a:off x="7400265" y="5737226"/>
            <a:ext cx="17559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ja-JP" altLang="en-US" b="1">
                <a:latin typeface="メイリオ" pitchFamily="50" charset="-128"/>
                <a:ea typeface="メイリオ" pitchFamily="50" charset="-128"/>
              </a:rPr>
              <a:t>公共</a:t>
            </a:r>
            <a:r>
              <a:rPr lang="en-US" altLang="ja-JP" b="1" dirty="0">
                <a:latin typeface="メイリオ" pitchFamily="50" charset="-128"/>
                <a:ea typeface="メイリオ" pitchFamily="50" charset="-128"/>
              </a:rPr>
              <a:t> </a:t>
            </a:r>
          </a:p>
        </p:txBody>
      </p:sp>
      <p:cxnSp>
        <p:nvCxnSpPr>
          <p:cNvPr id="14" name="直線矢印コネクタ 13"/>
          <p:cNvCxnSpPr/>
          <p:nvPr/>
        </p:nvCxnSpPr>
        <p:spPr>
          <a:xfrm flipV="1">
            <a:off x="2000119" y="5118101"/>
            <a:ext cx="1769665" cy="404813"/>
          </a:xfrm>
          <a:prstGeom prst="straightConnector1">
            <a:avLst/>
          </a:prstGeom>
          <a:ln w="28575" cmpd="sng">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8444" name="テキスト ボックス 26"/>
          <p:cNvSpPr txBox="1">
            <a:spLocks noChangeArrowheads="1"/>
          </p:cNvSpPr>
          <p:nvPr/>
        </p:nvSpPr>
        <p:spPr bwMode="auto">
          <a:xfrm>
            <a:off x="6093223" y="3478214"/>
            <a:ext cx="669211" cy="369332"/>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800">
                <a:latin typeface="メイリオ" charset="0"/>
                <a:ea typeface="メイリオ" charset="0"/>
                <a:cs typeface="メイリオ" charset="0"/>
              </a:rPr>
              <a:t>NPO</a:t>
            </a:r>
            <a:endParaRPr lang="ja-JP" altLang="en-US" sz="1800">
              <a:latin typeface="メイリオ" charset="0"/>
              <a:ea typeface="メイリオ" charset="0"/>
              <a:cs typeface="メイリオ" charset="0"/>
            </a:endParaRPr>
          </a:p>
        </p:txBody>
      </p:sp>
      <p:sp>
        <p:nvSpPr>
          <p:cNvPr id="18445" name="テキスト ボックス 27"/>
          <p:cNvSpPr txBox="1">
            <a:spLocks noChangeArrowheads="1"/>
          </p:cNvSpPr>
          <p:nvPr/>
        </p:nvSpPr>
        <p:spPr bwMode="auto">
          <a:xfrm>
            <a:off x="6497373" y="4500564"/>
            <a:ext cx="611954" cy="369332"/>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800">
                <a:latin typeface="メイリオ" charset="0"/>
                <a:ea typeface="メイリオ" charset="0"/>
                <a:cs typeface="メイリオ" charset="0"/>
              </a:rPr>
              <a:t>PTA</a:t>
            </a:r>
            <a:endParaRPr lang="ja-JP" altLang="en-US" sz="1800">
              <a:latin typeface="メイリオ" charset="0"/>
              <a:ea typeface="メイリオ" charset="0"/>
              <a:cs typeface="メイリオ" charset="0"/>
            </a:endParaRPr>
          </a:p>
        </p:txBody>
      </p:sp>
      <p:sp>
        <p:nvSpPr>
          <p:cNvPr id="18446" name="テキスト ボックス 28"/>
          <p:cNvSpPr txBox="1">
            <a:spLocks noChangeArrowheads="1"/>
          </p:cNvSpPr>
          <p:nvPr/>
        </p:nvSpPr>
        <p:spPr bwMode="auto">
          <a:xfrm>
            <a:off x="5752704" y="3944939"/>
            <a:ext cx="1415772" cy="338554"/>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600">
                <a:latin typeface="メイリオ" charset="0"/>
                <a:ea typeface="メイリオ" charset="0"/>
                <a:cs typeface="メイリオ" charset="0"/>
              </a:rPr>
              <a:t>ボランティア</a:t>
            </a:r>
          </a:p>
        </p:txBody>
      </p:sp>
      <p:sp>
        <p:nvSpPr>
          <p:cNvPr id="18447" name="テキスト ボックス 30"/>
          <p:cNvSpPr txBox="1">
            <a:spLocks noChangeArrowheads="1"/>
          </p:cNvSpPr>
          <p:nvPr/>
        </p:nvSpPr>
        <p:spPr bwMode="auto">
          <a:xfrm flipH="1">
            <a:off x="4512734" y="2943226"/>
            <a:ext cx="1571890" cy="646113"/>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r>
              <a:rPr lang="ja-JP" altLang="en-US" sz="1800">
                <a:latin typeface="メイリオ" charset="0"/>
                <a:ea typeface="メイリオ" charset="0"/>
                <a:cs typeface="メイリオ" charset="0"/>
              </a:rPr>
              <a:t>社会貢献</a:t>
            </a:r>
            <a:endParaRPr lang="en-US" altLang="ja-JP" sz="1800">
              <a:latin typeface="メイリオ" charset="0"/>
              <a:ea typeface="メイリオ" charset="0"/>
              <a:cs typeface="メイリオ" charset="0"/>
            </a:endParaRPr>
          </a:p>
          <a:p>
            <a:pPr algn="ctr"/>
            <a:r>
              <a:rPr lang="ja-JP" altLang="en-US" sz="1800">
                <a:latin typeface="メイリオ" charset="0"/>
                <a:ea typeface="メイリオ" charset="0"/>
                <a:cs typeface="メイリオ" charset="0"/>
              </a:rPr>
              <a:t>活動</a:t>
            </a:r>
          </a:p>
        </p:txBody>
      </p:sp>
      <p:sp>
        <p:nvSpPr>
          <p:cNvPr id="18448" name="テキスト ボックス 29"/>
          <p:cNvSpPr txBox="1">
            <a:spLocks noChangeArrowheads="1"/>
          </p:cNvSpPr>
          <p:nvPr/>
        </p:nvSpPr>
        <p:spPr bwMode="auto">
          <a:xfrm>
            <a:off x="6172333" y="2659064"/>
            <a:ext cx="1154162" cy="553998"/>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800">
                <a:latin typeface="メイリオ" charset="0"/>
                <a:ea typeface="メイリオ" charset="0"/>
                <a:cs typeface="メイリオ" charset="0"/>
              </a:rPr>
              <a:t>マンション</a:t>
            </a:r>
            <a:endParaRPr lang="en-US" altLang="ja-JP" sz="1800">
              <a:latin typeface="メイリオ" charset="0"/>
              <a:ea typeface="メイリオ" charset="0"/>
              <a:cs typeface="メイリオ" charset="0"/>
            </a:endParaRPr>
          </a:p>
          <a:p>
            <a:r>
              <a:rPr lang="ja-JP" altLang="en-US" sz="1800">
                <a:latin typeface="メイリオ" charset="0"/>
                <a:ea typeface="メイリオ" charset="0"/>
                <a:cs typeface="メイリオ" charset="0"/>
              </a:rPr>
              <a:t>管理組合</a:t>
            </a:r>
          </a:p>
        </p:txBody>
      </p:sp>
      <p:sp>
        <p:nvSpPr>
          <p:cNvPr id="18449" name="テキスト ボックス 31"/>
          <p:cNvSpPr txBox="1">
            <a:spLocks noChangeArrowheads="1"/>
          </p:cNvSpPr>
          <p:nvPr/>
        </p:nvSpPr>
        <p:spPr bwMode="auto">
          <a:xfrm>
            <a:off x="6879167" y="3379788"/>
            <a:ext cx="1436291" cy="492443"/>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600">
                <a:latin typeface="メイリオ" charset="0"/>
                <a:ea typeface="メイリオ" charset="0"/>
                <a:cs typeface="メイリオ" charset="0"/>
              </a:rPr>
              <a:t>ボーイ・ガール</a:t>
            </a:r>
            <a:endParaRPr lang="en-US" altLang="ja-JP" sz="1600">
              <a:latin typeface="メイリオ" charset="0"/>
              <a:ea typeface="メイリオ" charset="0"/>
              <a:cs typeface="メイリオ" charset="0"/>
            </a:endParaRPr>
          </a:p>
          <a:p>
            <a:r>
              <a:rPr lang="ja-JP" altLang="en-US" sz="1600">
                <a:latin typeface="メイリオ" charset="0"/>
                <a:ea typeface="メイリオ" charset="0"/>
                <a:cs typeface="メイリオ" charset="0"/>
              </a:rPr>
              <a:t>スカウト</a:t>
            </a:r>
          </a:p>
        </p:txBody>
      </p:sp>
      <p:sp>
        <p:nvSpPr>
          <p:cNvPr id="18450" name="テキスト ボックス 32"/>
          <p:cNvSpPr txBox="1">
            <a:spLocks noChangeArrowheads="1"/>
          </p:cNvSpPr>
          <p:nvPr/>
        </p:nvSpPr>
        <p:spPr bwMode="auto">
          <a:xfrm>
            <a:off x="3993356" y="4411663"/>
            <a:ext cx="820738" cy="246221"/>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600">
                <a:latin typeface="メイリオ" charset="0"/>
                <a:ea typeface="メイリオ" charset="0"/>
                <a:cs typeface="メイリオ" charset="0"/>
              </a:rPr>
              <a:t>公営企業</a:t>
            </a:r>
          </a:p>
        </p:txBody>
      </p:sp>
      <p:sp>
        <p:nvSpPr>
          <p:cNvPr id="18451" name="テキスト ボックス 33"/>
          <p:cNvSpPr txBox="1">
            <a:spLocks noChangeArrowheads="1"/>
          </p:cNvSpPr>
          <p:nvPr/>
        </p:nvSpPr>
        <p:spPr bwMode="auto">
          <a:xfrm>
            <a:off x="3277924" y="4032250"/>
            <a:ext cx="1482197" cy="369332"/>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800">
                <a:latin typeface="メイリオ" charset="0"/>
                <a:ea typeface="メイリオ" charset="0"/>
                <a:cs typeface="メイリオ" charset="0"/>
              </a:rPr>
              <a:t>第</a:t>
            </a:r>
            <a:r>
              <a:rPr lang="en-US" altLang="ja-JP" sz="1800">
                <a:latin typeface="メイリオ" charset="0"/>
                <a:ea typeface="メイリオ" charset="0"/>
                <a:cs typeface="メイリオ" charset="0"/>
              </a:rPr>
              <a:t>3</a:t>
            </a:r>
            <a:r>
              <a:rPr lang="ja-JP" altLang="en-US" sz="1800">
                <a:latin typeface="メイリオ" charset="0"/>
                <a:ea typeface="メイリオ" charset="0"/>
                <a:cs typeface="メイリオ" charset="0"/>
              </a:rPr>
              <a:t>セクター</a:t>
            </a:r>
          </a:p>
        </p:txBody>
      </p:sp>
      <p:sp>
        <p:nvSpPr>
          <p:cNvPr id="18452" name="テキスト ボックス 35"/>
          <p:cNvSpPr txBox="1">
            <a:spLocks noChangeArrowheads="1"/>
          </p:cNvSpPr>
          <p:nvPr/>
        </p:nvSpPr>
        <p:spPr bwMode="auto">
          <a:xfrm>
            <a:off x="3272764" y="3244850"/>
            <a:ext cx="1107996" cy="369332"/>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800">
                <a:latin typeface="メイリオ" charset="0"/>
                <a:ea typeface="メイリオ" charset="0"/>
                <a:cs typeface="メイリオ" charset="0"/>
              </a:rPr>
              <a:t>公益企業</a:t>
            </a:r>
          </a:p>
        </p:txBody>
      </p:sp>
      <p:sp>
        <p:nvSpPr>
          <p:cNvPr id="18453" name="テキスト ボックス 36"/>
          <p:cNvSpPr txBox="1">
            <a:spLocks noChangeArrowheads="1"/>
          </p:cNvSpPr>
          <p:nvPr/>
        </p:nvSpPr>
        <p:spPr bwMode="auto">
          <a:xfrm>
            <a:off x="2295526" y="4406901"/>
            <a:ext cx="1641475" cy="492443"/>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a:r>
              <a:rPr lang="en-US" altLang="ja-JP" sz="1600">
                <a:latin typeface="メイリオ" charset="0"/>
                <a:ea typeface="メイリオ" charset="0"/>
                <a:cs typeface="メイリオ" charset="0"/>
              </a:rPr>
              <a:t>CSR</a:t>
            </a:r>
          </a:p>
          <a:p>
            <a:pPr algn="ctr"/>
            <a:r>
              <a:rPr lang="ja-JP" altLang="en-US" sz="1600">
                <a:latin typeface="メイリオ" charset="0"/>
                <a:ea typeface="メイリオ" charset="0"/>
                <a:cs typeface="メイリオ" charset="0"/>
              </a:rPr>
              <a:t>フィランソロピー</a:t>
            </a:r>
          </a:p>
        </p:txBody>
      </p:sp>
      <p:sp>
        <p:nvSpPr>
          <p:cNvPr id="18454" name="テキスト ボックス 37"/>
          <p:cNvSpPr txBox="1">
            <a:spLocks noChangeArrowheads="1"/>
          </p:cNvSpPr>
          <p:nvPr/>
        </p:nvSpPr>
        <p:spPr bwMode="auto">
          <a:xfrm>
            <a:off x="2782623" y="3689351"/>
            <a:ext cx="923330" cy="276999"/>
          </a:xfrm>
          <a:prstGeom prst="rect">
            <a:avLst/>
          </a:prstGeom>
          <a:solidFill>
            <a:srgbClr val="FFFFF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800">
                <a:latin typeface="メイリオ" charset="0"/>
                <a:ea typeface="メイリオ" charset="0"/>
                <a:cs typeface="メイリオ" charset="0"/>
              </a:rPr>
              <a:t>公共交通</a:t>
            </a:r>
          </a:p>
        </p:txBody>
      </p:sp>
      <p:sp>
        <p:nvSpPr>
          <p:cNvPr id="28" name="タイトル 1"/>
          <p:cNvSpPr txBox="1">
            <a:spLocks/>
          </p:cNvSpPr>
          <p:nvPr/>
        </p:nvSpPr>
        <p:spPr>
          <a:xfrm>
            <a:off x="200472" y="188640"/>
            <a:ext cx="9517327" cy="419100"/>
          </a:xfrm>
          <a:prstGeom prst="rect">
            <a:avLst/>
          </a:prstGeom>
          <a:noFill/>
        </p:spPr>
        <p:txBody>
          <a:bodyPr/>
          <a:lstStyle/>
          <a:p>
            <a:pPr algn="ctr">
              <a:defRPr/>
            </a:pPr>
            <a:r>
              <a:rPr lang="ja-JP" altLang="en-US" sz="2800" b="1" dirty="0" smtClean="0">
                <a:solidFill>
                  <a:srgbClr val="000000"/>
                </a:solidFill>
                <a:latin typeface="メイリオ" pitchFamily="50" charset="-128"/>
                <a:ea typeface="メイリオ" pitchFamily="50" charset="-128"/>
              </a:rPr>
              <a:t>オープンデータによる協働が社会課題を解決する</a:t>
            </a:r>
            <a:endParaRPr lang="en-US" altLang="ja-JP" sz="2800" b="1" dirty="0" smtClean="0">
              <a:solidFill>
                <a:srgbClr val="000000"/>
              </a:solidFill>
              <a:latin typeface="メイリオ" pitchFamily="50" charset="-128"/>
              <a:ea typeface="メイリオ" pitchFamily="50" charset="-128"/>
            </a:endParaRPr>
          </a:p>
        </p:txBody>
      </p:sp>
      <p:sp>
        <p:nvSpPr>
          <p:cNvPr id="18456" name="スライド番号プレースホルダー 5"/>
          <p:cNvSpPr>
            <a:spLocks noGrp="1"/>
          </p:cNvSpPr>
          <p:nvPr>
            <p:ph type="sldNum" sz="quarter" idx="4294967295"/>
          </p:nvPr>
        </p:nvSpPr>
        <p:spPr bwMode="auto">
          <a:xfrm>
            <a:off x="7099300" y="6245225"/>
            <a:ext cx="23114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fontAlgn="base">
              <a:spcBef>
                <a:spcPct val="0"/>
              </a:spcBef>
              <a:spcAft>
                <a:spcPct val="0"/>
              </a:spcAft>
            </a:pPr>
            <a:fld id="{5A0E29CB-8EB1-E645-B5BC-A1B7E611C349}" type="slidenum">
              <a:rPr lang="ja-JP" altLang="en-US" sz="1200">
                <a:solidFill>
                  <a:srgbClr val="898989"/>
                </a:solidFill>
              </a:rPr>
              <a:pPr algn="ctr" fontAlgn="base">
                <a:spcBef>
                  <a:spcPct val="0"/>
                </a:spcBef>
                <a:spcAft>
                  <a:spcPct val="0"/>
                </a:spcAft>
              </a:pPr>
              <a:t>16</a:t>
            </a:fld>
            <a:endParaRPr lang="en-US" altLang="ja-JP" sz="1200">
              <a:solidFill>
                <a:srgbClr val="898989"/>
              </a:solidFill>
            </a:endParaRPr>
          </a:p>
        </p:txBody>
      </p:sp>
    </p:spTree>
    <p:extLst>
      <p:ext uri="{BB962C8B-B14F-4D97-AF65-F5344CB8AC3E}">
        <p14:creationId xmlns:p14="http://schemas.microsoft.com/office/powerpoint/2010/main" val="2844824260"/>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テキスト ボックス 1"/>
          <p:cNvSpPr txBox="1">
            <a:spLocks noChangeArrowheads="1"/>
          </p:cNvSpPr>
          <p:nvPr/>
        </p:nvSpPr>
        <p:spPr bwMode="auto">
          <a:xfrm>
            <a:off x="551795" y="296864"/>
            <a:ext cx="88024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2800" b="1" dirty="0" smtClean="0">
                <a:latin typeface="メイリオ" charset="0"/>
                <a:ea typeface="メイリオ" charset="0"/>
                <a:cs typeface="メイリオ" charset="0"/>
              </a:rPr>
              <a:t>市場の論理、行政の論理と共同体</a:t>
            </a:r>
            <a:r>
              <a:rPr lang="ja-JP" altLang="en-US" sz="2800" b="1" dirty="0">
                <a:latin typeface="メイリオ" charset="0"/>
                <a:ea typeface="メイリオ" charset="0"/>
                <a:cs typeface="メイリオ" charset="0"/>
              </a:rPr>
              <a:t>の</a:t>
            </a:r>
            <a:r>
              <a:rPr lang="ja-JP" altLang="en-US" sz="2800" b="1" dirty="0" smtClean="0">
                <a:latin typeface="メイリオ" charset="0"/>
                <a:ea typeface="メイリオ" charset="0"/>
                <a:cs typeface="メイリオ" charset="0"/>
              </a:rPr>
              <a:t>論理を組合わせる</a:t>
            </a:r>
            <a:endParaRPr lang="ja-JP" altLang="en-US" sz="2800" b="1" dirty="0">
              <a:latin typeface="メイリオ" charset="0"/>
              <a:ea typeface="メイリオ" charset="0"/>
              <a:cs typeface="メイリオ" charset="0"/>
            </a:endParaRPr>
          </a:p>
        </p:txBody>
      </p:sp>
      <p:sp>
        <p:nvSpPr>
          <p:cNvPr id="24579" name="テキスト ボックス 2"/>
          <p:cNvSpPr txBox="1">
            <a:spLocks noChangeArrowheads="1"/>
          </p:cNvSpPr>
          <p:nvPr/>
        </p:nvSpPr>
        <p:spPr bwMode="auto">
          <a:xfrm>
            <a:off x="6249144" y="1340768"/>
            <a:ext cx="24288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marL="90488" indent="-90488">
              <a:buFont typeface="Arial" charset="0"/>
              <a:buChar char="•"/>
            </a:pPr>
            <a:r>
              <a:rPr lang="ja-JP" altLang="en-US" sz="1400" b="1" dirty="0">
                <a:latin typeface="メイリオ" charset="0"/>
                <a:ea typeface="メイリオ" charset="0"/>
                <a:cs typeface="メイリオ" charset="0"/>
              </a:rPr>
              <a:t>思いやりや公共心</a:t>
            </a:r>
            <a:endParaRPr lang="en-US" altLang="ja-JP" sz="1400" b="1" dirty="0">
              <a:latin typeface="メイリオ" charset="0"/>
              <a:ea typeface="メイリオ" charset="0"/>
              <a:cs typeface="メイリオ" charset="0"/>
            </a:endParaRPr>
          </a:p>
          <a:p>
            <a:pPr marL="90488" indent="-90488">
              <a:buFont typeface="Arial" charset="0"/>
              <a:buChar char="•"/>
            </a:pPr>
            <a:r>
              <a:rPr lang="ja-JP" altLang="en-US" sz="1400" b="1" dirty="0">
                <a:latin typeface="メイリオ" charset="0"/>
                <a:ea typeface="メイリオ" charset="0"/>
                <a:cs typeface="メイリオ" charset="0"/>
              </a:rPr>
              <a:t>自己利益追求に対する</a:t>
            </a:r>
            <a:r>
              <a:rPr lang="ja-JP" altLang="en-US" sz="1400" b="1" dirty="0" smtClean="0">
                <a:latin typeface="メイリオ" charset="0"/>
                <a:ea typeface="メイリオ" charset="0"/>
                <a:cs typeface="メイリオ" charset="0"/>
              </a:rPr>
              <a:t>反感</a:t>
            </a:r>
            <a:endParaRPr lang="en-US" altLang="ja-JP" sz="1400" b="1" dirty="0">
              <a:latin typeface="メイリオ" charset="0"/>
              <a:ea typeface="メイリオ" charset="0"/>
              <a:cs typeface="メイリオ" charset="0"/>
            </a:endParaRPr>
          </a:p>
          <a:p>
            <a:pPr marL="90488" indent="-90488">
              <a:buFont typeface="Arial" charset="0"/>
              <a:buChar char="•"/>
            </a:pPr>
            <a:r>
              <a:rPr lang="ja-JP" altLang="en-US" sz="1400" b="1" dirty="0">
                <a:latin typeface="メイリオ" charset="0"/>
                <a:ea typeface="メイリオ" charset="0"/>
                <a:cs typeface="メイリオ" charset="0"/>
              </a:rPr>
              <a:t>競争よりも協調</a:t>
            </a:r>
          </a:p>
        </p:txBody>
      </p:sp>
      <p:sp>
        <p:nvSpPr>
          <p:cNvPr id="24580" name="正方形/長方形 7"/>
          <p:cNvSpPr>
            <a:spLocks noChangeArrowheads="1"/>
          </p:cNvSpPr>
          <p:nvPr/>
        </p:nvSpPr>
        <p:spPr bwMode="auto">
          <a:xfrm>
            <a:off x="1227617" y="1412776"/>
            <a:ext cx="495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0488" indent="-90488">
              <a:buFont typeface="Arial" charset="0"/>
              <a:buChar char="•"/>
            </a:pPr>
            <a:r>
              <a:rPr lang="ja-JP" altLang="en-US" sz="1400" b="1" dirty="0">
                <a:latin typeface="メイリオ" charset="0"/>
                <a:ea typeface="メイリオ" charset="0"/>
                <a:cs typeface="メイリオ" charset="0"/>
              </a:rPr>
              <a:t>利己心の追求と選択の自由</a:t>
            </a:r>
            <a:endParaRPr lang="en-US" altLang="ja-JP" sz="1400" b="1" dirty="0">
              <a:latin typeface="メイリオ" charset="0"/>
              <a:ea typeface="メイリオ" charset="0"/>
              <a:cs typeface="メイリオ" charset="0"/>
            </a:endParaRPr>
          </a:p>
          <a:p>
            <a:pPr marL="90488" indent="-90488">
              <a:buFont typeface="Arial" charset="0"/>
              <a:buChar char="•"/>
            </a:pPr>
            <a:r>
              <a:rPr lang="ja-JP" altLang="en-US" sz="1400" b="1" dirty="0">
                <a:latin typeface="メイリオ" charset="0"/>
                <a:ea typeface="メイリオ" charset="0"/>
                <a:cs typeface="メイリオ" charset="0"/>
              </a:rPr>
              <a:t>フェアな競争</a:t>
            </a:r>
            <a:endParaRPr lang="en-US" altLang="ja-JP" sz="1400" b="1" dirty="0">
              <a:latin typeface="メイリオ" charset="0"/>
              <a:ea typeface="メイリオ" charset="0"/>
              <a:cs typeface="メイリオ" charset="0"/>
            </a:endParaRPr>
          </a:p>
        </p:txBody>
      </p:sp>
      <p:pic>
        <p:nvPicPr>
          <p:cNvPr id="24581" name="図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0632" y="2636912"/>
            <a:ext cx="1599288"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図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5208" y="2780928"/>
            <a:ext cx="1477302"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図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81192" y="4869160"/>
            <a:ext cx="192616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図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96616" y="5085184"/>
            <a:ext cx="1925186"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テキスト ボックス 13"/>
          <p:cNvSpPr txBox="1">
            <a:spLocks noChangeArrowheads="1"/>
          </p:cNvSpPr>
          <p:nvPr/>
        </p:nvSpPr>
        <p:spPr bwMode="auto">
          <a:xfrm>
            <a:off x="6321152" y="2492896"/>
            <a:ext cx="32752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400" dirty="0">
                <a:latin typeface="メイリオ" charset="0"/>
                <a:ea typeface="メイリオ" charset="0"/>
                <a:cs typeface="メイリオ" charset="0"/>
              </a:rPr>
              <a:t>顔の見える人</a:t>
            </a:r>
            <a:r>
              <a:rPr lang="ja-JP" altLang="en-US" sz="1400" dirty="0" smtClean="0">
                <a:latin typeface="メイリオ" charset="0"/>
                <a:ea typeface="メイリオ" charset="0"/>
                <a:cs typeface="メイリオ" charset="0"/>
              </a:rPr>
              <a:t>どうしの</a:t>
            </a:r>
            <a:r>
              <a:rPr lang="ja-JP" altLang="en-US" sz="1400" dirty="0">
                <a:latin typeface="メイリオ" charset="0"/>
                <a:ea typeface="メイリオ" charset="0"/>
                <a:cs typeface="メイリオ" charset="0"/>
              </a:rPr>
              <a:t>関係</a:t>
            </a:r>
          </a:p>
        </p:txBody>
      </p:sp>
      <p:sp>
        <p:nvSpPr>
          <p:cNvPr id="24586" name="テキスト ボックス 16"/>
          <p:cNvSpPr txBox="1">
            <a:spLocks noChangeArrowheads="1"/>
          </p:cNvSpPr>
          <p:nvPr/>
        </p:nvSpPr>
        <p:spPr bwMode="auto">
          <a:xfrm>
            <a:off x="1280592" y="2348880"/>
            <a:ext cx="31179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400" dirty="0">
                <a:latin typeface="メイリオ" charset="0"/>
                <a:ea typeface="メイリオ" charset="0"/>
                <a:cs typeface="メイリオ" charset="0"/>
              </a:rPr>
              <a:t>顔の見えない多数の</a:t>
            </a:r>
            <a:r>
              <a:rPr lang="ja-JP" altLang="en-US" sz="1400" dirty="0" smtClean="0">
                <a:latin typeface="メイリオ" charset="0"/>
                <a:ea typeface="メイリオ" charset="0"/>
                <a:cs typeface="メイリオ" charset="0"/>
              </a:rPr>
              <a:t>人</a:t>
            </a:r>
            <a:endParaRPr lang="en-US" altLang="ja-JP" sz="1400" dirty="0" smtClean="0">
              <a:latin typeface="メイリオ" charset="0"/>
              <a:ea typeface="メイリオ" charset="0"/>
              <a:cs typeface="メイリオ" charset="0"/>
            </a:endParaRPr>
          </a:p>
          <a:p>
            <a:r>
              <a:rPr lang="ja-JP" altLang="en-US" sz="1400" dirty="0" smtClean="0">
                <a:latin typeface="メイリオ" charset="0"/>
                <a:ea typeface="メイリオ" charset="0"/>
                <a:cs typeface="メイリオ" charset="0"/>
              </a:rPr>
              <a:t>の</a:t>
            </a:r>
            <a:r>
              <a:rPr lang="ja-JP" altLang="en-US" sz="1400" dirty="0">
                <a:latin typeface="メイリオ" charset="0"/>
                <a:ea typeface="メイリオ" charset="0"/>
                <a:cs typeface="メイリオ" charset="0"/>
              </a:rPr>
              <a:t>関係</a:t>
            </a:r>
            <a:endParaRPr lang="en-US" altLang="ja-JP" sz="1400" dirty="0">
              <a:latin typeface="メイリオ" charset="0"/>
              <a:ea typeface="メイリオ" charset="0"/>
              <a:cs typeface="メイリオ" charset="0"/>
            </a:endParaRPr>
          </a:p>
        </p:txBody>
      </p:sp>
      <p:sp>
        <p:nvSpPr>
          <p:cNvPr id="24587" name="テキスト ボックス 14"/>
          <p:cNvSpPr txBox="1">
            <a:spLocks noChangeArrowheads="1"/>
          </p:cNvSpPr>
          <p:nvPr/>
        </p:nvSpPr>
        <p:spPr bwMode="auto">
          <a:xfrm>
            <a:off x="6177136" y="4581128"/>
            <a:ext cx="334155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400" dirty="0">
                <a:latin typeface="メイリオ" charset="0"/>
                <a:ea typeface="メイリオ" charset="0"/>
                <a:cs typeface="メイリオ" charset="0"/>
              </a:rPr>
              <a:t>顔の見える人どうしの助け合い</a:t>
            </a:r>
          </a:p>
        </p:txBody>
      </p:sp>
      <p:sp>
        <p:nvSpPr>
          <p:cNvPr id="24588" name="テキスト ボックス 18"/>
          <p:cNvSpPr txBox="1">
            <a:spLocks noChangeArrowheads="1"/>
          </p:cNvSpPr>
          <p:nvPr/>
        </p:nvSpPr>
        <p:spPr bwMode="auto">
          <a:xfrm>
            <a:off x="1280592" y="4581128"/>
            <a:ext cx="20691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400" dirty="0">
                <a:latin typeface="メイリオ" charset="0"/>
                <a:ea typeface="メイリオ" charset="0"/>
                <a:cs typeface="メイリオ" charset="0"/>
              </a:rPr>
              <a:t>顔の見えない多数の</a:t>
            </a:r>
            <a:r>
              <a:rPr lang="ja-JP" altLang="en-US" sz="1400" dirty="0" smtClean="0">
                <a:latin typeface="メイリオ" charset="0"/>
                <a:ea typeface="メイリオ" charset="0"/>
                <a:cs typeface="メイリオ" charset="0"/>
              </a:rPr>
              <a:t>人</a:t>
            </a:r>
            <a:endParaRPr lang="en-US" altLang="ja-JP" sz="1400" dirty="0" smtClean="0">
              <a:latin typeface="メイリオ" charset="0"/>
              <a:ea typeface="メイリオ" charset="0"/>
              <a:cs typeface="メイリオ" charset="0"/>
            </a:endParaRPr>
          </a:p>
          <a:p>
            <a:r>
              <a:rPr lang="ja-JP" altLang="en-US" sz="1400" dirty="0" smtClean="0">
                <a:latin typeface="メイリオ" charset="0"/>
                <a:ea typeface="メイリオ" charset="0"/>
                <a:cs typeface="メイリオ" charset="0"/>
              </a:rPr>
              <a:t>どうしの助け合い</a:t>
            </a:r>
            <a:endParaRPr lang="ja-JP" altLang="en-US" sz="1400" dirty="0">
              <a:latin typeface="メイリオ" charset="0"/>
              <a:ea typeface="メイリオ" charset="0"/>
              <a:cs typeface="メイリオ" charset="0"/>
            </a:endParaRPr>
          </a:p>
        </p:txBody>
      </p:sp>
      <p:sp>
        <p:nvSpPr>
          <p:cNvPr id="16" name="角丸四角形 15"/>
          <p:cNvSpPr/>
          <p:nvPr/>
        </p:nvSpPr>
        <p:spPr>
          <a:xfrm>
            <a:off x="1165092" y="1149351"/>
            <a:ext cx="8036380" cy="1027113"/>
          </a:xfrm>
          <a:prstGeom prst="round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p>
        </p:txBody>
      </p:sp>
      <p:sp>
        <p:nvSpPr>
          <p:cNvPr id="24590" name="正方形/長方形 3"/>
          <p:cNvSpPr>
            <a:spLocks noChangeArrowheads="1"/>
          </p:cNvSpPr>
          <p:nvPr/>
        </p:nvSpPr>
        <p:spPr bwMode="auto">
          <a:xfrm>
            <a:off x="6772233" y="908720"/>
            <a:ext cx="156966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b="1" dirty="0">
                <a:latin typeface="メイリオ" charset="0"/>
                <a:ea typeface="メイリオ" charset="0"/>
                <a:cs typeface="メイリオ" charset="0"/>
              </a:rPr>
              <a:t>共同体の論理</a:t>
            </a:r>
            <a:endParaRPr lang="ja-JP" altLang="en-US" dirty="0"/>
          </a:p>
        </p:txBody>
      </p:sp>
      <p:sp>
        <p:nvSpPr>
          <p:cNvPr id="24591" name="正方形/長方形 6"/>
          <p:cNvSpPr>
            <a:spLocks noChangeArrowheads="1"/>
          </p:cNvSpPr>
          <p:nvPr/>
        </p:nvSpPr>
        <p:spPr bwMode="auto">
          <a:xfrm>
            <a:off x="1712640" y="980728"/>
            <a:ext cx="133882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b="1" dirty="0">
                <a:latin typeface="メイリオ" charset="0"/>
                <a:ea typeface="メイリオ" charset="0"/>
                <a:cs typeface="メイリオ" charset="0"/>
              </a:rPr>
              <a:t>市場の論理</a:t>
            </a:r>
            <a:endParaRPr lang="ja-JP" altLang="en-US" dirty="0"/>
          </a:p>
        </p:txBody>
      </p:sp>
      <p:sp>
        <p:nvSpPr>
          <p:cNvPr id="21" name="角丸四角形 20"/>
          <p:cNvSpPr/>
          <p:nvPr/>
        </p:nvSpPr>
        <p:spPr>
          <a:xfrm>
            <a:off x="1165092" y="2335212"/>
            <a:ext cx="8036380" cy="2101899"/>
          </a:xfrm>
          <a:prstGeom prst="round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2" name="角丸四角形 21"/>
          <p:cNvSpPr/>
          <p:nvPr/>
        </p:nvSpPr>
        <p:spPr>
          <a:xfrm>
            <a:off x="1165092" y="4541838"/>
            <a:ext cx="8036380" cy="1928812"/>
          </a:xfrm>
          <a:prstGeom prst="round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cxnSp>
        <p:nvCxnSpPr>
          <p:cNvPr id="20" name="直線コネクタ 19"/>
          <p:cNvCxnSpPr/>
          <p:nvPr/>
        </p:nvCxnSpPr>
        <p:spPr>
          <a:xfrm>
            <a:off x="3603881" y="908720"/>
            <a:ext cx="0" cy="565785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4595" name="テキスト ボックス 22"/>
          <p:cNvSpPr txBox="1">
            <a:spLocks noChangeArrowheads="1"/>
          </p:cNvSpPr>
          <p:nvPr/>
        </p:nvSpPr>
        <p:spPr bwMode="auto">
          <a:xfrm>
            <a:off x="873328" y="1344614"/>
            <a:ext cx="400110" cy="630942"/>
          </a:xfrm>
          <a:prstGeom prst="rect">
            <a:avLst/>
          </a:prstGeom>
          <a:solidFill>
            <a:schemeClr val="bg1"/>
          </a:solidFill>
          <a:ln w="19050">
            <a:solidFill>
              <a:schemeClr val="tx1"/>
            </a:solidFill>
            <a:miter lim="800000"/>
            <a:headEnd/>
            <a:tailEnd/>
          </a:ln>
        </p:spPr>
        <p:txBody>
          <a:bodyPr vert="eaVert"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400" b="1">
                <a:latin typeface="メイリオ" charset="0"/>
                <a:ea typeface="メイリオ" charset="0"/>
                <a:cs typeface="メイリオ" charset="0"/>
              </a:rPr>
              <a:t>価値観</a:t>
            </a:r>
          </a:p>
        </p:txBody>
      </p:sp>
      <p:sp>
        <p:nvSpPr>
          <p:cNvPr id="24596" name="テキスト ボックス 23"/>
          <p:cNvSpPr txBox="1">
            <a:spLocks noChangeArrowheads="1"/>
          </p:cNvSpPr>
          <p:nvPr/>
        </p:nvSpPr>
        <p:spPr bwMode="auto">
          <a:xfrm>
            <a:off x="873328" y="2671764"/>
            <a:ext cx="400110" cy="1349087"/>
          </a:xfrm>
          <a:prstGeom prst="rect">
            <a:avLst/>
          </a:prstGeom>
          <a:solidFill>
            <a:schemeClr val="bg1"/>
          </a:solidFill>
          <a:ln w="19050">
            <a:solidFill>
              <a:schemeClr val="tx1"/>
            </a:solidFill>
            <a:miter lim="800000"/>
            <a:headEnd/>
            <a:tailEnd/>
          </a:ln>
        </p:spPr>
        <p:txBody>
          <a:bodyPr vert="eaVert"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400" b="1">
                <a:latin typeface="メイリオ" charset="0"/>
                <a:ea typeface="メイリオ" charset="0"/>
                <a:cs typeface="メイリオ" charset="0"/>
              </a:rPr>
              <a:t>対象と理論構造</a:t>
            </a:r>
          </a:p>
        </p:txBody>
      </p:sp>
      <p:sp>
        <p:nvSpPr>
          <p:cNvPr id="24597" name="テキスト ボックス 24"/>
          <p:cNvSpPr txBox="1">
            <a:spLocks noChangeArrowheads="1"/>
          </p:cNvSpPr>
          <p:nvPr/>
        </p:nvSpPr>
        <p:spPr bwMode="auto">
          <a:xfrm>
            <a:off x="873328" y="4779963"/>
            <a:ext cx="400110" cy="1528624"/>
          </a:xfrm>
          <a:prstGeom prst="rect">
            <a:avLst/>
          </a:prstGeom>
          <a:solidFill>
            <a:schemeClr val="bg1"/>
          </a:solidFill>
          <a:ln w="19050">
            <a:solidFill>
              <a:schemeClr val="tx1"/>
            </a:solidFill>
            <a:miter lim="800000"/>
            <a:headEnd/>
            <a:tailEnd/>
          </a:ln>
        </p:spPr>
        <p:txBody>
          <a:bodyPr vert="eaVert"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400" b="1">
                <a:latin typeface="メイリオ" charset="0"/>
                <a:ea typeface="メイリオ" charset="0"/>
                <a:cs typeface="メイリオ" charset="0"/>
              </a:rPr>
              <a:t>もたらされる結果</a:t>
            </a:r>
          </a:p>
        </p:txBody>
      </p:sp>
      <p:sp>
        <p:nvSpPr>
          <p:cNvPr id="27" name="下矢印 26"/>
          <p:cNvSpPr/>
          <p:nvPr/>
        </p:nvSpPr>
        <p:spPr>
          <a:xfrm>
            <a:off x="3152800" y="1916832"/>
            <a:ext cx="368035" cy="2952750"/>
          </a:xfrm>
          <a:prstGeom prst="downArrow">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p>
        </p:txBody>
      </p:sp>
      <p:sp>
        <p:nvSpPr>
          <p:cNvPr id="30" name="下矢印 29"/>
          <p:cNvSpPr/>
          <p:nvPr/>
        </p:nvSpPr>
        <p:spPr>
          <a:xfrm>
            <a:off x="5836129" y="1988840"/>
            <a:ext cx="369755" cy="2952750"/>
          </a:xfrm>
          <a:prstGeom prst="downArrow">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24600" name="テキスト ボックス 27"/>
          <p:cNvSpPr txBox="1">
            <a:spLocks noChangeArrowheads="1"/>
          </p:cNvSpPr>
          <p:nvPr/>
        </p:nvSpPr>
        <p:spPr bwMode="auto">
          <a:xfrm>
            <a:off x="3440832" y="6581001"/>
            <a:ext cx="59298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en-US" sz="1200" dirty="0" smtClean="0">
                <a:latin typeface="メイリオ" charset="0"/>
                <a:ea typeface="メイリオ" charset="0"/>
                <a:cs typeface="メイリオ" charset="0"/>
              </a:rPr>
              <a:t>注</a:t>
            </a:r>
            <a:r>
              <a:rPr lang="ja-JP" altLang="en-US" sz="1200" dirty="0" smtClean="0">
                <a:latin typeface="メイリオ" charset="0"/>
                <a:ea typeface="メイリオ" charset="0"/>
                <a:cs typeface="メイリオ" charset="0"/>
                <a:sym typeface="Wingdings"/>
              </a:rPr>
              <a:t>：</a:t>
            </a:r>
            <a:r>
              <a:rPr lang="ja-JP" altLang="en-US" sz="1200" dirty="0" smtClean="0">
                <a:latin typeface="メイリオ" charset="0"/>
                <a:ea typeface="メイリオ" charset="0"/>
                <a:cs typeface="メイリオ" charset="0"/>
              </a:rPr>
              <a:t>株）公共イノベーションが「</a:t>
            </a:r>
            <a:r>
              <a:rPr lang="ja-JP" altLang="en-US" sz="1200" dirty="0">
                <a:latin typeface="メイリオ" charset="0"/>
                <a:ea typeface="メイリオ" charset="0"/>
                <a:cs typeface="メイリオ" charset="0"/>
              </a:rPr>
              <a:t>ミクロ経済学の力」神取道</a:t>
            </a:r>
            <a:r>
              <a:rPr lang="ja-JP" altLang="en-US" sz="1200" dirty="0" smtClean="0">
                <a:latin typeface="メイリオ" charset="0"/>
                <a:ea typeface="メイリオ" charset="0"/>
                <a:cs typeface="メイリオ" charset="0"/>
              </a:rPr>
              <a:t>宏（</a:t>
            </a:r>
            <a:r>
              <a:rPr lang="en-US" altLang="ja-JP" sz="1200" dirty="0" smtClean="0">
                <a:latin typeface="メイリオ" charset="0"/>
                <a:ea typeface="メイリオ" charset="0"/>
                <a:cs typeface="メイリオ" charset="0"/>
              </a:rPr>
              <a:t>P458</a:t>
            </a:r>
            <a:r>
              <a:rPr lang="ja-JP" altLang="en-US" sz="1200" dirty="0" smtClean="0">
                <a:latin typeface="メイリオ" charset="0"/>
                <a:ea typeface="メイリオ" charset="0"/>
                <a:cs typeface="メイリオ" charset="0"/>
              </a:rPr>
              <a:t>）を加筆修正</a:t>
            </a:r>
            <a:endParaRPr lang="ja-JP" altLang="en-US" sz="1200" dirty="0">
              <a:latin typeface="メイリオ" charset="0"/>
              <a:ea typeface="メイリオ" charset="0"/>
              <a:cs typeface="メイリオ" charset="0"/>
            </a:endParaRPr>
          </a:p>
        </p:txBody>
      </p:sp>
      <p:cxnSp>
        <p:nvCxnSpPr>
          <p:cNvPr id="26" name="直線コネクタ 25"/>
          <p:cNvCxnSpPr/>
          <p:nvPr/>
        </p:nvCxnSpPr>
        <p:spPr>
          <a:xfrm>
            <a:off x="6196169" y="980728"/>
            <a:ext cx="0" cy="565785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 name="正方形/長方形 1"/>
          <p:cNvSpPr/>
          <p:nvPr/>
        </p:nvSpPr>
        <p:spPr>
          <a:xfrm>
            <a:off x="4160912" y="980728"/>
            <a:ext cx="1338828" cy="369332"/>
          </a:xfrm>
          <a:prstGeom prst="rect">
            <a:avLst/>
          </a:prstGeom>
          <a:solidFill>
            <a:schemeClr val="bg1"/>
          </a:solidFill>
        </p:spPr>
        <p:txBody>
          <a:bodyPr wrap="none">
            <a:spAutoFit/>
          </a:bodyPr>
          <a:lstStyle/>
          <a:p>
            <a:r>
              <a:rPr lang="ja-JP" altLang="en-US" b="1" dirty="0" smtClean="0">
                <a:latin typeface="メイリオ" charset="0"/>
                <a:ea typeface="メイリオ" charset="0"/>
                <a:cs typeface="メイリオ" charset="0"/>
              </a:rPr>
              <a:t>行政の</a:t>
            </a:r>
            <a:r>
              <a:rPr lang="ja-JP" altLang="en-US" b="1" dirty="0">
                <a:latin typeface="メイリオ" charset="0"/>
                <a:ea typeface="メイリオ" charset="0"/>
                <a:cs typeface="メイリオ" charset="0"/>
              </a:rPr>
              <a:t>論理</a:t>
            </a:r>
            <a:endParaRPr lang="ja-JP" altLang="en-US" dirty="0"/>
          </a:p>
        </p:txBody>
      </p:sp>
      <p:sp>
        <p:nvSpPr>
          <p:cNvPr id="3" name="正方形/長方形 2"/>
          <p:cNvSpPr/>
          <p:nvPr/>
        </p:nvSpPr>
        <p:spPr>
          <a:xfrm>
            <a:off x="3819905" y="1412776"/>
            <a:ext cx="4953000" cy="738664"/>
          </a:xfrm>
          <a:prstGeom prst="rect">
            <a:avLst/>
          </a:prstGeom>
        </p:spPr>
        <p:txBody>
          <a:bodyPr>
            <a:spAutoFit/>
          </a:bodyPr>
          <a:lstStyle/>
          <a:p>
            <a:pPr marL="90488" indent="-90488">
              <a:buFont typeface="Arial" charset="0"/>
              <a:buChar char="•"/>
            </a:pPr>
            <a:r>
              <a:rPr lang="ja-JP" altLang="en-US" sz="1400" b="1" dirty="0" smtClean="0">
                <a:latin typeface="メイリオ" charset="0"/>
                <a:ea typeface="メイリオ" charset="0"/>
                <a:cs typeface="メイリオ" charset="0"/>
              </a:rPr>
              <a:t>公平性・中立性</a:t>
            </a:r>
            <a:endParaRPr lang="en-US" altLang="ja-JP" sz="1400" b="1" dirty="0" smtClean="0">
              <a:latin typeface="メイリオ" charset="0"/>
              <a:ea typeface="メイリオ" charset="0"/>
              <a:cs typeface="メイリオ" charset="0"/>
            </a:endParaRPr>
          </a:p>
          <a:p>
            <a:pPr marL="90488" indent="-90488">
              <a:buFont typeface="Arial" charset="0"/>
              <a:buChar char="•"/>
            </a:pPr>
            <a:r>
              <a:rPr lang="ja-JP" altLang="en-US" sz="1400" b="1" dirty="0" smtClean="0">
                <a:latin typeface="メイリオ" charset="0"/>
                <a:ea typeface="メイリオ" charset="0"/>
                <a:cs typeface="メイリオ" charset="0"/>
              </a:rPr>
              <a:t>説明責任</a:t>
            </a:r>
          </a:p>
          <a:p>
            <a:pPr marL="90488" indent="-90488">
              <a:buFont typeface="Arial" charset="0"/>
              <a:buChar char="•"/>
            </a:pPr>
            <a:r>
              <a:rPr lang="ja-JP" altLang="en-US" sz="1400" b="1" dirty="0" smtClean="0">
                <a:latin typeface="メイリオ" charset="0"/>
                <a:ea typeface="メイリオ" charset="0"/>
                <a:cs typeface="メイリオ" charset="0"/>
              </a:rPr>
              <a:t>柔軟性よりも安定性</a:t>
            </a:r>
            <a:endParaRPr lang="en-US" altLang="ja-JP" sz="1400" b="1" dirty="0" smtClean="0">
              <a:latin typeface="メイリオ" charset="0"/>
              <a:ea typeface="メイリオ" charset="0"/>
              <a:cs typeface="メイリオ" charset="0"/>
            </a:endParaRPr>
          </a:p>
        </p:txBody>
      </p:sp>
      <p:sp>
        <p:nvSpPr>
          <p:cNvPr id="4" name="正方形/長方形 3"/>
          <p:cNvSpPr/>
          <p:nvPr/>
        </p:nvSpPr>
        <p:spPr>
          <a:xfrm>
            <a:off x="3747897" y="2564904"/>
            <a:ext cx="2160240" cy="523220"/>
          </a:xfrm>
          <a:prstGeom prst="rect">
            <a:avLst/>
          </a:prstGeom>
        </p:spPr>
        <p:txBody>
          <a:bodyPr wrap="square">
            <a:spAutoFit/>
          </a:bodyPr>
          <a:lstStyle/>
          <a:p>
            <a:r>
              <a:rPr lang="ja-JP" altLang="en-US" sz="1400" dirty="0" smtClean="0">
                <a:latin typeface="メイリオ" charset="0"/>
                <a:ea typeface="メイリオ" charset="0"/>
                <a:cs typeface="メイリオ" charset="0"/>
              </a:rPr>
              <a:t>一定の地域で活動する人どうしの</a:t>
            </a:r>
            <a:r>
              <a:rPr lang="ja-JP" altLang="en-US" sz="1400" dirty="0">
                <a:latin typeface="メイリオ" charset="0"/>
                <a:ea typeface="メイリオ" charset="0"/>
                <a:cs typeface="メイリオ" charset="0"/>
              </a:rPr>
              <a:t>関係</a:t>
            </a:r>
          </a:p>
        </p:txBody>
      </p:sp>
      <p:sp>
        <p:nvSpPr>
          <p:cNvPr id="5" name="角丸四角形吹き出し 4"/>
          <p:cNvSpPr/>
          <p:nvPr/>
        </p:nvSpPr>
        <p:spPr bwMode="auto">
          <a:xfrm>
            <a:off x="4251953" y="3429000"/>
            <a:ext cx="1512168" cy="648072"/>
          </a:xfrm>
          <a:prstGeom prst="wedgeRoundRectCallout">
            <a:avLst>
              <a:gd name="adj1" fmla="val -23378"/>
              <a:gd name="adj2" fmla="val -95848"/>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市場の論理で解決しきれない課題を話し合いで解決</a:t>
            </a:r>
          </a:p>
        </p:txBody>
      </p:sp>
      <p:sp>
        <p:nvSpPr>
          <p:cNvPr id="6" name="正方形/長方形 5"/>
          <p:cNvSpPr/>
          <p:nvPr/>
        </p:nvSpPr>
        <p:spPr>
          <a:xfrm>
            <a:off x="3747897" y="4653136"/>
            <a:ext cx="2088232" cy="523220"/>
          </a:xfrm>
          <a:prstGeom prst="rect">
            <a:avLst/>
          </a:prstGeom>
        </p:spPr>
        <p:txBody>
          <a:bodyPr wrap="square">
            <a:spAutoFit/>
          </a:bodyPr>
          <a:lstStyle/>
          <a:p>
            <a:r>
              <a:rPr lang="ja-JP" altLang="en-US" sz="1400" dirty="0">
                <a:latin typeface="メイリオ" charset="0"/>
                <a:ea typeface="メイリオ" charset="0"/>
                <a:cs typeface="メイリオ" charset="0"/>
              </a:rPr>
              <a:t>一定の地域で活動する人どうし</a:t>
            </a:r>
            <a:r>
              <a:rPr lang="ja-JP" altLang="en-US" sz="1400" dirty="0" smtClean="0">
                <a:latin typeface="メイリオ" charset="0"/>
                <a:ea typeface="メイリオ" charset="0"/>
                <a:cs typeface="メイリオ" charset="0"/>
              </a:rPr>
              <a:t>の助け合い</a:t>
            </a:r>
            <a:endParaRPr lang="ja-JP" altLang="en-US" sz="1400" dirty="0">
              <a:latin typeface="メイリオ" charset="0"/>
              <a:ea typeface="メイリオ" charset="0"/>
              <a:cs typeface="メイリオ" charset="0"/>
            </a:endParaRPr>
          </a:p>
        </p:txBody>
      </p:sp>
      <p:sp>
        <p:nvSpPr>
          <p:cNvPr id="7" name="円/楕円 6"/>
          <p:cNvSpPr/>
          <p:nvPr/>
        </p:nvSpPr>
        <p:spPr bwMode="auto">
          <a:xfrm>
            <a:off x="3944888" y="5373216"/>
            <a:ext cx="1872208" cy="864096"/>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p:txBody>
      </p:sp>
      <p:sp>
        <p:nvSpPr>
          <p:cNvPr id="35" name="下矢印 34"/>
          <p:cNvSpPr/>
          <p:nvPr/>
        </p:nvSpPr>
        <p:spPr>
          <a:xfrm>
            <a:off x="8769424" y="1988840"/>
            <a:ext cx="368035" cy="2952750"/>
          </a:xfrm>
          <a:prstGeom prst="downArrow">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dirty="0"/>
          </a:p>
        </p:txBody>
      </p:sp>
      <p:pic>
        <p:nvPicPr>
          <p:cNvPr id="8" name="図 7" descr="72884537.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2880" y="5301208"/>
            <a:ext cx="699792" cy="699792"/>
          </a:xfrm>
          <a:prstGeom prst="rect">
            <a:avLst/>
          </a:prstGeom>
        </p:spPr>
      </p:pic>
      <p:pic>
        <p:nvPicPr>
          <p:cNvPr id="9" name="図 8" descr="rbrb_2750.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0992" y="5517232"/>
            <a:ext cx="578223" cy="666851"/>
          </a:xfrm>
          <a:prstGeom prst="rect">
            <a:avLst/>
          </a:prstGeom>
        </p:spPr>
      </p:pic>
      <p:pic>
        <p:nvPicPr>
          <p:cNvPr id="10" name="図 9" descr="skd182715sdc.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20952" y="5157192"/>
            <a:ext cx="285874" cy="851238"/>
          </a:xfrm>
          <a:prstGeom prst="rect">
            <a:avLst/>
          </a:prstGeom>
        </p:spPr>
      </p:pic>
      <p:pic>
        <p:nvPicPr>
          <p:cNvPr id="11" name="図 10" descr="7321018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57056" y="5157192"/>
            <a:ext cx="360040" cy="765502"/>
          </a:xfrm>
          <a:prstGeom prst="rect">
            <a:avLst/>
          </a:prstGeom>
        </p:spPr>
      </p:pic>
    </p:spTree>
    <p:extLst>
      <p:ext uri="{BB962C8B-B14F-4D97-AF65-F5344CB8AC3E}">
        <p14:creationId xmlns:p14="http://schemas.microsoft.com/office/powerpoint/2010/main" val="2391051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260648"/>
            <a:ext cx="8915400" cy="431799"/>
          </a:xfrm>
        </p:spPr>
        <p:txBody>
          <a:bodyPr/>
          <a:lstStyle/>
          <a:p>
            <a:r>
              <a:rPr lang="ja-JP" altLang="en-US" sz="2800" dirty="0">
                <a:solidFill>
                  <a:schemeClr val="tx1"/>
                </a:solidFill>
              </a:rPr>
              <a:t>１．検討業務</a:t>
            </a:r>
            <a:r>
              <a:rPr lang="ja-JP" altLang="en-US" sz="2800" dirty="0" smtClean="0">
                <a:solidFill>
                  <a:schemeClr val="tx1"/>
                </a:solidFill>
              </a:rPr>
              <a:t>の概要</a:t>
            </a:r>
            <a:endParaRPr kumimoji="1" lang="ja-JP" altLang="en-US" sz="2800" dirty="0">
              <a:solidFill>
                <a:schemeClr val="tx1"/>
              </a:solidFill>
            </a:endParaRPr>
          </a:p>
        </p:txBody>
      </p:sp>
      <p:sp>
        <p:nvSpPr>
          <p:cNvPr id="3" name="コンテンツ プレースホルダー 2"/>
          <p:cNvSpPr>
            <a:spLocks noGrp="1"/>
          </p:cNvSpPr>
          <p:nvPr>
            <p:ph idx="1"/>
          </p:nvPr>
        </p:nvSpPr>
        <p:spPr>
          <a:xfrm>
            <a:off x="380492" y="908720"/>
            <a:ext cx="9145016" cy="1152676"/>
          </a:xfrm>
        </p:spPr>
        <p:txBody>
          <a:bodyPr/>
          <a:lstStyle/>
          <a:p>
            <a:pPr marL="0" indent="0">
              <a:spcAft>
                <a:spcPts val="600"/>
              </a:spcAft>
              <a:buNone/>
            </a:pPr>
            <a:r>
              <a:rPr lang="ja-JP" altLang="en-US" sz="2200" b="1" dirty="0" smtClean="0">
                <a:latin typeface="メイリオ"/>
                <a:ea typeface="メイリオ"/>
                <a:cs typeface="メイリオ"/>
              </a:rPr>
              <a:t>（</a:t>
            </a:r>
            <a:r>
              <a:rPr lang="ja-JP" altLang="en-US" sz="2200" b="1" dirty="0">
                <a:latin typeface="メイリオ"/>
                <a:ea typeface="メイリオ"/>
                <a:cs typeface="メイリオ"/>
              </a:rPr>
              <a:t>1</a:t>
            </a:r>
            <a:r>
              <a:rPr lang="ja-JP" altLang="en-US" sz="2200" b="1" dirty="0" smtClean="0">
                <a:latin typeface="メイリオ"/>
                <a:ea typeface="メイリオ"/>
                <a:cs typeface="メイリオ"/>
              </a:rPr>
              <a:t>）　検討業務の背景と目的</a:t>
            </a:r>
            <a:endParaRPr lang="en-US" altLang="ja-JP" sz="2200" b="1" dirty="0">
              <a:latin typeface="メイリオ"/>
              <a:ea typeface="メイリオ"/>
              <a:cs typeface="メイリオ"/>
            </a:endParaRPr>
          </a:p>
          <a:p>
            <a:pPr marL="449263" lvl="1" indent="-155575">
              <a:buFont typeface="Wingdings" charset="2"/>
              <a:buChar char="l"/>
            </a:pPr>
            <a:r>
              <a:rPr lang="ja-JP" altLang="en-US" b="1" dirty="0" smtClean="0">
                <a:latin typeface="メイリオ"/>
                <a:ea typeface="メイリオ"/>
                <a:cs typeface="メイリオ"/>
              </a:rPr>
              <a:t>　</a:t>
            </a:r>
            <a:r>
              <a:rPr lang="ja-JP" altLang="ja-JP" b="1" dirty="0" smtClean="0">
                <a:latin typeface="メイリオ"/>
                <a:ea typeface="メイリオ"/>
                <a:cs typeface="メイリオ"/>
              </a:rPr>
              <a:t>オープンデータ</a:t>
            </a:r>
            <a:r>
              <a:rPr lang="ja-JP" altLang="ja-JP" b="1" dirty="0">
                <a:latin typeface="メイリオ"/>
                <a:ea typeface="メイリオ"/>
                <a:cs typeface="メイリオ"/>
              </a:rPr>
              <a:t>の利用事例の開発・促進として、全国各地でアイディアソン・ハッカソン等が開催され、多数のアイディアやアプリケーションが創作されてきた</a:t>
            </a:r>
            <a:r>
              <a:rPr lang="ja-JP" altLang="ja-JP" b="1" dirty="0" smtClean="0">
                <a:latin typeface="メイリオ"/>
                <a:ea typeface="メイリオ"/>
                <a:cs typeface="メイリオ"/>
              </a:rPr>
              <a:t>。</a:t>
            </a:r>
            <a:endParaRPr lang="en-US" altLang="ja-JP" b="1" dirty="0" smtClean="0">
              <a:latin typeface="メイリオ"/>
              <a:ea typeface="メイリオ"/>
              <a:cs typeface="メイリオ"/>
            </a:endParaRPr>
          </a:p>
          <a:p>
            <a:pPr marL="449263" lvl="1" indent="-155575">
              <a:buFont typeface="Wingdings" charset="2"/>
              <a:buChar char="l"/>
            </a:pPr>
            <a:r>
              <a:rPr lang="ja-JP" altLang="en-US" b="1" dirty="0" smtClean="0">
                <a:latin typeface="メイリオ"/>
                <a:ea typeface="メイリオ"/>
                <a:cs typeface="メイリオ"/>
              </a:rPr>
              <a:t>　</a:t>
            </a:r>
            <a:r>
              <a:rPr lang="ja-JP" altLang="ja-JP" b="1" dirty="0" smtClean="0">
                <a:latin typeface="メイリオ"/>
                <a:ea typeface="メイリオ"/>
                <a:cs typeface="メイリオ"/>
              </a:rPr>
              <a:t>しかし</a:t>
            </a:r>
            <a:r>
              <a:rPr lang="ja-JP" altLang="ja-JP" b="1" dirty="0">
                <a:latin typeface="メイリオ"/>
                <a:ea typeface="メイリオ"/>
                <a:cs typeface="メイリオ"/>
              </a:rPr>
              <a:t>、これらのアイディアやアプリケーションが、実際のビジネスに発展した例はほとんど</a:t>
            </a:r>
            <a:r>
              <a:rPr lang="ja-JP" altLang="ja-JP" b="1" dirty="0" smtClean="0">
                <a:latin typeface="メイリオ"/>
                <a:ea typeface="メイリオ"/>
                <a:cs typeface="メイリオ"/>
              </a:rPr>
              <a:t>ない。</a:t>
            </a:r>
            <a:endParaRPr lang="en-US" altLang="ja-JP" b="1" dirty="0" smtClean="0">
              <a:latin typeface="メイリオ"/>
              <a:ea typeface="メイリオ"/>
              <a:cs typeface="メイリオ"/>
            </a:endParaRPr>
          </a:p>
          <a:p>
            <a:pPr marL="449263" lvl="1" indent="-155575">
              <a:buFont typeface="Wingdings" charset="2"/>
              <a:buChar char="l"/>
            </a:pPr>
            <a:r>
              <a:rPr lang="ja-JP" altLang="en-US" b="1" dirty="0" smtClean="0">
                <a:latin typeface="メイリオ"/>
                <a:ea typeface="メイリオ"/>
                <a:cs typeface="メイリオ"/>
              </a:rPr>
              <a:t>　一方、</a:t>
            </a:r>
            <a:r>
              <a:rPr lang="ja-JP" altLang="ja-JP" b="1" dirty="0" smtClean="0">
                <a:latin typeface="メイリオ"/>
                <a:ea typeface="メイリオ"/>
                <a:cs typeface="メイリオ"/>
              </a:rPr>
              <a:t>自治体は、アプリケーション開発に必要なスキル研修を提供</a:t>
            </a:r>
            <a:r>
              <a:rPr lang="ja-JP" altLang="en-US" b="1" dirty="0" smtClean="0">
                <a:latin typeface="メイリオ"/>
                <a:ea typeface="メイリオ"/>
                <a:cs typeface="メイリオ"/>
              </a:rPr>
              <a:t>するなど様々な試みが行われている。また、</a:t>
            </a:r>
            <a:r>
              <a:rPr lang="ja-JP" altLang="ja-JP" b="1" dirty="0" smtClean="0">
                <a:latin typeface="メイリオ"/>
                <a:ea typeface="メイリオ"/>
                <a:cs typeface="メイリオ"/>
              </a:rPr>
              <a:t>ハッカソン等では、地域課題の解決を目指して、様々なアイデアやモックアップが提案され</a:t>
            </a:r>
            <a:r>
              <a:rPr lang="ja-JP" altLang="en-US" b="1" dirty="0" smtClean="0">
                <a:latin typeface="メイリオ"/>
                <a:ea typeface="メイリオ"/>
                <a:cs typeface="メイリオ"/>
              </a:rPr>
              <a:t>続けて</a:t>
            </a:r>
            <a:r>
              <a:rPr lang="ja-JP" altLang="ja-JP" b="1" dirty="0" smtClean="0">
                <a:latin typeface="メイリオ"/>
                <a:ea typeface="メイリオ"/>
                <a:cs typeface="メイリオ"/>
              </a:rPr>
              <a:t>いる</a:t>
            </a:r>
            <a:r>
              <a:rPr lang="ja-JP" altLang="en-US" b="1" dirty="0" smtClean="0">
                <a:latin typeface="メイリオ"/>
                <a:ea typeface="メイリオ"/>
                <a:cs typeface="メイリオ"/>
              </a:rPr>
              <a:t>。しかし、</a:t>
            </a:r>
            <a:r>
              <a:rPr lang="ja-JP" altLang="ja-JP" b="1" dirty="0" smtClean="0">
                <a:latin typeface="メイリオ"/>
                <a:ea typeface="メイリオ"/>
                <a:cs typeface="メイリオ"/>
              </a:rPr>
              <a:t>いまだに多くの社会課題は未解決のまま山積している。</a:t>
            </a:r>
            <a:endParaRPr lang="en-US" altLang="ja-JP" b="1" dirty="0" smtClean="0">
              <a:latin typeface="メイリオ"/>
              <a:ea typeface="メイリオ"/>
              <a:cs typeface="メイリオ"/>
            </a:endParaRPr>
          </a:p>
          <a:p>
            <a:pPr marL="449263" lvl="1" indent="-155575">
              <a:buFont typeface="Wingdings" charset="2"/>
              <a:buChar char="l"/>
            </a:pPr>
            <a:r>
              <a:rPr lang="ja-JP" altLang="en-US" b="1" dirty="0" smtClean="0">
                <a:latin typeface="メイリオ"/>
                <a:ea typeface="メイリオ"/>
                <a:cs typeface="メイリオ"/>
              </a:rPr>
              <a:t>　</a:t>
            </a:r>
            <a:r>
              <a:rPr lang="ja-JP" altLang="ja-JP" b="1" dirty="0" smtClean="0">
                <a:latin typeface="メイリオ"/>
                <a:ea typeface="メイリオ"/>
                <a:cs typeface="メイリオ"/>
              </a:rPr>
              <a:t>そこで、ハッカソン等から生まれているアイデアやモックアップを、社会課題を継続的に解決する地域ビジネスに結びつて行くための方法論の検討を行い、世界最先端</a:t>
            </a:r>
            <a:r>
              <a:rPr lang="en-US" altLang="ja-JP" b="1" dirty="0" smtClean="0">
                <a:latin typeface="メイリオ"/>
                <a:ea typeface="メイリオ"/>
                <a:cs typeface="メイリオ"/>
              </a:rPr>
              <a:t>IT</a:t>
            </a:r>
            <a:r>
              <a:rPr lang="ja-JP" altLang="ja-JP" b="1" dirty="0" smtClean="0">
                <a:latin typeface="メイリオ"/>
                <a:ea typeface="メイリオ"/>
                <a:cs typeface="メイリオ"/>
              </a:rPr>
              <a:t>国家創造宣言が目指している</a:t>
            </a:r>
            <a:r>
              <a:rPr lang="ja-JP" altLang="en-US" b="1" dirty="0" smtClean="0">
                <a:latin typeface="メイリオ"/>
                <a:ea typeface="メイリオ"/>
                <a:cs typeface="メイリオ"/>
              </a:rPr>
              <a:t>オープン</a:t>
            </a:r>
            <a:r>
              <a:rPr lang="ja-JP" altLang="ja-JP" b="1" dirty="0" smtClean="0">
                <a:latin typeface="メイリオ"/>
                <a:ea typeface="メイリオ"/>
                <a:cs typeface="メイリオ"/>
              </a:rPr>
              <a:t>データによる新ビジネス・新サービス創出に資することとする。</a:t>
            </a:r>
            <a:endParaRPr lang="ja-JP" altLang="ja-JP" sz="1400" b="1" dirty="0" smtClean="0">
              <a:latin typeface="メイリオ"/>
              <a:ea typeface="メイリオ"/>
              <a:cs typeface="メイリオ"/>
            </a:endParaRPr>
          </a:p>
          <a:p>
            <a:pPr marL="0" indent="0">
              <a:spcBef>
                <a:spcPts val="1236"/>
              </a:spcBef>
              <a:spcAft>
                <a:spcPts val="600"/>
              </a:spcAft>
              <a:buNone/>
            </a:pPr>
            <a:r>
              <a:rPr lang="ja-JP" altLang="en-US" sz="2200" b="1" dirty="0" smtClean="0">
                <a:latin typeface="メイリオ"/>
                <a:ea typeface="メイリオ"/>
                <a:cs typeface="メイリオ"/>
              </a:rPr>
              <a:t>（</a:t>
            </a:r>
            <a:r>
              <a:rPr lang="en-US" altLang="ja-JP" sz="2200" b="1" dirty="0" smtClean="0">
                <a:latin typeface="メイリオ"/>
                <a:ea typeface="メイリオ"/>
                <a:cs typeface="メイリオ"/>
              </a:rPr>
              <a:t>2</a:t>
            </a:r>
            <a:r>
              <a:rPr lang="ja-JP" altLang="en-US" sz="2200" b="1" dirty="0" smtClean="0">
                <a:latin typeface="メイリオ"/>
                <a:ea typeface="メイリオ"/>
                <a:cs typeface="メイリオ"/>
              </a:rPr>
              <a:t>）　検討業務の概要</a:t>
            </a:r>
            <a:endParaRPr lang="en-US" altLang="ja-JP" sz="2200" b="1" dirty="0" smtClean="0">
              <a:latin typeface="メイリオ"/>
              <a:ea typeface="メイリオ"/>
              <a:cs typeface="メイリオ"/>
            </a:endParaRPr>
          </a:p>
          <a:p>
            <a:pPr marL="555625" lvl="0" indent="-285750">
              <a:buFont typeface="Wingdings" charset="2"/>
              <a:buChar char="l"/>
            </a:pPr>
            <a:r>
              <a:rPr lang="en-US" altLang="ja-JP" sz="1600" b="1" dirty="0" smtClean="0">
                <a:latin typeface="メイリオ"/>
                <a:ea typeface="メイリオ"/>
                <a:cs typeface="メイリオ"/>
              </a:rPr>
              <a:t>1)</a:t>
            </a:r>
            <a:r>
              <a:rPr lang="ja-JP" altLang="ja-JP" sz="1600" b="1" dirty="0">
                <a:latin typeface="メイリオ"/>
                <a:ea typeface="メイリオ"/>
                <a:cs typeface="メイリオ"/>
              </a:rPr>
              <a:t>ビジネス化阻害要因、</a:t>
            </a:r>
            <a:r>
              <a:rPr lang="en-US" altLang="ja-JP" sz="1600" b="1" dirty="0">
                <a:latin typeface="メイリオ"/>
                <a:ea typeface="メイリオ"/>
                <a:cs typeface="メイリオ"/>
              </a:rPr>
              <a:t>2)</a:t>
            </a:r>
            <a:r>
              <a:rPr lang="ja-JP" altLang="ja-JP" sz="1600" b="1" dirty="0">
                <a:latin typeface="メイリオ"/>
                <a:ea typeface="メイリオ"/>
                <a:cs typeface="メイリオ"/>
              </a:rPr>
              <a:t>ビジネス化方策、</a:t>
            </a:r>
            <a:r>
              <a:rPr lang="en-US" altLang="ja-JP" sz="1600" b="1" dirty="0">
                <a:latin typeface="メイリオ"/>
                <a:ea typeface="メイリオ"/>
                <a:cs typeface="メイリオ"/>
              </a:rPr>
              <a:t>3)</a:t>
            </a:r>
            <a:r>
              <a:rPr lang="ja-JP" altLang="ja-JP" sz="1600" b="1" dirty="0">
                <a:latin typeface="メイリオ"/>
                <a:ea typeface="メイリオ"/>
                <a:cs typeface="メイリオ"/>
              </a:rPr>
              <a:t>ビジネス化の可能性を高める事業計画テンプレート、</a:t>
            </a:r>
            <a:r>
              <a:rPr lang="en-US" altLang="ja-JP" sz="1600" b="1" dirty="0">
                <a:latin typeface="メイリオ"/>
                <a:ea typeface="メイリオ"/>
                <a:cs typeface="メイリオ"/>
              </a:rPr>
              <a:t>4)</a:t>
            </a:r>
            <a:r>
              <a:rPr lang="ja-JP" altLang="ja-JP" sz="1600" b="1" dirty="0">
                <a:latin typeface="メイリオ"/>
                <a:ea typeface="メイリオ"/>
                <a:cs typeface="メイリオ"/>
              </a:rPr>
              <a:t>実務現場と連携したデータを用いた事業化フィージビリティ分析の</a:t>
            </a:r>
            <a:r>
              <a:rPr lang="en-US" altLang="ja-JP" sz="1600" b="1" dirty="0">
                <a:latin typeface="メイリオ"/>
                <a:ea typeface="メイリオ"/>
                <a:cs typeface="メイリオ"/>
              </a:rPr>
              <a:t>4</a:t>
            </a:r>
            <a:r>
              <a:rPr lang="ja-JP" altLang="ja-JP" sz="1600" b="1" dirty="0">
                <a:latin typeface="メイリオ"/>
                <a:ea typeface="メイリオ"/>
                <a:cs typeface="メイリオ"/>
              </a:rPr>
              <a:t>つの視点から設問を</a:t>
            </a:r>
            <a:r>
              <a:rPr lang="ja-JP" altLang="ja-JP" sz="1600" b="1" dirty="0" smtClean="0">
                <a:latin typeface="メイリオ"/>
                <a:ea typeface="メイリオ"/>
                <a:cs typeface="メイリオ"/>
              </a:rPr>
              <a:t>立て</a:t>
            </a:r>
            <a:r>
              <a:rPr lang="en-US" altLang="ja-JP" sz="1600" b="1" dirty="0" smtClean="0">
                <a:latin typeface="メイリオ"/>
                <a:ea typeface="メイリオ"/>
                <a:cs typeface="メイリオ"/>
              </a:rPr>
              <a:t>(</a:t>
            </a:r>
            <a:r>
              <a:rPr lang="ja-JP" altLang="ja-JP" sz="1600" b="1" dirty="0" smtClean="0">
                <a:latin typeface="メイリオ"/>
                <a:ea typeface="メイリオ"/>
                <a:cs typeface="メイリオ"/>
              </a:rPr>
              <a:t>表</a:t>
            </a:r>
            <a:r>
              <a:rPr lang="en-US" altLang="ja-JP" sz="1600" b="1" dirty="0" smtClean="0">
                <a:latin typeface="メイリオ"/>
                <a:ea typeface="メイリオ"/>
                <a:cs typeface="メイリオ"/>
              </a:rPr>
              <a:t>1</a:t>
            </a:r>
            <a:r>
              <a:rPr lang="ja-JP" altLang="en-US" sz="1600" b="1" dirty="0" smtClean="0">
                <a:latin typeface="メイリオ"/>
                <a:ea typeface="メイリオ"/>
                <a:cs typeface="メイリオ"/>
              </a:rPr>
              <a:t>）</a:t>
            </a:r>
            <a:endParaRPr lang="ja-JP" altLang="en-US" sz="3600" b="1" dirty="0">
              <a:latin typeface="メイリオ"/>
              <a:ea typeface="メイリオ"/>
              <a:cs typeface="メイリオ"/>
            </a:endParaRPr>
          </a:p>
          <a:p>
            <a:pPr marL="555625" indent="-285750">
              <a:buFont typeface="Wingdings" charset="2"/>
              <a:buChar char="l"/>
            </a:pPr>
            <a:r>
              <a:rPr lang="ja-JP" altLang="ja-JP" sz="1600" b="1" dirty="0" smtClean="0">
                <a:latin typeface="メイリオ"/>
                <a:ea typeface="メイリオ"/>
                <a:cs typeface="メイリオ"/>
              </a:rPr>
              <a:t>その</a:t>
            </a:r>
            <a:r>
              <a:rPr lang="ja-JP" altLang="ja-JP" sz="1600" b="1" dirty="0">
                <a:latin typeface="メイリオ"/>
                <a:ea typeface="メイリオ"/>
                <a:cs typeface="メイリオ"/>
              </a:rPr>
              <a:t>設問に対する答えを明らかにする調査・検討を行い、ハッカソン等で生まれたアイデアやモックアップを継続的な地域ビジネスへとつなげるために必要な条件</a:t>
            </a:r>
            <a:r>
              <a:rPr lang="ja-JP" altLang="ja-JP" sz="1600" b="1" dirty="0" smtClean="0">
                <a:latin typeface="メイリオ"/>
                <a:ea typeface="メイリオ"/>
                <a:cs typeface="メイリオ"/>
              </a:rPr>
              <a:t>を整理</a:t>
            </a:r>
            <a:endParaRPr lang="en-US" altLang="ja-JP" sz="1600" b="1" dirty="0" smtClean="0">
              <a:latin typeface="メイリオ"/>
              <a:ea typeface="メイリオ"/>
              <a:cs typeface="メイリオ"/>
            </a:endParaRPr>
          </a:p>
          <a:p>
            <a:pPr marL="555625" indent="-285750">
              <a:buFont typeface="Wingdings" charset="2"/>
              <a:buChar char="l"/>
            </a:pPr>
            <a:r>
              <a:rPr lang="ja-JP" altLang="ja-JP" sz="1600" b="1" dirty="0" smtClean="0">
                <a:latin typeface="メイリオ"/>
                <a:ea typeface="メイリオ"/>
                <a:cs typeface="メイリオ"/>
              </a:rPr>
              <a:t>オーフ</a:t>
            </a:r>
            <a:r>
              <a:rPr lang="ja-JP" altLang="ja-JP" sz="1600" b="1" dirty="0">
                <a:latin typeface="メイリオ"/>
                <a:ea typeface="メイリオ"/>
                <a:cs typeface="メイリオ"/>
              </a:rPr>
              <a:t>゚ンデータからビジネス創出へとつなげて行くための事業計画テンプレートとして</a:t>
            </a:r>
            <a:r>
              <a:rPr lang="ja-JP" altLang="ja-JP" sz="1600" b="1" dirty="0" smtClean="0">
                <a:latin typeface="メイリオ"/>
                <a:ea typeface="メイリオ"/>
                <a:cs typeface="メイリオ"/>
              </a:rPr>
              <a:t>提供</a:t>
            </a:r>
            <a:endParaRPr lang="en-US" altLang="ja-JP" sz="1600" b="1" dirty="0" smtClean="0">
              <a:latin typeface="メイリオ"/>
              <a:ea typeface="メイリオ"/>
              <a:cs typeface="メイリオ"/>
            </a:endParaRPr>
          </a:p>
        </p:txBody>
      </p:sp>
    </p:spTree>
    <p:extLst>
      <p:ext uri="{BB962C8B-B14F-4D97-AF65-F5344CB8AC3E}">
        <p14:creationId xmlns:p14="http://schemas.microsoft.com/office/powerpoint/2010/main" val="3655458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9858" y="260648"/>
            <a:ext cx="9366284" cy="431799"/>
          </a:xfrm>
        </p:spPr>
        <p:txBody>
          <a:bodyPr/>
          <a:lstStyle/>
          <a:p>
            <a:pPr lvl="0"/>
            <a:r>
              <a:rPr lang="ja-JP" altLang="ja-JP" sz="2300" b="1" dirty="0" smtClean="0">
                <a:solidFill>
                  <a:schemeClr val="tx1"/>
                </a:solidFill>
                <a:latin typeface="メイリオ"/>
                <a:ea typeface="メイリオ"/>
                <a:cs typeface="メイリオ"/>
              </a:rPr>
              <a:t>表</a:t>
            </a:r>
            <a:r>
              <a:rPr lang="ja-JP" altLang="en-US" sz="2300" b="1" dirty="0" smtClean="0">
                <a:solidFill>
                  <a:schemeClr val="tx1"/>
                </a:solidFill>
                <a:latin typeface="メイリオ"/>
                <a:ea typeface="メイリオ"/>
                <a:cs typeface="メイリオ"/>
              </a:rPr>
              <a:t>１</a:t>
            </a:r>
            <a:r>
              <a:rPr lang="ja-JP" altLang="en-US" sz="2300" b="1" dirty="0" smtClean="0" bmk="">
                <a:solidFill>
                  <a:schemeClr val="tx1"/>
                </a:solidFill>
                <a:latin typeface="メイリオ"/>
                <a:ea typeface="メイリオ"/>
                <a:cs typeface="メイリオ"/>
              </a:rPr>
              <a:t>：</a:t>
            </a:r>
            <a:r>
              <a:rPr lang="ja-JP" altLang="en-US" sz="2300" b="1" dirty="0" smtClean="0">
                <a:solidFill>
                  <a:schemeClr val="tx1"/>
                </a:solidFill>
                <a:latin typeface="メイリオ"/>
                <a:ea typeface="メイリオ"/>
                <a:cs typeface="メイリオ"/>
              </a:rPr>
              <a:t>地域</a:t>
            </a:r>
            <a:r>
              <a:rPr lang="ja-JP" altLang="en-US" sz="2300" b="1" dirty="0">
                <a:solidFill>
                  <a:schemeClr val="tx1"/>
                </a:solidFill>
                <a:latin typeface="メイリオ"/>
                <a:ea typeface="メイリオ"/>
                <a:cs typeface="メイリオ"/>
              </a:rPr>
              <a:t>ビジネス創出の必要条件整理のための４つの視点と</a:t>
            </a:r>
            <a:r>
              <a:rPr lang="ja-JP" altLang="en-US" sz="2300" b="1" dirty="0" smtClean="0">
                <a:solidFill>
                  <a:schemeClr val="tx1"/>
                </a:solidFill>
                <a:latin typeface="メイリオ"/>
                <a:ea typeface="メイリオ"/>
                <a:cs typeface="メイリオ"/>
              </a:rPr>
              <a:t>設問</a:t>
            </a:r>
            <a:endParaRPr kumimoji="1" lang="ja-JP" altLang="en-US" sz="2300" b="1" dirty="0">
              <a:latin typeface="メイリオ"/>
              <a:ea typeface="メイリオ"/>
              <a:cs typeface="メイリオ"/>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991875239"/>
              </p:ext>
            </p:extLst>
          </p:nvPr>
        </p:nvGraphicFramePr>
        <p:xfrm>
          <a:off x="488504" y="1052736"/>
          <a:ext cx="8928991" cy="5544687"/>
        </p:xfrm>
        <a:graphic>
          <a:graphicData uri="http://schemas.openxmlformats.org/drawingml/2006/table">
            <a:tbl>
              <a:tblPr firstRow="1" firstCol="1" bandRow="1">
                <a:tableStyleId>{5C22544A-7EE6-4342-B048-85BDC9FD1C3A}</a:tableStyleId>
              </a:tblPr>
              <a:tblGrid>
                <a:gridCol w="3488479"/>
                <a:gridCol w="5440512"/>
              </a:tblGrid>
              <a:tr h="462051">
                <a:tc>
                  <a:txBody>
                    <a:bodyPr/>
                    <a:lstStyle/>
                    <a:p>
                      <a:pPr indent="63500" algn="ctr">
                        <a:spcAft>
                          <a:spcPts val="0"/>
                        </a:spcAft>
                      </a:pPr>
                      <a:r>
                        <a:rPr lang="ja-JP" sz="2000" b="1" i="0" kern="100" dirty="0">
                          <a:solidFill>
                            <a:schemeClr val="tx1"/>
                          </a:solidFill>
                          <a:effectLst/>
                          <a:latin typeface="メイリオ"/>
                          <a:ea typeface="メイリオ"/>
                          <a:cs typeface="メイリオ"/>
                        </a:rPr>
                        <a:t>視　点</a:t>
                      </a:r>
                    </a:p>
                  </a:txBody>
                  <a:tcPr marL="68580" marR="68580" marT="0" marB="0" anchor="ctr"/>
                </a:tc>
                <a:tc>
                  <a:txBody>
                    <a:bodyPr/>
                    <a:lstStyle/>
                    <a:p>
                      <a:pPr marL="18415" indent="-32385" algn="ctr">
                        <a:spcAft>
                          <a:spcPts val="0"/>
                        </a:spcAft>
                      </a:pPr>
                      <a:r>
                        <a:rPr lang="ja-JP" sz="2000" b="1" i="0" kern="100" dirty="0">
                          <a:solidFill>
                            <a:schemeClr val="tx1"/>
                          </a:solidFill>
                          <a:effectLst/>
                          <a:latin typeface="メイリオ"/>
                          <a:ea typeface="メイリオ"/>
                          <a:cs typeface="メイリオ"/>
                        </a:rPr>
                        <a:t>調査・検討で答えを明らかにする設問</a:t>
                      </a:r>
                    </a:p>
                  </a:txBody>
                  <a:tcPr marL="68580" marR="68580" marT="0" marB="0" anchor="ctr"/>
                </a:tc>
              </a:tr>
              <a:tr h="736889">
                <a:tc>
                  <a:txBody>
                    <a:bodyPr/>
                    <a:lstStyle/>
                    <a:p>
                      <a:pPr marL="116205" indent="-116205" algn="just">
                        <a:spcAft>
                          <a:spcPts val="0"/>
                        </a:spcAft>
                      </a:pPr>
                      <a:r>
                        <a:rPr lang="en-US" sz="1800" b="1" i="0" kern="100" dirty="0">
                          <a:solidFill>
                            <a:schemeClr val="tx1"/>
                          </a:solidFill>
                          <a:effectLst/>
                          <a:latin typeface="メイリオ"/>
                          <a:ea typeface="メイリオ"/>
                          <a:cs typeface="メイリオ"/>
                        </a:rPr>
                        <a:t>1.</a:t>
                      </a:r>
                      <a:r>
                        <a:rPr lang="ja-JP" sz="1800" b="1" i="0" kern="100" dirty="0">
                          <a:solidFill>
                            <a:schemeClr val="tx1"/>
                          </a:solidFill>
                          <a:effectLst/>
                          <a:latin typeface="メイリオ"/>
                          <a:ea typeface="メイリオ"/>
                          <a:cs typeface="メイリオ"/>
                        </a:rPr>
                        <a:t>ビジネス化阻害要因</a:t>
                      </a:r>
                    </a:p>
                  </a:txBody>
                  <a:tcPr marL="68580" marR="68580" marT="140400" marB="0"/>
                </a:tc>
                <a:tc>
                  <a:txBody>
                    <a:bodyPr/>
                    <a:lstStyle/>
                    <a:p>
                      <a:pPr algn="just">
                        <a:spcAft>
                          <a:spcPts val="0"/>
                        </a:spcAft>
                      </a:pPr>
                      <a:r>
                        <a:rPr lang="ja-JP" sz="1800" b="1" i="0" kern="100">
                          <a:solidFill>
                            <a:schemeClr val="tx1"/>
                          </a:solidFill>
                          <a:effectLst/>
                          <a:latin typeface="メイリオ"/>
                          <a:ea typeface="メイリオ"/>
                          <a:cs typeface="メイリオ"/>
                        </a:rPr>
                        <a:t>なぜ、これまでの活動は持続可能なビジネスにつながってこなかったのか？</a:t>
                      </a:r>
                    </a:p>
                  </a:txBody>
                  <a:tcPr marL="68580" marR="68580" marT="140400" marB="0"/>
                </a:tc>
              </a:tr>
              <a:tr h="736889">
                <a:tc>
                  <a:txBody>
                    <a:bodyPr/>
                    <a:lstStyle/>
                    <a:p>
                      <a:pPr marL="110490" indent="-110490" algn="just">
                        <a:spcAft>
                          <a:spcPts val="0"/>
                        </a:spcAft>
                      </a:pPr>
                      <a:r>
                        <a:rPr lang="en-US" sz="1800" b="1" i="0" kern="100" dirty="0">
                          <a:solidFill>
                            <a:schemeClr val="tx1"/>
                          </a:solidFill>
                          <a:effectLst/>
                          <a:latin typeface="メイリオ"/>
                          <a:ea typeface="メイリオ"/>
                          <a:cs typeface="メイリオ"/>
                        </a:rPr>
                        <a:t>2.</a:t>
                      </a:r>
                      <a:r>
                        <a:rPr lang="ja-JP" sz="1800" b="1" i="0" kern="100" dirty="0">
                          <a:solidFill>
                            <a:schemeClr val="tx1"/>
                          </a:solidFill>
                          <a:effectLst/>
                          <a:latin typeface="メイリオ"/>
                          <a:ea typeface="メイリオ"/>
                          <a:cs typeface="メイリオ"/>
                        </a:rPr>
                        <a:t>ビジネス化方策</a:t>
                      </a:r>
                    </a:p>
                  </a:txBody>
                  <a:tcPr marL="68580" marR="68580" marT="140400" marB="0"/>
                </a:tc>
                <a:tc>
                  <a:txBody>
                    <a:bodyPr/>
                    <a:lstStyle/>
                    <a:p>
                      <a:pPr algn="just">
                        <a:spcAft>
                          <a:spcPts val="0"/>
                        </a:spcAft>
                      </a:pPr>
                      <a:r>
                        <a:rPr lang="ja-JP" sz="1800" b="1" i="0" kern="100">
                          <a:solidFill>
                            <a:schemeClr val="tx1"/>
                          </a:solidFill>
                          <a:effectLst/>
                          <a:latin typeface="メイリオ"/>
                          <a:ea typeface="メイリオ"/>
                          <a:cs typeface="メイリオ"/>
                        </a:rPr>
                        <a:t>どうしたら持続可能なビジネスへとつなげて行くことができるのか？</a:t>
                      </a:r>
                    </a:p>
                  </a:txBody>
                  <a:tcPr marL="68580" marR="68580" marT="140400" marB="0"/>
                </a:tc>
              </a:tr>
              <a:tr h="1030259">
                <a:tc>
                  <a:txBody>
                    <a:bodyPr/>
                    <a:lstStyle/>
                    <a:p>
                      <a:pPr marL="110490" indent="-110490" algn="just">
                        <a:spcAft>
                          <a:spcPts val="0"/>
                        </a:spcAft>
                      </a:pPr>
                      <a:r>
                        <a:rPr lang="en-US" sz="1800" b="1" i="0" kern="100" dirty="0">
                          <a:solidFill>
                            <a:schemeClr val="tx1"/>
                          </a:solidFill>
                          <a:effectLst/>
                          <a:latin typeface="メイリオ"/>
                          <a:ea typeface="メイリオ"/>
                          <a:cs typeface="メイリオ"/>
                        </a:rPr>
                        <a:t>3.</a:t>
                      </a:r>
                      <a:r>
                        <a:rPr lang="ja-JP" sz="1800" b="1" i="0" kern="100" dirty="0">
                          <a:solidFill>
                            <a:schemeClr val="tx1"/>
                          </a:solidFill>
                          <a:effectLst/>
                          <a:latin typeface="メイリオ"/>
                          <a:ea typeface="メイリオ"/>
                          <a:cs typeface="メイリオ"/>
                        </a:rPr>
                        <a:t>オープンデータを活用した地域ビジネス創出のための事業計画テンプレートづくり</a:t>
                      </a:r>
                    </a:p>
                  </a:txBody>
                  <a:tcPr marL="68580" marR="68580" marT="140400" marB="0"/>
                </a:tc>
                <a:tc>
                  <a:txBody>
                    <a:bodyPr/>
                    <a:lstStyle/>
                    <a:p>
                      <a:pPr algn="just">
                        <a:spcAft>
                          <a:spcPts val="0"/>
                        </a:spcAft>
                      </a:pPr>
                      <a:r>
                        <a:rPr lang="ja-JP" sz="1800" b="1" i="0" kern="100" dirty="0">
                          <a:solidFill>
                            <a:schemeClr val="tx1"/>
                          </a:solidFill>
                          <a:effectLst/>
                          <a:latin typeface="メイリオ"/>
                          <a:ea typeface="メイリオ"/>
                          <a:cs typeface="メイリオ"/>
                        </a:rPr>
                        <a:t>ビジネス化の可能性を高める条件を整理した事業計画テンプレートの構成要素はどのようなものか？</a:t>
                      </a:r>
                    </a:p>
                  </a:txBody>
                  <a:tcPr marL="68580" marR="68580" marT="140400" marB="0"/>
                </a:tc>
              </a:tr>
              <a:tr h="2578599">
                <a:tc>
                  <a:txBody>
                    <a:bodyPr/>
                    <a:lstStyle/>
                    <a:p>
                      <a:pPr marL="110490" indent="-110490" algn="just">
                        <a:spcAft>
                          <a:spcPts val="0"/>
                        </a:spcAft>
                      </a:pPr>
                      <a:r>
                        <a:rPr lang="en-US" sz="1800" b="1" i="0" kern="100" dirty="0">
                          <a:solidFill>
                            <a:schemeClr val="tx1"/>
                          </a:solidFill>
                          <a:effectLst/>
                          <a:latin typeface="メイリオ"/>
                          <a:ea typeface="メイリオ"/>
                          <a:cs typeface="メイリオ"/>
                        </a:rPr>
                        <a:t>4.</a:t>
                      </a:r>
                      <a:r>
                        <a:rPr lang="ja-JP" sz="1800" b="1" i="0" kern="100" dirty="0">
                          <a:solidFill>
                            <a:schemeClr val="tx1"/>
                          </a:solidFill>
                          <a:effectLst/>
                          <a:latin typeface="メイリオ"/>
                          <a:ea typeface="メイリオ"/>
                          <a:cs typeface="メイリオ"/>
                        </a:rPr>
                        <a:t>実務現場と連携したデータを用いた事業計画テンプレートの実効性の検証</a:t>
                      </a:r>
                    </a:p>
                  </a:txBody>
                  <a:tcPr marL="68580" marR="68580" marT="140400" marB="0"/>
                </a:tc>
                <a:tc>
                  <a:txBody>
                    <a:bodyPr/>
                    <a:lstStyle/>
                    <a:p>
                      <a:pPr algn="just">
                        <a:spcAft>
                          <a:spcPts val="0"/>
                        </a:spcAft>
                      </a:pPr>
                      <a:r>
                        <a:rPr lang="en-US" sz="1800" b="1" i="0" kern="100" dirty="0">
                          <a:solidFill>
                            <a:schemeClr val="tx1"/>
                          </a:solidFill>
                          <a:effectLst/>
                          <a:latin typeface="メイリオ"/>
                          <a:ea typeface="メイリオ"/>
                          <a:cs typeface="メイリオ"/>
                        </a:rPr>
                        <a:t>3.</a:t>
                      </a:r>
                      <a:r>
                        <a:rPr lang="ja-JP" sz="1800" b="1" i="0" kern="100" dirty="0">
                          <a:solidFill>
                            <a:schemeClr val="tx1"/>
                          </a:solidFill>
                          <a:effectLst/>
                          <a:latin typeface="メイリオ"/>
                          <a:ea typeface="メイリオ"/>
                          <a:cs typeface="メイリオ"/>
                        </a:rPr>
                        <a:t>で整理された事業計画テンプレートを、ビジネス化されていない代表的なモックアップ等に適用し、ビジネス化可能性を高めた上で、実務現場と連携したデータを用いてアプリケーションを試行することで、事業化フィージビリティをどこまで高められるか</a:t>
                      </a:r>
                      <a:r>
                        <a:rPr lang="ja-JP" sz="1800" b="1" i="0" kern="100" dirty="0" smtClean="0">
                          <a:solidFill>
                            <a:schemeClr val="tx1"/>
                          </a:solidFill>
                          <a:effectLst/>
                          <a:latin typeface="メイリオ"/>
                          <a:ea typeface="メイリオ"/>
                          <a:cs typeface="メイリオ"/>
                        </a:rPr>
                        <a:t>？</a:t>
                      </a:r>
                      <a:endParaRPr lang="en-US" altLang="ja-JP" sz="1800" b="1" i="0" kern="100" dirty="0" smtClean="0">
                        <a:solidFill>
                          <a:schemeClr val="tx1"/>
                        </a:solidFill>
                        <a:effectLst/>
                        <a:latin typeface="メイリオ"/>
                        <a:ea typeface="メイリオ"/>
                        <a:cs typeface="メイリオ"/>
                      </a:endParaRPr>
                    </a:p>
                    <a:p>
                      <a:pPr algn="just">
                        <a:spcBef>
                          <a:spcPts val="600"/>
                        </a:spcBef>
                        <a:spcAft>
                          <a:spcPts val="0"/>
                        </a:spcAft>
                      </a:pPr>
                      <a:r>
                        <a:rPr lang="ja-JP" sz="1800" b="1" i="0" kern="100" dirty="0" smtClean="0">
                          <a:solidFill>
                            <a:schemeClr val="tx1"/>
                          </a:solidFill>
                          <a:effectLst/>
                          <a:latin typeface="メイリオ"/>
                          <a:ea typeface="メイリオ"/>
                          <a:cs typeface="メイリオ"/>
                        </a:rPr>
                        <a:t>また</a:t>
                      </a:r>
                      <a:r>
                        <a:rPr lang="ja-JP" sz="1800" b="1" i="0" kern="100" dirty="0">
                          <a:solidFill>
                            <a:schemeClr val="tx1"/>
                          </a:solidFill>
                          <a:effectLst/>
                          <a:latin typeface="メイリオ"/>
                          <a:ea typeface="メイリオ"/>
                          <a:cs typeface="メイリオ"/>
                        </a:rPr>
                        <a:t>、このフィージビリティ分析の結果は、事業計画テンプレートにどのように反映できるか？</a:t>
                      </a:r>
                    </a:p>
                  </a:txBody>
                  <a:tcPr marL="68580" marR="68580" marT="140400" marB="0"/>
                </a:tc>
              </a:tr>
            </a:tbl>
          </a:graphicData>
        </a:graphic>
      </p:graphicFrame>
    </p:spTree>
    <p:extLst>
      <p:ext uri="{BB962C8B-B14F-4D97-AF65-F5344CB8AC3E}">
        <p14:creationId xmlns:p14="http://schemas.microsoft.com/office/powerpoint/2010/main" val="54109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260648"/>
            <a:ext cx="8915400" cy="431799"/>
          </a:xfrm>
        </p:spPr>
        <p:txBody>
          <a:bodyPr/>
          <a:lstStyle/>
          <a:p>
            <a:r>
              <a:rPr lang="ja-JP" altLang="en-US" sz="2800" b="1" dirty="0" smtClean="0">
                <a:solidFill>
                  <a:schemeClr val="tx1"/>
                </a:solidFill>
                <a:latin typeface="メイリオ"/>
                <a:ea typeface="メイリオ"/>
                <a:cs typeface="メイリオ"/>
              </a:rPr>
              <a:t>表２：検討対象</a:t>
            </a:r>
            <a:r>
              <a:rPr lang="ja-JP" altLang="en-US" sz="2800" b="1" dirty="0">
                <a:solidFill>
                  <a:schemeClr val="tx1"/>
                </a:solidFill>
                <a:latin typeface="メイリオ"/>
                <a:ea typeface="メイリオ"/>
                <a:cs typeface="メイリオ"/>
              </a:rPr>
              <a:t>アプリケーション</a:t>
            </a:r>
            <a:endParaRPr kumimoji="1" lang="ja-JP" altLang="en-US" sz="2800" b="1" dirty="0">
              <a:solidFill>
                <a:schemeClr val="tx1"/>
              </a:solidFill>
              <a:latin typeface="メイリオ"/>
              <a:ea typeface="メイリオ"/>
              <a:cs typeface="メイリオ"/>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945450026"/>
              </p:ext>
            </p:extLst>
          </p:nvPr>
        </p:nvGraphicFramePr>
        <p:xfrm>
          <a:off x="416495" y="980728"/>
          <a:ext cx="9073008" cy="5616625"/>
        </p:xfrm>
        <a:graphic>
          <a:graphicData uri="http://schemas.openxmlformats.org/drawingml/2006/table">
            <a:tbl>
              <a:tblPr firstRow="1" firstCol="1" bandRow="1">
                <a:tableStyleId>{5C22544A-7EE6-4342-B048-85BDC9FD1C3A}</a:tableStyleId>
              </a:tblPr>
              <a:tblGrid>
                <a:gridCol w="3151778"/>
                <a:gridCol w="3795413"/>
                <a:gridCol w="2125817"/>
              </a:tblGrid>
              <a:tr h="497504">
                <a:tc>
                  <a:txBody>
                    <a:bodyPr/>
                    <a:lstStyle/>
                    <a:p>
                      <a:pPr indent="63500" algn="ctr">
                        <a:spcAft>
                          <a:spcPts val="0"/>
                        </a:spcAft>
                      </a:pPr>
                      <a:r>
                        <a:rPr lang="ja-JP" sz="2000" b="1" i="0" kern="100" dirty="0">
                          <a:solidFill>
                            <a:schemeClr val="tx1"/>
                          </a:solidFill>
                          <a:effectLst/>
                          <a:latin typeface="メイリオ"/>
                          <a:ea typeface="メイリオ"/>
                          <a:cs typeface="メイリオ"/>
                        </a:rPr>
                        <a:t>代表的アプリケーション</a:t>
                      </a:r>
                    </a:p>
                  </a:txBody>
                  <a:tcPr marL="68580" marR="68580" marT="0" marB="0" anchor="ctr"/>
                </a:tc>
                <a:tc>
                  <a:txBody>
                    <a:bodyPr/>
                    <a:lstStyle/>
                    <a:p>
                      <a:pPr marL="18415" indent="-32385" algn="ctr">
                        <a:spcAft>
                          <a:spcPts val="0"/>
                        </a:spcAft>
                      </a:pPr>
                      <a:r>
                        <a:rPr lang="en-US" sz="2000" b="1" i="0" kern="100" dirty="0">
                          <a:solidFill>
                            <a:schemeClr val="tx1"/>
                          </a:solidFill>
                          <a:effectLst/>
                          <a:latin typeface="メイリオ"/>
                          <a:ea typeface="メイリオ"/>
                          <a:cs typeface="メイリオ"/>
                        </a:rPr>
                        <a:t> </a:t>
                      </a:r>
                      <a:r>
                        <a:rPr lang="ja-JP" altLang="en-US" sz="2000" b="1" i="0" kern="100" dirty="0" smtClean="0">
                          <a:solidFill>
                            <a:schemeClr val="tx1"/>
                          </a:solidFill>
                          <a:effectLst/>
                          <a:latin typeface="メイリオ"/>
                          <a:ea typeface="メイリオ"/>
                          <a:cs typeface="メイリオ"/>
                        </a:rPr>
                        <a:t>展開状況</a:t>
                      </a:r>
                      <a:endParaRPr lang="ja-JP" sz="2000" b="1" i="0" kern="100" dirty="0">
                        <a:solidFill>
                          <a:schemeClr val="tx1"/>
                        </a:solidFill>
                        <a:effectLst/>
                        <a:latin typeface="メイリオ"/>
                        <a:ea typeface="メイリオ"/>
                        <a:cs typeface="メイリオ"/>
                      </a:endParaRPr>
                    </a:p>
                  </a:txBody>
                  <a:tcPr marL="68580" marR="68580" marT="0" marB="0" anchor="ctr"/>
                </a:tc>
                <a:tc>
                  <a:txBody>
                    <a:bodyPr/>
                    <a:lstStyle/>
                    <a:p>
                      <a:pPr marL="18415" indent="-32385" algn="ctr">
                        <a:spcAft>
                          <a:spcPts val="0"/>
                        </a:spcAft>
                      </a:pPr>
                      <a:r>
                        <a:rPr lang="ja-JP" altLang="en-US" sz="2000" b="1" i="0" kern="100" dirty="0" smtClean="0">
                          <a:solidFill>
                            <a:schemeClr val="tx1"/>
                          </a:solidFill>
                          <a:effectLst/>
                          <a:latin typeface="メイリオ"/>
                          <a:ea typeface="メイリオ"/>
                          <a:cs typeface="メイリオ"/>
                        </a:rPr>
                        <a:t>試行</a:t>
                      </a:r>
                      <a:r>
                        <a:rPr lang="ja-JP" sz="2000" b="1" i="0" kern="100" dirty="0" smtClean="0">
                          <a:solidFill>
                            <a:schemeClr val="tx1"/>
                          </a:solidFill>
                          <a:effectLst/>
                          <a:latin typeface="メイリオ"/>
                          <a:ea typeface="メイリオ"/>
                          <a:cs typeface="メイリオ"/>
                        </a:rPr>
                        <a:t>自治体</a:t>
                      </a:r>
                      <a:endParaRPr lang="ja-JP" sz="2000" b="1" i="0" kern="100" dirty="0">
                        <a:solidFill>
                          <a:schemeClr val="tx1"/>
                        </a:solidFill>
                        <a:effectLst/>
                        <a:latin typeface="メイリオ"/>
                        <a:ea typeface="メイリオ"/>
                        <a:cs typeface="メイリオ"/>
                      </a:endParaRPr>
                    </a:p>
                  </a:txBody>
                  <a:tcPr marL="68580" marR="68580" marT="0" marB="0" anchor="ctr"/>
                </a:tc>
              </a:tr>
              <a:tr h="1991991">
                <a:tc>
                  <a:txBody>
                    <a:bodyPr/>
                    <a:lstStyle/>
                    <a:p>
                      <a:pPr marL="342900" lvl="0" indent="-342900" algn="just">
                        <a:spcAft>
                          <a:spcPts val="0"/>
                        </a:spcAft>
                        <a:buFont typeface="+mj-lt"/>
                        <a:buAutoNum type="arabicPeriod"/>
                      </a:pPr>
                      <a:r>
                        <a:rPr lang="ja-JP" sz="1800" b="1" i="0" kern="100" dirty="0">
                          <a:solidFill>
                            <a:schemeClr val="tx1"/>
                          </a:solidFill>
                          <a:effectLst/>
                          <a:latin typeface="メイリオ"/>
                          <a:ea typeface="メイリオ"/>
                          <a:cs typeface="メイリオ"/>
                        </a:rPr>
                        <a:t>税金はどこへ行った</a:t>
                      </a:r>
                      <a:r>
                        <a:rPr lang="ja-JP" sz="1800" b="1" i="0" kern="100" dirty="0" smtClean="0">
                          <a:solidFill>
                            <a:schemeClr val="tx1"/>
                          </a:solidFill>
                          <a:effectLst/>
                          <a:latin typeface="メイリオ"/>
                          <a:ea typeface="メイリオ"/>
                          <a:cs typeface="メイリオ"/>
                        </a:rPr>
                        <a:t>？</a:t>
                      </a:r>
                      <a:r>
                        <a:rPr lang="ja-JP" sz="1800" b="1" i="0" kern="100" dirty="0" smtClean="0">
                          <a:solidFill>
                            <a:schemeClr val="tx1"/>
                          </a:solidFill>
                          <a:effectLst/>
                          <a:latin typeface="Helvetica"/>
                          <a:ea typeface="メイリオ"/>
                          <a:cs typeface="Helvetica"/>
                        </a:rPr>
                        <a:t>（</a:t>
                      </a:r>
                      <a:r>
                        <a:rPr lang="en-US" sz="1800" b="1" i="0" kern="100" dirty="0">
                          <a:solidFill>
                            <a:schemeClr val="tx1"/>
                          </a:solidFill>
                          <a:effectLst/>
                          <a:latin typeface="Helvetica"/>
                          <a:ea typeface="メイリオ"/>
                          <a:cs typeface="Helvetica"/>
                        </a:rPr>
                        <a:t>Where Does My Money Go?)</a:t>
                      </a:r>
                      <a:endParaRPr lang="ja-JP" sz="1800" b="1" i="0" kern="100" dirty="0">
                        <a:solidFill>
                          <a:schemeClr val="tx1"/>
                        </a:solidFill>
                        <a:effectLst/>
                        <a:latin typeface="Helvetica"/>
                        <a:ea typeface="メイリオ"/>
                        <a:cs typeface="Helvetica"/>
                      </a:endParaRPr>
                    </a:p>
                  </a:txBody>
                  <a:tcPr marL="68580" marR="68580" marT="140400" marB="0"/>
                </a:tc>
                <a:tc>
                  <a:txBody>
                    <a:bodyPr/>
                    <a:lstStyle/>
                    <a:p>
                      <a:pPr indent="63500" algn="l">
                        <a:spcAft>
                          <a:spcPts val="0"/>
                        </a:spcAft>
                      </a:pPr>
                      <a:r>
                        <a:rPr lang="ja-JP" sz="1800" b="1" i="0" kern="100" dirty="0" smtClean="0">
                          <a:solidFill>
                            <a:schemeClr val="tx1"/>
                          </a:solidFill>
                          <a:effectLst/>
                          <a:latin typeface="メイリオ"/>
                          <a:ea typeface="メイリオ"/>
                          <a:cs typeface="メイリオ"/>
                        </a:rPr>
                        <a:t>全国</a:t>
                      </a:r>
                      <a:r>
                        <a:rPr lang="en-US" altLang="ja-JP" sz="1800" b="1" i="0" kern="100" dirty="0" smtClean="0">
                          <a:solidFill>
                            <a:schemeClr val="tx1"/>
                          </a:solidFill>
                          <a:effectLst/>
                          <a:latin typeface="メイリオ"/>
                          <a:ea typeface="メイリオ"/>
                          <a:cs typeface="メイリオ"/>
                        </a:rPr>
                        <a:t>200</a:t>
                      </a:r>
                      <a:r>
                        <a:rPr lang="ja-JP" altLang="en-US" sz="1800" b="1" i="0" kern="100" dirty="0" smtClean="0">
                          <a:solidFill>
                            <a:schemeClr val="tx1"/>
                          </a:solidFill>
                          <a:effectLst/>
                          <a:latin typeface="メイリオ"/>
                          <a:ea typeface="メイリオ"/>
                          <a:cs typeface="メイリオ"/>
                        </a:rPr>
                        <a:t>以上の</a:t>
                      </a:r>
                      <a:r>
                        <a:rPr lang="ja-JP" sz="1800" b="1" i="0" kern="100" dirty="0" smtClean="0">
                          <a:solidFill>
                            <a:schemeClr val="tx1"/>
                          </a:solidFill>
                          <a:effectLst/>
                          <a:latin typeface="メイリオ"/>
                          <a:ea typeface="メイリオ"/>
                          <a:cs typeface="メイリオ"/>
                        </a:rPr>
                        <a:t>都市版</a:t>
                      </a:r>
                      <a:r>
                        <a:rPr lang="ja-JP" sz="1800" b="1" i="0" kern="100" dirty="0">
                          <a:solidFill>
                            <a:schemeClr val="tx1"/>
                          </a:solidFill>
                          <a:effectLst/>
                          <a:latin typeface="メイリオ"/>
                          <a:ea typeface="メイリオ"/>
                          <a:cs typeface="メイリオ"/>
                        </a:rPr>
                        <a:t>が開発されている日本で最も普及している自治体予算の可視化アプリケーション</a:t>
                      </a:r>
                    </a:p>
                  </a:txBody>
                  <a:tcPr marL="68580" marR="68580" marT="140400" marB="0"/>
                </a:tc>
                <a:tc>
                  <a:txBody>
                    <a:bodyPr/>
                    <a:lstStyle/>
                    <a:p>
                      <a:pPr algn="just">
                        <a:spcAft>
                          <a:spcPts val="0"/>
                        </a:spcAft>
                      </a:pPr>
                      <a:r>
                        <a:rPr lang="ja-JP" sz="1800" b="1" i="0" u="none" kern="100" dirty="0" smtClean="0">
                          <a:solidFill>
                            <a:schemeClr val="tx1"/>
                          </a:solidFill>
                          <a:effectLst/>
                          <a:latin typeface="メイリオ"/>
                          <a:ea typeface="メイリオ"/>
                          <a:cs typeface="メイリオ"/>
                        </a:rPr>
                        <a:t>横浜市</a:t>
                      </a:r>
                      <a:endParaRPr lang="ja-JP" sz="1800" b="1" i="0" u="none" kern="100" dirty="0">
                        <a:solidFill>
                          <a:schemeClr val="tx1"/>
                        </a:solidFill>
                        <a:effectLst/>
                        <a:latin typeface="メイリオ"/>
                        <a:ea typeface="メイリオ"/>
                        <a:cs typeface="メイリオ"/>
                      </a:endParaRPr>
                    </a:p>
                  </a:txBody>
                  <a:tcPr marL="68580" marR="68580" marT="140400" marB="0"/>
                </a:tc>
              </a:tr>
              <a:tr h="1634617">
                <a:tc>
                  <a:txBody>
                    <a:bodyPr/>
                    <a:lstStyle/>
                    <a:p>
                      <a:pPr indent="63500" algn="just">
                        <a:spcAft>
                          <a:spcPts val="0"/>
                        </a:spcAft>
                      </a:pPr>
                      <a:r>
                        <a:rPr lang="en-US" sz="1800" b="1" i="0" kern="100" dirty="0">
                          <a:solidFill>
                            <a:schemeClr val="tx1"/>
                          </a:solidFill>
                          <a:effectLst/>
                          <a:latin typeface="メイリオ"/>
                          <a:ea typeface="メイリオ"/>
                          <a:cs typeface="メイリオ"/>
                        </a:rPr>
                        <a:t>2</a:t>
                      </a:r>
                      <a:r>
                        <a:rPr lang="en-US" sz="1800" b="1" i="0" kern="100" dirty="0" smtClean="0">
                          <a:solidFill>
                            <a:schemeClr val="tx1"/>
                          </a:solidFill>
                          <a:effectLst/>
                          <a:latin typeface="メイリオ"/>
                          <a:ea typeface="メイリオ"/>
                          <a:cs typeface="メイリオ"/>
                        </a:rPr>
                        <a:t>. </a:t>
                      </a:r>
                      <a:r>
                        <a:rPr lang="en-US" sz="1800" b="1" i="0" kern="100" dirty="0" err="1" smtClean="0">
                          <a:solidFill>
                            <a:schemeClr val="tx1"/>
                          </a:solidFill>
                          <a:effectLst/>
                          <a:latin typeface="Helvetica"/>
                          <a:ea typeface="メイリオ"/>
                          <a:cs typeface="Helvetica"/>
                        </a:rPr>
                        <a:t>FixMyStreet</a:t>
                      </a:r>
                      <a:r>
                        <a:rPr lang="en-US" sz="1800" b="1" i="0" kern="100" dirty="0" smtClean="0">
                          <a:solidFill>
                            <a:schemeClr val="tx1"/>
                          </a:solidFill>
                          <a:effectLst/>
                          <a:latin typeface="Helvetica"/>
                          <a:ea typeface="メイリオ"/>
                          <a:cs typeface="Helvetica"/>
                        </a:rPr>
                        <a:t> </a:t>
                      </a:r>
                      <a:r>
                        <a:rPr lang="en-US" sz="1800" b="1" i="0" kern="100" dirty="0">
                          <a:solidFill>
                            <a:schemeClr val="tx1"/>
                          </a:solidFill>
                          <a:effectLst/>
                          <a:latin typeface="Helvetica"/>
                          <a:ea typeface="メイリオ"/>
                          <a:cs typeface="Helvetica"/>
                        </a:rPr>
                        <a:t>Japan</a:t>
                      </a:r>
                      <a:endParaRPr lang="ja-JP" sz="1800" b="1" i="0" kern="100" dirty="0">
                        <a:solidFill>
                          <a:schemeClr val="tx1"/>
                        </a:solidFill>
                        <a:effectLst/>
                        <a:latin typeface="Helvetica"/>
                        <a:ea typeface="メイリオ"/>
                        <a:cs typeface="Helvetica"/>
                      </a:endParaRPr>
                    </a:p>
                  </a:txBody>
                  <a:tcPr marL="68580" marR="68580" marT="140400" marB="0"/>
                </a:tc>
                <a:tc>
                  <a:txBody>
                    <a:bodyPr/>
                    <a:lstStyle/>
                    <a:p>
                      <a:pPr indent="63500" algn="just">
                        <a:spcAft>
                          <a:spcPts val="0"/>
                        </a:spcAft>
                      </a:pPr>
                      <a:r>
                        <a:rPr lang="en-US" sz="1800" b="1" i="0" kern="100" dirty="0">
                          <a:solidFill>
                            <a:schemeClr val="tx1"/>
                          </a:solidFill>
                          <a:effectLst/>
                          <a:latin typeface="メイリオ"/>
                          <a:ea typeface="メイリオ"/>
                          <a:cs typeface="メイリオ"/>
                        </a:rPr>
                        <a:t>GIS</a:t>
                      </a:r>
                      <a:r>
                        <a:rPr lang="ja-JP" sz="1800" b="1" i="0" kern="100" dirty="0">
                          <a:solidFill>
                            <a:schemeClr val="tx1"/>
                          </a:solidFill>
                          <a:effectLst/>
                          <a:latin typeface="メイリオ"/>
                          <a:ea typeface="メイリオ"/>
                          <a:cs typeface="メイリオ"/>
                        </a:rPr>
                        <a:t>上で地域課題を共有することによって、共助型の地域社会の再生を目指しているアプリケーション</a:t>
                      </a:r>
                    </a:p>
                  </a:txBody>
                  <a:tcPr marL="68580" marR="68580" marT="140400" marB="0"/>
                </a:tc>
                <a:tc>
                  <a:txBody>
                    <a:bodyPr/>
                    <a:lstStyle/>
                    <a:p>
                      <a:pPr algn="just">
                        <a:spcAft>
                          <a:spcPts val="0"/>
                        </a:spcAft>
                      </a:pPr>
                      <a:r>
                        <a:rPr lang="ja-JP" sz="1800" b="1" i="0" u="none" kern="100" dirty="0" smtClean="0">
                          <a:solidFill>
                            <a:schemeClr val="tx1"/>
                          </a:solidFill>
                          <a:effectLst/>
                          <a:latin typeface="メイリオ"/>
                          <a:ea typeface="メイリオ"/>
                          <a:cs typeface="メイリオ"/>
                        </a:rPr>
                        <a:t>多久市</a:t>
                      </a:r>
                      <a:endParaRPr lang="ja-JP" sz="1800" b="1" i="0" u="none" kern="100" dirty="0">
                        <a:solidFill>
                          <a:schemeClr val="tx1"/>
                        </a:solidFill>
                        <a:effectLst/>
                        <a:latin typeface="メイリオ"/>
                        <a:ea typeface="メイリオ"/>
                        <a:cs typeface="メイリオ"/>
                      </a:endParaRPr>
                    </a:p>
                  </a:txBody>
                  <a:tcPr marL="68580" marR="68580" marT="140400" marB="0"/>
                </a:tc>
              </a:tr>
              <a:tr h="1492513">
                <a:tc>
                  <a:txBody>
                    <a:bodyPr/>
                    <a:lstStyle/>
                    <a:p>
                      <a:pPr indent="63500" algn="just">
                        <a:spcAft>
                          <a:spcPts val="0"/>
                        </a:spcAft>
                      </a:pPr>
                      <a:r>
                        <a:rPr lang="en-US" sz="1800" b="1" i="0" kern="100" dirty="0">
                          <a:solidFill>
                            <a:schemeClr val="tx1"/>
                          </a:solidFill>
                          <a:effectLst/>
                          <a:latin typeface="メイリオ"/>
                          <a:ea typeface="メイリオ"/>
                          <a:cs typeface="メイリオ"/>
                        </a:rPr>
                        <a:t>3. </a:t>
                      </a:r>
                      <a:r>
                        <a:rPr lang="en-US" sz="1800" b="1" i="0" kern="100" dirty="0">
                          <a:solidFill>
                            <a:schemeClr val="tx1"/>
                          </a:solidFill>
                          <a:effectLst/>
                          <a:latin typeface="Helvetica"/>
                          <a:ea typeface="メイリオ"/>
                          <a:cs typeface="Helvetica"/>
                        </a:rPr>
                        <a:t>AED Expert Call</a:t>
                      </a:r>
                      <a:endParaRPr lang="ja-JP" sz="1800" b="1" i="0" kern="100" dirty="0">
                        <a:solidFill>
                          <a:schemeClr val="tx1"/>
                        </a:solidFill>
                        <a:effectLst/>
                        <a:latin typeface="Helvetica"/>
                        <a:ea typeface="メイリオ"/>
                        <a:cs typeface="Helvetica"/>
                      </a:endParaRPr>
                    </a:p>
                  </a:txBody>
                  <a:tcPr marL="68580" marR="68580" marT="140400" marB="0"/>
                </a:tc>
                <a:tc>
                  <a:txBody>
                    <a:bodyPr/>
                    <a:lstStyle/>
                    <a:p>
                      <a:pPr indent="63500" algn="just">
                        <a:spcAft>
                          <a:spcPts val="0"/>
                        </a:spcAft>
                      </a:pPr>
                      <a:r>
                        <a:rPr lang="en-US" sz="1800" b="1" i="0" kern="100" dirty="0">
                          <a:solidFill>
                            <a:schemeClr val="tx1"/>
                          </a:solidFill>
                          <a:effectLst/>
                          <a:latin typeface="メイリオ"/>
                          <a:ea typeface="メイリオ"/>
                          <a:cs typeface="メイリオ"/>
                        </a:rPr>
                        <a:t>AED</a:t>
                      </a:r>
                      <a:r>
                        <a:rPr lang="ja-JP" sz="1800" b="1" i="0" kern="100" dirty="0">
                          <a:solidFill>
                            <a:schemeClr val="tx1"/>
                          </a:solidFill>
                          <a:effectLst/>
                          <a:latin typeface="メイリオ"/>
                          <a:ea typeface="メイリオ"/>
                          <a:cs typeface="メイリオ"/>
                        </a:rPr>
                        <a:t>稼働率向上によって、心肺停止者の救命率向上を目指しているアプリケーション</a:t>
                      </a:r>
                    </a:p>
                  </a:txBody>
                  <a:tcPr marL="68580" marR="68580" marT="140400" marB="0"/>
                </a:tc>
                <a:tc>
                  <a:txBody>
                    <a:bodyPr/>
                    <a:lstStyle/>
                    <a:p>
                      <a:pPr algn="just">
                        <a:spcAft>
                          <a:spcPts val="0"/>
                        </a:spcAft>
                      </a:pPr>
                      <a:r>
                        <a:rPr lang="ja-JP" sz="1800" b="1" i="0" u="none" kern="100" dirty="0">
                          <a:solidFill>
                            <a:schemeClr val="tx1"/>
                          </a:solidFill>
                          <a:effectLst/>
                          <a:latin typeface="メイリオ"/>
                          <a:ea typeface="メイリオ"/>
                          <a:cs typeface="メイリオ"/>
                        </a:rPr>
                        <a:t>千葉市、つくば市</a:t>
                      </a:r>
                    </a:p>
                  </a:txBody>
                  <a:tcPr marL="68580" marR="68580" marT="140400" marB="0"/>
                </a:tc>
              </a:tr>
            </a:tbl>
          </a:graphicData>
        </a:graphic>
      </p:graphicFrame>
    </p:spTree>
    <p:extLst>
      <p:ext uri="{BB962C8B-B14F-4D97-AF65-F5344CB8AC3E}">
        <p14:creationId xmlns:p14="http://schemas.microsoft.com/office/powerpoint/2010/main" val="2971143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416496" y="107898"/>
            <a:ext cx="9073008" cy="6750102"/>
          </a:xfrm>
          <a:prstGeom prst="rect">
            <a:avLst/>
          </a:prstGeom>
          <a:noFill/>
          <a:ln>
            <a:noFill/>
          </a:ln>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2802532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260648"/>
            <a:ext cx="8915400" cy="431799"/>
          </a:xfrm>
        </p:spPr>
        <p:txBody>
          <a:bodyPr/>
          <a:lstStyle/>
          <a:p>
            <a:r>
              <a:rPr kumimoji="1" lang="ja-JP" altLang="en-US" sz="2800" b="1" dirty="0" smtClean="0">
                <a:solidFill>
                  <a:srgbClr val="000000"/>
                </a:solidFill>
                <a:latin typeface="メイリオ"/>
                <a:ea typeface="メイリオ"/>
                <a:cs typeface="メイリオ"/>
              </a:rPr>
              <a:t>成果のイメージ</a:t>
            </a:r>
            <a:endParaRPr kumimoji="1" lang="ja-JP" altLang="en-US" sz="2800" b="1" dirty="0">
              <a:solidFill>
                <a:srgbClr val="000000"/>
              </a:solidFill>
              <a:latin typeface="メイリオ"/>
              <a:ea typeface="メイリオ"/>
              <a:cs typeface="メイリオ"/>
            </a:endParaRPr>
          </a:p>
        </p:txBody>
      </p:sp>
      <p:sp>
        <p:nvSpPr>
          <p:cNvPr id="3" name="コンテンツ プレースホルダー 2"/>
          <p:cNvSpPr>
            <a:spLocks noGrp="1"/>
          </p:cNvSpPr>
          <p:nvPr>
            <p:ph idx="1"/>
          </p:nvPr>
        </p:nvSpPr>
        <p:spPr>
          <a:xfrm>
            <a:off x="495300" y="1268760"/>
            <a:ext cx="8915400" cy="5220579"/>
          </a:xfrm>
        </p:spPr>
        <p:txBody>
          <a:bodyPr/>
          <a:lstStyle/>
          <a:p>
            <a:pPr marL="0" indent="0">
              <a:spcAft>
                <a:spcPts val="600"/>
              </a:spcAft>
              <a:buNone/>
            </a:pPr>
            <a:r>
              <a:rPr kumimoji="1" lang="ja-JP" altLang="en-US" sz="2000" b="1" dirty="0" smtClean="0">
                <a:latin typeface="メイリオ"/>
                <a:ea typeface="メイリオ"/>
                <a:cs typeface="メイリオ"/>
              </a:rPr>
              <a:t>本検討は、以下の４視点からのテンプレート提供を</a:t>
            </a:r>
            <a:r>
              <a:rPr lang="ja-JP" altLang="en-US" sz="2000" b="1" dirty="0" smtClean="0">
                <a:latin typeface="メイリオ"/>
                <a:ea typeface="メイリオ"/>
                <a:cs typeface="メイリオ"/>
              </a:rPr>
              <a:t>目指して進められている。</a:t>
            </a:r>
            <a:endParaRPr kumimoji="1" lang="en-US" altLang="ja-JP" sz="2000" b="1" dirty="0" smtClean="0">
              <a:latin typeface="メイリオ"/>
              <a:ea typeface="メイリオ"/>
              <a:cs typeface="メイリオ"/>
            </a:endParaRPr>
          </a:p>
          <a:p>
            <a:pPr marL="630595" lvl="1" indent="-342900">
              <a:buFont typeface="+mj-ea"/>
              <a:buAutoNum type="circleNumDbPlain"/>
            </a:pPr>
            <a:r>
              <a:rPr lang="ja-JP" altLang="en-US" sz="1800" b="1" dirty="0" smtClean="0">
                <a:latin typeface="メイリオ"/>
                <a:ea typeface="メイリオ"/>
                <a:cs typeface="メイリオ"/>
              </a:rPr>
              <a:t>コアバリューを鮮明にする</a:t>
            </a:r>
            <a:endParaRPr lang="en-US" altLang="ja-JP" sz="1800" b="1" dirty="0" smtClean="0">
              <a:latin typeface="メイリオ"/>
              <a:ea typeface="メイリオ"/>
              <a:cs typeface="メイリオ"/>
            </a:endParaRPr>
          </a:p>
          <a:p>
            <a:pPr marL="630595" lvl="1" indent="-342900">
              <a:buFont typeface="+mj-ea"/>
              <a:buAutoNum type="circleNumDbPlain"/>
            </a:pPr>
            <a:r>
              <a:rPr kumimoji="1" lang="ja-JP" altLang="en-US" sz="1800" b="1" dirty="0" smtClean="0">
                <a:latin typeface="メイリオ"/>
                <a:ea typeface="メイリオ"/>
                <a:cs typeface="メイリオ"/>
              </a:rPr>
              <a:t>ビジネス・プロセスを構築する</a:t>
            </a:r>
            <a:endParaRPr kumimoji="1" lang="en-US" altLang="ja-JP" sz="1800" b="1" dirty="0" smtClean="0">
              <a:latin typeface="メイリオ"/>
              <a:ea typeface="メイリオ"/>
              <a:cs typeface="メイリオ"/>
            </a:endParaRPr>
          </a:p>
          <a:p>
            <a:pPr marL="630595" lvl="1" indent="-342900">
              <a:buFont typeface="+mj-ea"/>
              <a:buAutoNum type="circleNumDbPlain"/>
            </a:pPr>
            <a:r>
              <a:rPr lang="ja-JP" altLang="en-US" sz="1800" b="1" dirty="0" smtClean="0">
                <a:latin typeface="メイリオ"/>
                <a:ea typeface="メイリオ"/>
                <a:cs typeface="メイリオ"/>
              </a:rPr>
              <a:t>ビジネス・モデルを構成する</a:t>
            </a:r>
            <a:endParaRPr lang="en-US" altLang="ja-JP" sz="1800" b="1" dirty="0" smtClean="0">
              <a:latin typeface="メイリオ"/>
              <a:ea typeface="メイリオ"/>
              <a:cs typeface="メイリオ"/>
            </a:endParaRPr>
          </a:p>
          <a:p>
            <a:pPr marL="630595" lvl="1" indent="-342900">
              <a:buFont typeface="+mj-ea"/>
              <a:buAutoNum type="circleNumDbPlain"/>
            </a:pPr>
            <a:r>
              <a:rPr kumimoji="1" lang="ja-JP" altLang="en-US" sz="1800" b="1" dirty="0" smtClean="0">
                <a:latin typeface="メイリオ"/>
                <a:ea typeface="メイリオ"/>
                <a:cs typeface="メイリオ"/>
              </a:rPr>
              <a:t>課題解決コミュニティの構築フレーム</a:t>
            </a:r>
            <a:endParaRPr kumimoji="1" lang="ja-JP" altLang="en-US" sz="1800" b="1" dirty="0">
              <a:latin typeface="メイリオ"/>
              <a:ea typeface="メイリオ"/>
              <a:cs typeface="メイリオ"/>
            </a:endParaRPr>
          </a:p>
        </p:txBody>
      </p:sp>
      <p:pic>
        <p:nvPicPr>
          <p:cNvPr id="4098" name="図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64750"/>
            <a:ext cx="4762185" cy="357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488504" y="3501008"/>
            <a:ext cx="4953000" cy="646331"/>
          </a:xfrm>
          <a:prstGeom prst="rect">
            <a:avLst/>
          </a:prstGeom>
        </p:spPr>
        <p:txBody>
          <a:bodyPr>
            <a:spAutoFit/>
          </a:bodyPr>
          <a:lstStyle/>
          <a:p>
            <a:pPr indent="0">
              <a:buNone/>
            </a:pPr>
            <a:r>
              <a:rPr lang="ja-JP" altLang="en-US" b="1" dirty="0">
                <a:latin typeface="メイリオ"/>
                <a:ea typeface="メイリオ"/>
                <a:cs typeface="メイリオ"/>
              </a:rPr>
              <a:t>今後は、</a:t>
            </a:r>
            <a:r>
              <a:rPr lang="ja-JP" altLang="en-US" b="1" dirty="0" smtClean="0">
                <a:latin typeface="メイリオ"/>
                <a:ea typeface="メイリオ"/>
                <a:cs typeface="メイリオ"/>
              </a:rPr>
              <a:t>本検討業務に</a:t>
            </a:r>
            <a:r>
              <a:rPr lang="ja-JP" altLang="en-US" b="1" dirty="0">
                <a:latin typeface="メイリオ"/>
                <a:ea typeface="メイリオ"/>
                <a:cs typeface="メイリオ"/>
              </a:rPr>
              <a:t>基づく知見を踏まえて、テンプレートの再構成、再設計</a:t>
            </a:r>
            <a:r>
              <a:rPr lang="ja-JP" altLang="en-US" b="1" dirty="0" smtClean="0">
                <a:latin typeface="メイリオ"/>
                <a:ea typeface="メイリオ"/>
                <a:cs typeface="メイリオ"/>
              </a:rPr>
              <a:t>を行う予定</a:t>
            </a:r>
            <a:r>
              <a:rPr lang="ja-JP" altLang="en-US" b="1" dirty="0">
                <a:latin typeface="メイリオ"/>
                <a:ea typeface="メイリオ"/>
                <a:cs typeface="メイリオ"/>
              </a:rPr>
              <a:t>。</a:t>
            </a:r>
            <a:endParaRPr lang="en-US" altLang="ja-JP" b="1" dirty="0">
              <a:latin typeface="メイリオ"/>
              <a:ea typeface="メイリオ"/>
              <a:cs typeface="メイリオ"/>
            </a:endParaRPr>
          </a:p>
        </p:txBody>
      </p:sp>
    </p:spTree>
    <p:extLst>
      <p:ext uri="{BB962C8B-B14F-4D97-AF65-F5344CB8AC3E}">
        <p14:creationId xmlns:p14="http://schemas.microsoft.com/office/powerpoint/2010/main" val="1255828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rcRect t="6571" b="6571"/>
          <a:stretch>
            <a:fillRect/>
          </a:stretch>
        </p:blipFill>
        <p:spPr>
          <a:xfrm>
            <a:off x="329612" y="476672"/>
            <a:ext cx="9246777" cy="6012667"/>
          </a:xfrm>
        </p:spPr>
      </p:pic>
    </p:spTree>
    <p:extLst>
      <p:ext uri="{BB962C8B-B14F-4D97-AF65-F5344CB8AC3E}">
        <p14:creationId xmlns:p14="http://schemas.microsoft.com/office/powerpoint/2010/main" val="1027779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81000" y="0"/>
            <a:ext cx="9139975" cy="6858000"/>
          </a:xfrm>
          <a:prstGeom prst="rect">
            <a:avLst/>
          </a:prstGeom>
        </p:spPr>
      </p:pic>
    </p:spTree>
    <p:extLst>
      <p:ext uri="{BB962C8B-B14F-4D97-AF65-F5344CB8AC3E}">
        <p14:creationId xmlns:p14="http://schemas.microsoft.com/office/powerpoint/2010/main" val="411183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60440" y="-23903"/>
            <a:ext cx="9185121" cy="6881903"/>
          </a:xfrm>
          <a:prstGeom prst="rect">
            <a:avLst/>
          </a:prstGeom>
        </p:spPr>
      </p:pic>
    </p:spTree>
    <p:extLst>
      <p:ext uri="{BB962C8B-B14F-4D97-AF65-F5344CB8AC3E}">
        <p14:creationId xmlns:p14="http://schemas.microsoft.com/office/powerpoint/2010/main" val="234740879"/>
      </p:ext>
    </p:extLst>
  </p:cSld>
  <p:clrMapOvr>
    <a:masterClrMapping/>
  </p:clrMapOvr>
</p:sld>
</file>

<file path=ppt/theme/theme1.xml><?xml version="1.0" encoding="utf-8"?>
<a:theme xmlns:a="http://schemas.openxmlformats.org/drawingml/2006/main" name="1_EastGlob">
  <a:themeElements>
    <a:clrScheme name="ペーパー">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1_EastGlob">
      <a:majorFont>
        <a:latin typeface="Arial Black"/>
        <a:ea typeface="HGP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vert="horz" wrap="square" lIns="0" tIns="45720" rIns="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900" b="0" i="0" u="none" strike="noStrike" cap="none" normalizeH="0" baseline="0" dirty="0" smtClean="0">
            <a:ln>
              <a:noFill/>
            </a:ln>
            <a:solidFill>
              <a:schemeClr val="tx1"/>
            </a:solidFill>
            <a:effectLst/>
            <a:latin typeface="ＭＳ Ｐゴシック" pitchFamily="50" charset="-128"/>
            <a:ea typeface="ＭＳ Ｐゴシック" pitchFamily="50" charset="-128"/>
          </a:defRPr>
        </a:defPPr>
      </a:lstStyle>
    </a:spDef>
    <a:lnDef>
      <a:spPr bwMode="auto">
        <a:solidFill>
          <a:schemeClr val="accent1"/>
        </a:solidFill>
        <a:ln w="12700" cap="flat" cmpd="sng" algn="ctr">
          <a:solidFill>
            <a:srgbClr val="000000"/>
          </a:solidFill>
          <a:prstDash val="solid"/>
          <a:round/>
          <a:headEnd type="none" w="med" len="med"/>
          <a:tailEnd type="triangle"/>
        </a:ln>
        <a:effectLst/>
      </a:spPr>
      <a:bodyPr/>
      <a:lstStyle/>
    </a:lnDef>
    <a:txDef>
      <a:spPr>
        <a:noFill/>
      </a:spPr>
      <a:bodyPr wrap="none" rtlCol="0">
        <a:spAutoFit/>
      </a:bodyPr>
      <a:lstStyle>
        <a:defPPr>
          <a:defRPr kumimoji="1" dirty="0" smtClean="0">
            <a:latin typeface="ＭＳ Ｐゴシック" pitchFamily="50" charset="-128"/>
            <a:ea typeface="ＭＳ Ｐゴシック" pitchFamily="50" charset="-128"/>
          </a:defRPr>
        </a:defPPr>
      </a:lstStyle>
    </a:txDef>
  </a:objectDefaults>
  <a:extraClrSchemeLst>
    <a:extraClrScheme>
      <a:clrScheme name="1_EastGlob 1">
        <a:dk1>
          <a:srgbClr val="006666"/>
        </a:dk1>
        <a:lt1>
          <a:srgbClr val="FFFFFF"/>
        </a:lt1>
        <a:dk2>
          <a:srgbClr val="008080"/>
        </a:dk2>
        <a:lt2>
          <a:srgbClr val="CCFFFF"/>
        </a:lt2>
        <a:accent1>
          <a:srgbClr val="009999"/>
        </a:accent1>
        <a:accent2>
          <a:srgbClr val="00FFFF"/>
        </a:accent2>
        <a:accent3>
          <a:srgbClr val="AAC0C0"/>
        </a:accent3>
        <a:accent4>
          <a:srgbClr val="DADADA"/>
        </a:accent4>
        <a:accent5>
          <a:srgbClr val="AACACA"/>
        </a:accent5>
        <a:accent6>
          <a:srgbClr val="00E7E7"/>
        </a:accent6>
        <a:hlink>
          <a:srgbClr val="99CCFF"/>
        </a:hlink>
        <a:folHlink>
          <a:srgbClr val="00BEBA"/>
        </a:folHlink>
      </a:clrScheme>
      <a:clrMap bg1="dk2" tx1="lt1" bg2="dk1" tx2="lt2" accent1="accent1" accent2="accent2" accent3="accent3" accent4="accent4" accent5="accent5" accent6="accent6" hlink="hlink" folHlink="folHlink"/>
    </a:extraClrScheme>
    <a:extraClrScheme>
      <a:clrScheme name="1_EastGlob 2">
        <a:dk1>
          <a:srgbClr val="000000"/>
        </a:dk1>
        <a:lt1>
          <a:srgbClr val="FFFFFF"/>
        </a:lt1>
        <a:dk2>
          <a:srgbClr val="000000"/>
        </a:dk2>
        <a:lt2>
          <a:srgbClr val="800000"/>
        </a:lt2>
        <a:accent1>
          <a:srgbClr val="CE0000"/>
        </a:accent1>
        <a:accent2>
          <a:srgbClr val="CC9900"/>
        </a:accent2>
        <a:accent3>
          <a:srgbClr val="FFFFFF"/>
        </a:accent3>
        <a:accent4>
          <a:srgbClr val="000000"/>
        </a:accent4>
        <a:accent5>
          <a:srgbClr val="E3AAAA"/>
        </a:accent5>
        <a:accent6>
          <a:srgbClr val="B98A00"/>
        </a:accent6>
        <a:hlink>
          <a:srgbClr val="808000"/>
        </a:hlink>
        <a:folHlink>
          <a:srgbClr val="FF0000"/>
        </a:folHlink>
      </a:clrScheme>
      <a:clrMap bg1="lt1" tx1="dk1" bg2="lt2" tx2="dk2" accent1="accent1" accent2="accent2" accent3="accent3" accent4="accent4" accent5="accent5" accent6="accent6" hlink="hlink" folHlink="folHlink"/>
    </a:extraClrScheme>
    <a:extraClrScheme>
      <a:clrScheme name="1_EastGlob 3">
        <a:dk1>
          <a:srgbClr val="000000"/>
        </a:dk1>
        <a:lt1>
          <a:srgbClr val="FFFFFF"/>
        </a:lt1>
        <a:dk2>
          <a:srgbClr val="000000"/>
        </a:dk2>
        <a:lt2>
          <a:srgbClr val="5F5F5F"/>
        </a:lt2>
        <a:accent1>
          <a:srgbClr val="B2B2B2"/>
        </a:accent1>
        <a:accent2>
          <a:srgbClr val="808080"/>
        </a:accent2>
        <a:accent3>
          <a:srgbClr val="FFFFFF"/>
        </a:accent3>
        <a:accent4>
          <a:srgbClr val="000000"/>
        </a:accent4>
        <a:accent5>
          <a:srgbClr val="D5D5D5"/>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1_EastGlob 4">
        <a:dk1>
          <a:srgbClr val="003366"/>
        </a:dk1>
        <a:lt1>
          <a:srgbClr val="FFFFFF"/>
        </a:lt1>
        <a:dk2>
          <a:srgbClr val="00547E"/>
        </a:dk2>
        <a:lt2>
          <a:srgbClr val="CCFFFF"/>
        </a:lt2>
        <a:accent1>
          <a:srgbClr val="006699"/>
        </a:accent1>
        <a:accent2>
          <a:srgbClr val="33CCCC"/>
        </a:accent2>
        <a:accent3>
          <a:srgbClr val="AAB3C0"/>
        </a:accent3>
        <a:accent4>
          <a:srgbClr val="DADADA"/>
        </a:accent4>
        <a:accent5>
          <a:srgbClr val="AAB8CA"/>
        </a:accent5>
        <a:accent6>
          <a:srgbClr val="2DB9B9"/>
        </a:accent6>
        <a:hlink>
          <a:srgbClr val="6699FF"/>
        </a:hlink>
        <a:folHlink>
          <a:srgbClr val="0087CA"/>
        </a:folHlink>
      </a:clrScheme>
      <a:clrMap bg1="dk2" tx1="lt1" bg2="dk1" tx2="lt2" accent1="accent1" accent2="accent2" accent3="accent3" accent4="accent4" accent5="accent5" accent6="accent6" hlink="hlink" folHlink="folHlink"/>
    </a:extraClrScheme>
    <a:extraClrScheme>
      <a:clrScheme name="1_EastGlob 5">
        <a:dk1>
          <a:srgbClr val="000000"/>
        </a:dk1>
        <a:lt1>
          <a:srgbClr val="FFFFFF"/>
        </a:lt1>
        <a:dk2>
          <a:srgbClr val="000000"/>
        </a:dk2>
        <a:lt2>
          <a:srgbClr val="4EAEAC"/>
        </a:lt2>
        <a:accent1>
          <a:srgbClr val="7CC6C4"/>
        </a:accent1>
        <a:accent2>
          <a:srgbClr val="99CCFF"/>
        </a:accent2>
        <a:accent3>
          <a:srgbClr val="FFFFFF"/>
        </a:accent3>
        <a:accent4>
          <a:srgbClr val="000000"/>
        </a:accent4>
        <a:accent5>
          <a:srgbClr val="BFDFDE"/>
        </a:accent5>
        <a:accent6>
          <a:srgbClr val="8AB9E7"/>
        </a:accent6>
        <a:hlink>
          <a:srgbClr val="B1CA48"/>
        </a:hlink>
        <a:folHlink>
          <a:srgbClr val="A7D9D8"/>
        </a:folHlink>
      </a:clrScheme>
      <a:clrMap bg1="lt1" tx1="dk1" bg2="lt2" tx2="dk2" accent1="accent1" accent2="accent2" accent3="accent3" accent4="accent4" accent5="accent5" accent6="accent6" hlink="hlink" folHlink="folHlink"/>
    </a:extraClrScheme>
    <a:extraClrScheme>
      <a:clrScheme name="1_EastGlob 6">
        <a:dk1>
          <a:srgbClr val="14065C"/>
        </a:dk1>
        <a:lt1>
          <a:srgbClr val="FFFFFF"/>
        </a:lt1>
        <a:dk2>
          <a:srgbClr val="1D0983"/>
        </a:dk2>
        <a:lt2>
          <a:srgbClr val="FFCC00"/>
        </a:lt2>
        <a:accent1>
          <a:srgbClr val="280CB2"/>
        </a:accent1>
        <a:accent2>
          <a:srgbClr val="33CCCC"/>
        </a:accent2>
        <a:accent3>
          <a:srgbClr val="ABAAC1"/>
        </a:accent3>
        <a:accent4>
          <a:srgbClr val="DADADA"/>
        </a:accent4>
        <a:accent5>
          <a:srgbClr val="ACAAD5"/>
        </a:accent5>
        <a:accent6>
          <a:srgbClr val="2DB9B9"/>
        </a:accent6>
        <a:hlink>
          <a:srgbClr val="6699FF"/>
        </a:hlink>
        <a:folHlink>
          <a:srgbClr val="2A0DB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36567</TotalTime>
  <Words>1618</Words>
  <Application>Microsoft Office PowerPoint</Application>
  <PresentationFormat>A4 210 x 297 mm</PresentationFormat>
  <Paragraphs>199</Paragraphs>
  <Slides>17</Slides>
  <Notes>2</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1_EastGlob</vt:lpstr>
      <vt:lpstr>地域ビジネス継続モデルの検討業務 中間報告  総務省情報流通行政局 「平成26年度情報流通連携基盤構築にむけた調査研究に係る請負」 に係る検討業務</vt:lpstr>
      <vt:lpstr>１．検討業務の概要</vt:lpstr>
      <vt:lpstr>表１：地域ビジネス創出の必要条件整理のための４つの視点と設問</vt:lpstr>
      <vt:lpstr>表２：検討対象アプリケーション</vt:lpstr>
      <vt:lpstr>PowerPoint プレゼンテーション</vt:lpstr>
      <vt:lpstr>成果のイメージ</vt:lpstr>
      <vt:lpstr>PowerPoint プレゼンテーション</vt:lpstr>
      <vt:lpstr>PowerPoint プレゼンテーション</vt:lpstr>
      <vt:lpstr>PowerPoint プレゼンテーション</vt:lpstr>
      <vt:lpstr>PowerPoint プレゼンテーション</vt:lpstr>
      <vt:lpstr>Fix My Street における検証状況</vt:lpstr>
      <vt:lpstr>AED Expert Call における検証状況</vt:lpstr>
      <vt:lpstr>「税金はどこへ行った？」における検証予定内容</vt:lpstr>
      <vt:lpstr>現段階で想定されている結論メッセージ（案）</vt:lpstr>
      <vt:lpstr>価値創出のための４つの活動とバックキャスティング思考</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オープンデータ事業テンプレート 開発プロジェクト 報告書</dc:title>
  <dc:creator>yokokawa</dc:creator>
  <cp:lastModifiedBy>MRI</cp:lastModifiedBy>
  <cp:revision>120</cp:revision>
  <cp:lastPrinted>2015-01-25T06:20:12Z</cp:lastPrinted>
  <dcterms:created xsi:type="dcterms:W3CDTF">2014-11-08T08:10:35Z</dcterms:created>
  <dcterms:modified xsi:type="dcterms:W3CDTF">2015-02-06T05:40:47Z</dcterms:modified>
</cp:coreProperties>
</file>