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60" r:id="rId2"/>
    <p:sldId id="823" r:id="rId3"/>
    <p:sldId id="824" r:id="rId4"/>
    <p:sldId id="825" r:id="rId5"/>
    <p:sldId id="826" r:id="rId6"/>
    <p:sldId id="806" r:id="rId7"/>
    <p:sldId id="779" r:id="rId8"/>
    <p:sldId id="272" r:id="rId9"/>
    <p:sldId id="687" r:id="rId10"/>
    <p:sldId id="769" r:id="rId11"/>
    <p:sldId id="693" r:id="rId12"/>
    <p:sldId id="695" r:id="rId13"/>
    <p:sldId id="780" r:id="rId14"/>
    <p:sldId id="781" r:id="rId15"/>
    <p:sldId id="273" r:id="rId16"/>
    <p:sldId id="704" r:id="rId17"/>
    <p:sldId id="811" r:id="rId18"/>
    <p:sldId id="813" r:id="rId19"/>
    <p:sldId id="812" r:id="rId20"/>
    <p:sldId id="814" r:id="rId21"/>
    <p:sldId id="782" r:id="rId22"/>
    <p:sldId id="783" r:id="rId23"/>
    <p:sldId id="784" r:id="rId24"/>
    <p:sldId id="785" r:id="rId25"/>
    <p:sldId id="788" r:id="rId26"/>
    <p:sldId id="787" r:id="rId27"/>
    <p:sldId id="807" r:id="rId28"/>
    <p:sldId id="808" r:id="rId29"/>
    <p:sldId id="809" r:id="rId30"/>
    <p:sldId id="803" r:id="rId31"/>
    <p:sldId id="810" r:id="rId32"/>
    <p:sldId id="793" r:id="rId33"/>
    <p:sldId id="794" r:id="rId34"/>
    <p:sldId id="796" r:id="rId35"/>
    <p:sldId id="797" r:id="rId36"/>
    <p:sldId id="798" r:id="rId37"/>
    <p:sldId id="799" r:id="rId38"/>
    <p:sldId id="800" r:id="rId39"/>
    <p:sldId id="801" r:id="rId40"/>
    <p:sldId id="802" r:id="rId41"/>
    <p:sldId id="287" r:id="rId42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46D0D8-1CFB-409A-8C57-2A84A5F46E41}">
          <p14:sldIdLst>
            <p14:sldId id="260"/>
            <p14:sldId id="823"/>
            <p14:sldId id="824"/>
            <p14:sldId id="825"/>
            <p14:sldId id="826"/>
            <p14:sldId id="806"/>
            <p14:sldId id="779"/>
            <p14:sldId id="272"/>
            <p14:sldId id="687"/>
            <p14:sldId id="769"/>
            <p14:sldId id="693"/>
            <p14:sldId id="695"/>
            <p14:sldId id="780"/>
            <p14:sldId id="781"/>
            <p14:sldId id="273"/>
            <p14:sldId id="704"/>
            <p14:sldId id="811"/>
            <p14:sldId id="813"/>
            <p14:sldId id="812"/>
            <p14:sldId id="814"/>
            <p14:sldId id="782"/>
            <p14:sldId id="783"/>
            <p14:sldId id="784"/>
            <p14:sldId id="785"/>
            <p14:sldId id="788"/>
            <p14:sldId id="787"/>
            <p14:sldId id="807"/>
            <p14:sldId id="808"/>
            <p14:sldId id="809"/>
            <p14:sldId id="803"/>
            <p14:sldId id="810"/>
            <p14:sldId id="793"/>
            <p14:sldId id="794"/>
            <p14:sldId id="796"/>
            <p14:sldId id="797"/>
            <p14:sldId id="798"/>
            <p14:sldId id="799"/>
            <p14:sldId id="800"/>
            <p14:sldId id="801"/>
            <p14:sldId id="802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B5C7E7"/>
    <a:srgbClr val="DDD9C3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70DC19-2A00-488A-8F74-20CA9933E44D}" v="256" dt="2020-10-22T00:37:39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2D3900-0453-4E3B-B80B-F1A529492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/>
            </a:lvl1pPr>
          </a:lstStyle>
          <a:p>
            <a:fld id="{A346D391-CA8D-4B94-B33B-521D6B567DF5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345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5053B6B-85F0-4D10-BE8B-30F32F836F75}" type="datetimeFigureOut">
              <a:rPr kumimoji="1" lang="ja-JP" altLang="en-US" smtClean="0"/>
              <a:pPr/>
              <a:t>2021/2/17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242888"/>
            <a:ext cx="6249988" cy="468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2" tIns="45376" rIns="90752" bIns="453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28386" y="5150092"/>
            <a:ext cx="6231939" cy="4435140"/>
          </a:xfrm>
          <a:prstGeom prst="rect">
            <a:avLst/>
          </a:prstGeom>
        </p:spPr>
        <p:txBody>
          <a:bodyPr vert="horz" lIns="90752" tIns="45376" rIns="90752" bIns="4537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C593228-728A-4795-AE70-4E585814037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40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53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6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60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86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502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07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314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202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981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721">
              <a:defRPr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8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6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5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62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62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90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38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8702" y="2932007"/>
            <a:ext cx="5328592" cy="538609"/>
          </a:xfrm>
        </p:spPr>
        <p:txBody>
          <a:bodyPr wrap="square">
            <a:normAutofit/>
          </a:bodyPr>
          <a:lstStyle>
            <a:lvl1pPr algn="ctr"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702" y="3669365"/>
            <a:ext cx="5328592" cy="205921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024" y="6525344"/>
            <a:ext cx="504056" cy="288032"/>
          </a:xfrm>
        </p:spPr>
        <p:txBody>
          <a:bodyPr/>
          <a:lstStyle>
            <a:lvl1pP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878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90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2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60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5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27584" y="2060848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ja-JP" sz="3200" b="0">
                <a:solidFill>
                  <a:schemeClr val="tx1"/>
                </a:solidFill>
                <a:latin typeface="Meiryo UI" panose="020B0604030504040204" pitchFamily="50" charset="-128"/>
                <a:cs typeface="Arial" panose="020B0604020202020204" pitchFamily="34" charset="0"/>
              </a:rPr>
              <a:t>Contents</a:t>
            </a:r>
            <a:endParaRPr kumimoji="1" lang="ja-JP" altLang="en-US" sz="3200" b="0">
              <a:solidFill>
                <a:schemeClr val="tx1"/>
              </a:solidFill>
              <a:latin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0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5328592" cy="538609"/>
          </a:xfrm>
        </p:spPr>
        <p:txBody>
          <a:bodyPr wrap="square">
            <a:normAutofit/>
          </a:bodyPr>
          <a:lstStyle>
            <a:lvl1pPr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44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40" y="293900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0DE1672B-D344-4BD6-B34C-F2F1800B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40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0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281698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17" name="スライド番号プレースホルダー 6">
            <a:extLst>
              <a:ext uri="{FF2B5EF4-FFF2-40B4-BE49-F238E27FC236}">
                <a16:creationId xmlns:a16="http://schemas.microsoft.com/office/drawing/2014/main" id="{F7DB9521-A65E-464E-8811-A10689FC2059}"/>
              </a:ext>
            </a:extLst>
          </p:cNvPr>
          <p:cNvSpPr txBox="1">
            <a:spLocks/>
          </p:cNvSpPr>
          <p:nvPr userDrawn="1"/>
        </p:nvSpPr>
        <p:spPr>
          <a:xfrm>
            <a:off x="8604448" y="652534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1AEA4BB5-9CD3-480E-AE50-91C54AFC807A}"/>
              </a:ext>
            </a:extLst>
          </p:cNvPr>
          <p:cNvSpPr txBox="1">
            <a:spLocks/>
          </p:cNvSpPr>
          <p:nvPr userDrawn="1"/>
        </p:nvSpPr>
        <p:spPr>
          <a:xfrm>
            <a:off x="251520" y="30866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endParaRPr lang="ja-JP" altLang="en-US" sz="1200">
              <a:latin typeface="+mn-ea"/>
              <a:ea typeface="+mn-ea"/>
            </a:endParaRP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FBBEC861-0C85-40D6-A9BE-08F865D71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DAE23E3B-7D65-4103-849F-133D70A57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73125"/>
          </a:xfrm>
          <a:solidFill>
            <a:srgbClr val="CCC1DA">
              <a:alpha val="45882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92D373B1-1AD8-4930-9623-3D86F9B17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594225"/>
          </a:xfrm>
          <a:solidFill>
            <a:srgbClr val="DDD9C3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78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5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6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9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2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62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guides#renkeimod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renkei2.gsi.go.jp/renkei/130326mapsh_gijut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hyperlink" Target="https://www.kantei.go.jp/jp/forms/input_dataset_riyo_renraku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io.go.jp/policy-opendata#datas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5816" y="2932007"/>
            <a:ext cx="5911478" cy="538609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/>
              <a:t>オープンデータリーダ研修（応用編）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2447925" y="3669365"/>
            <a:ext cx="6379369" cy="2059210"/>
          </a:xfrm>
        </p:spPr>
        <p:txBody>
          <a:bodyPr/>
          <a:lstStyle/>
          <a:p>
            <a:r>
              <a:rPr lang="ja-JP" altLang="en-US" dirty="0"/>
              <a:t>～推奨データセットに基づくデータ加工手順～</a:t>
            </a:r>
          </a:p>
          <a:p>
            <a:r>
              <a:rPr kumimoji="1" lang="ja-JP" altLang="en-US" dirty="0"/>
              <a:t>（基本編</a:t>
            </a:r>
            <a:r>
              <a:rPr kumimoji="1" lang="en-US" altLang="ja-JP" dirty="0"/>
              <a:t>10. </a:t>
            </a:r>
            <a:r>
              <a:rPr kumimoji="1" lang="zh-TW" altLang="en-US" dirty="0"/>
              <a:t>指定緊急避難場所一覧</a:t>
            </a:r>
            <a:r>
              <a:rPr kumimoji="1" lang="ja-JP" altLang="en-US" dirty="0"/>
              <a:t>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294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22">
            <a:extLst>
              <a:ext uri="{FF2B5EF4-FFF2-40B4-BE49-F238E27FC236}">
                <a16:creationId xmlns:a16="http://schemas.microsoft.com/office/drawing/2014/main" id="{68BD467F-3989-450A-8D60-52D3E62E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2.2 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データ項目定義書の構成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D3FD3C-9D52-40B0-AD6F-4C8C84B4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E23-8571-4374-9369-B8EA74D2E10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9A18C1-39F0-4548-9A7A-9AEABD8B8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1800"/>
              <a:t>2. </a:t>
            </a:r>
            <a:r>
              <a:rPr lang="ja-JP" altLang="en-US" sz="1800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0696D849-288C-433D-A343-1384C8BF84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2486"/>
          </a:xfrm>
        </p:spPr>
        <p:txBody>
          <a:bodyPr/>
          <a:lstStyle/>
          <a:p>
            <a:r>
              <a:rPr kumimoji="1" lang="ja-JP" altLang="en-US"/>
              <a:t>データ項目定義書を確認してみましょう。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24D87D-34C0-4FF8-8439-21A5A9D3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" y="3055525"/>
            <a:ext cx="8172400" cy="3551718"/>
          </a:xfrm>
          <a:prstGeom prst="rect">
            <a:avLst/>
          </a:prstGeom>
        </p:spPr>
      </p:pic>
      <p:sp>
        <p:nvSpPr>
          <p:cNvPr id="36" name="テキスト プレースホルダー 7">
            <a:extLst>
              <a:ext uri="{FF2B5EF4-FFF2-40B4-BE49-F238E27FC236}">
                <a16:creationId xmlns:a16="http://schemas.microsoft.com/office/drawing/2014/main" id="{1B81EC13-5073-497E-AC35-664FF00D3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8711416" cy="1673161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「データ項目定義書」は、以下のような構成になっています。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改訂履歴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データ項目定義書について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データ項目定義書の記載に関する説明が掲載されています。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個々の推奨データセットに関するデータ項目定義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ファイル名の命名規則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公開する際のファイル名の命名規則を規定しています。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データ項目特記事項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日付・位置情報・住所等の記載方法を規定しています。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083E8F-A07C-4887-9351-ED8E06AAEC0E}"/>
              </a:ext>
            </a:extLst>
          </p:cNvPr>
          <p:cNvSpPr txBox="1"/>
          <p:nvPr/>
        </p:nvSpPr>
        <p:spPr>
          <a:xfrm>
            <a:off x="54924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52E71A-296B-4A76-9862-41B927ADD2EB}"/>
              </a:ext>
            </a:extLst>
          </p:cNvPr>
          <p:cNvSpPr txBox="1"/>
          <p:nvPr/>
        </p:nvSpPr>
        <p:spPr>
          <a:xfrm>
            <a:off x="110087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②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785DA0-5D76-4B5B-968C-1EC35AB01FF9}"/>
              </a:ext>
            </a:extLst>
          </p:cNvPr>
          <p:cNvSpPr txBox="1"/>
          <p:nvPr/>
        </p:nvSpPr>
        <p:spPr>
          <a:xfrm>
            <a:off x="3773586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③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176B97-9972-4F04-96F3-88F3C5436FC0}"/>
              </a:ext>
            </a:extLst>
          </p:cNvPr>
          <p:cNvSpPr txBox="1"/>
          <p:nvPr/>
        </p:nvSpPr>
        <p:spPr>
          <a:xfrm>
            <a:off x="6397725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④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C02FDB-A94B-4113-B9F0-F4EBA42D2BFE}"/>
              </a:ext>
            </a:extLst>
          </p:cNvPr>
          <p:cNvSpPr txBox="1"/>
          <p:nvPr/>
        </p:nvSpPr>
        <p:spPr>
          <a:xfrm>
            <a:off x="7062470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⑤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32CAFF60-F8CA-47DB-8AC0-8E930BFB45D9}"/>
              </a:ext>
            </a:extLst>
          </p:cNvPr>
          <p:cNvSpPr/>
          <p:nvPr/>
        </p:nvSpPr>
        <p:spPr>
          <a:xfrm rot="5400000">
            <a:off x="3886517" y="4327862"/>
            <a:ext cx="109224" cy="440314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88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1F777D6-1D8E-457D-A06C-2343992DD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239" y="2624047"/>
            <a:ext cx="4209203" cy="2957603"/>
          </a:xfrm>
          <a:prstGeom prst="rect">
            <a:avLst/>
          </a:prstGeom>
        </p:spPr>
      </p:pic>
      <p:sp>
        <p:nvSpPr>
          <p:cNvPr id="23" name="タイトル 22">
            <a:extLst>
              <a:ext uri="{FF2B5EF4-FFF2-40B4-BE49-F238E27FC236}">
                <a16:creationId xmlns:a16="http://schemas.microsoft.com/office/drawing/2014/main" id="{FB398876-9E13-416B-8512-3E4A4CA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2.3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データ項目定義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25C460B-71B0-4AE2-B4F3-51083B08A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2. </a:t>
            </a:r>
            <a:r>
              <a:rPr lang="ja-JP" altLang="en-US"/>
              <a:t>推奨データセットの項目と確認事項</a:t>
            </a:r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A3DEF869-95DD-4F16-B3BF-435E2BE11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540"/>
          </a:xfrm>
        </p:spPr>
        <p:txBody>
          <a:bodyPr/>
          <a:lstStyle/>
          <a:p>
            <a:r>
              <a:rPr lang="zh-TW" altLang="en-US" dirty="0"/>
              <a:t>指定緊急避難場所一覧</a:t>
            </a:r>
            <a:r>
              <a:rPr lang="ja-JP" altLang="en-US" dirty="0"/>
              <a:t>のデータ項目定義を確認してみましょう。</a:t>
            </a:r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66E29981-CC8E-445D-BE95-62FD2267AD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4563402" cy="5286996"/>
          </a:xfrm>
        </p:spPr>
        <p:txBody>
          <a:bodyPr>
            <a:normAutofit fontScale="92500" lnSpcReduction="20000"/>
          </a:bodyPr>
          <a:lstStyle/>
          <a:p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指定緊急避難場所一覧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のデータ項目定義書は、以下の項目を必須・推奨としています。</a:t>
            </a: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必須項目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電話番号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市区町村コード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災害種別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洪水・崖崩れ、土石流及び地滑り・高潮・地震・津波・大規模な火事・内水氾濫・火山現象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指定避難所との重複</a:t>
            </a: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想定収容人数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対象となる町会・自治会</a:t>
            </a: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</a:t>
            </a: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指定緊急避難場所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データに、これらの項目があるか確認しましょう。必須項目に不足がある場合、調査することが望ましいです。</a:t>
            </a:r>
          </a:p>
          <a:p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緯度・経度は住所から算出できます。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その方法については後述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98C85A9-D185-4FA3-BA9A-6692CA030143}"/>
              </a:ext>
            </a:extLst>
          </p:cNvPr>
          <p:cNvSpPr/>
          <p:nvPr/>
        </p:nvSpPr>
        <p:spPr>
          <a:xfrm>
            <a:off x="5036107" y="3531271"/>
            <a:ext cx="758028" cy="6123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63B2F7-726D-4ABB-AA53-0EA236BBDAB4}"/>
              </a:ext>
            </a:extLst>
          </p:cNvPr>
          <p:cNvSpPr txBox="1"/>
          <p:nvPr/>
        </p:nvSpPr>
        <p:spPr>
          <a:xfrm>
            <a:off x="4781164" y="1574661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C</a:t>
            </a:r>
            <a:r>
              <a:rPr kumimoji="1" lang="ja-JP" altLang="en-US" sz="140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>
                <a:solidFill>
                  <a:srgbClr val="FF0000"/>
                </a:solidFill>
              </a:rPr>
              <a:t>2</a:t>
            </a:r>
            <a:r>
              <a:rPr kumimoji="1" lang="ja-JP" altLang="en-US" sz="1400">
                <a:solidFill>
                  <a:srgbClr val="FF0000"/>
                </a:solidFill>
              </a:rPr>
              <a:t>重丸◎である項目は必須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110817D-6331-451B-9128-F27BDDA7989E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5415121" y="1882438"/>
            <a:ext cx="925926" cy="16488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FBB3A7E-68BA-4434-B1AE-52DF61E8A424}"/>
              </a:ext>
            </a:extLst>
          </p:cNvPr>
          <p:cNvSpPr/>
          <p:nvPr/>
        </p:nvSpPr>
        <p:spPr>
          <a:xfrm>
            <a:off x="5794135" y="3860382"/>
            <a:ext cx="925926" cy="152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0B9BAE3-AADE-4F54-93DA-D7174335FAD7}"/>
              </a:ext>
            </a:extLst>
          </p:cNvPr>
          <p:cNvSpPr txBox="1"/>
          <p:nvPr/>
        </p:nvSpPr>
        <p:spPr>
          <a:xfrm>
            <a:off x="6462786" y="1793050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ID</a:t>
            </a:r>
            <a:r>
              <a:rPr kumimoji="1" lang="ja-JP" altLang="en-US" sz="1400">
                <a:solidFill>
                  <a:srgbClr val="FF0000"/>
                </a:solidFill>
              </a:rPr>
              <a:t>・日付・住所等の記載方法は</a:t>
            </a:r>
            <a:br>
              <a:rPr kumimoji="1" lang="ja-JP" altLang="en-US" sz="1400">
                <a:solidFill>
                  <a:srgbClr val="FF0000"/>
                </a:solidFill>
              </a:rPr>
            </a:br>
            <a:r>
              <a:rPr kumimoji="1" lang="ja-JP" altLang="en-US" sz="1400">
                <a:solidFill>
                  <a:srgbClr val="FF0000"/>
                </a:solidFill>
              </a:rPr>
              <a:t>「共通ルール」に定められている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92EECE27-1A2A-4250-9645-AF993FA6C1D5}"/>
              </a:ext>
            </a:extLst>
          </p:cNvPr>
          <p:cNvCxnSpPr>
            <a:cxnSpLocks/>
            <a:stCxn id="36" idx="2"/>
            <a:endCxn id="33" idx="0"/>
          </p:cNvCxnSpPr>
          <p:nvPr/>
        </p:nvCxnSpPr>
        <p:spPr>
          <a:xfrm flipH="1">
            <a:off x="6257098" y="2316270"/>
            <a:ext cx="1448977" cy="1544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73E1B1E3-4CFA-49BF-9722-849B4B017946}"/>
              </a:ext>
            </a:extLst>
          </p:cNvPr>
          <p:cNvSpPr/>
          <p:nvPr/>
        </p:nvSpPr>
        <p:spPr>
          <a:xfrm>
            <a:off x="5036107" y="4357693"/>
            <a:ext cx="758028" cy="2905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AC2D1A-D167-470F-8BFE-CE97A32FC08A}"/>
              </a:ext>
            </a:extLst>
          </p:cNvPr>
          <p:cNvSpPr txBox="1"/>
          <p:nvPr/>
        </p:nvSpPr>
        <p:spPr>
          <a:xfrm>
            <a:off x="5064682" y="5804220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C</a:t>
            </a:r>
            <a:r>
              <a:rPr kumimoji="1" lang="ja-JP" altLang="en-US" sz="1400" dirty="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 dirty="0">
                <a:solidFill>
                  <a:srgbClr val="FF0000"/>
                </a:solidFill>
              </a:rPr>
              <a:t>1</a:t>
            </a:r>
            <a:r>
              <a:rPr kumimoji="1" lang="ja-JP" altLang="en-US" sz="1400" dirty="0">
                <a:solidFill>
                  <a:srgbClr val="FF0000"/>
                </a:solidFill>
              </a:rPr>
              <a:t>重丸○である項目は推奨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1E7C4395-7E40-44D8-80DC-ACD3AA1B6303}"/>
              </a:ext>
            </a:extLst>
          </p:cNvPr>
          <p:cNvCxnSpPr>
            <a:cxnSpLocks/>
            <a:stCxn id="42" idx="0"/>
            <a:endCxn id="41" idx="2"/>
          </p:cNvCxnSpPr>
          <p:nvPr/>
        </p:nvCxnSpPr>
        <p:spPr>
          <a:xfrm flipH="1" flipV="1">
            <a:off x="5415121" y="4648200"/>
            <a:ext cx="1209444" cy="1156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4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共通ルールの記載事項①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726758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推奨データセットの最後のシート「データ項目特記事項」に、</a:t>
            </a:r>
            <a:r>
              <a:rPr lang="en-US" altLang="ja-JP"/>
              <a:t>ID</a:t>
            </a:r>
            <a:r>
              <a:rPr lang="ja-JP" altLang="en-US"/>
              <a:t>・日付・緯度・経度等を入力する際の共通ルールが記載されているので、確認しましょう。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788806"/>
            <a:ext cx="4635410" cy="4787496"/>
          </a:xfrm>
        </p:spPr>
        <p:txBody>
          <a:bodyPr>
            <a:normAutofit fontScale="92500" lnSpcReduction="10000"/>
          </a:bodyPr>
          <a:lstStyle/>
          <a:p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指定緊急避難場所一覧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に関連する項目のうち、以下のものについては、「共通ルール」を確認しましょう。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電話番号・内線番号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市区町村コード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災害種別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洪水・崖崩れ、土石流及び地滑り・高潮・地震・津波・大規模な火事・内水氾濫・火山現象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指定避難所との重複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一部の項目については、政府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ポータル「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標準ガイドライン群」の「データ連携モデル」に記載があります。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hlinkClick r:id="rId3"/>
              </a:rPr>
              <a:t>https://cio.go.jp/guides#renkeimodel</a:t>
            </a:r>
            <a:endParaRPr lang="ja-JP" altLang="en-US" dirty="0"/>
          </a:p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「データ項目特記事項」内の「行政データ連携標準ガイドブック」は、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 「データ連携モデル」と読み替えてください。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504B952-4369-4B0B-AD0E-E6BFD6F27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288" y="2420888"/>
            <a:ext cx="4025750" cy="26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共通ルールの記載事項②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/>
              <a:t>定められている共通ルールの一部を紹介します。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684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全体的なルール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特別な記載ルールがない限り、英数字は半角文字とする。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特別な記載ルールがない限り、カタカナは全角文字とする。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システム環境に依存する文字は使用しない。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（ローマ数字・丸数字・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文字に複数の文字が含まれる文字など）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カナ項目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「－」は全角長音を利用する。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都道府県から記述し、「町・字」までかな漢字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○○支庁、○○郡、大字名の前につく「大字」の文字、字の前につく「字」の文字は省略可能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「町・大字」に「丁目」が含まれるときには、「丁目」以下は半角数字と半角ハイフン区切り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日付・時刻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YYYY-MM-DD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2020-07-01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b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時刻は、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HH:MM:SS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01:23:45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曜日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月曜日・火曜日・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・日曜日 または 月・火・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・日と表記する。</a:t>
            </a:r>
            <a:b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列挙する場合は、月曜日～日曜日の順に記入し、「曜日」を含めない。（例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月水金）</a:t>
            </a:r>
            <a:endParaRPr lang="en-US" altLang="ja-JP" sz="140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- 10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進数表記で小数点以下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桁とする。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lang="en-US" altLang="ja-JP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5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18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E50AAC6-7EC6-4110-A7BC-6C0F1C275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5" y="1832336"/>
            <a:ext cx="8385086" cy="4358914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2.5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データ入力フォーマット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zh-TW" altLang="en-US" dirty="0"/>
              <a:t>指定緊急避難場所一覧</a:t>
            </a:r>
            <a:r>
              <a:rPr lang="ja-JP" altLang="en-US" dirty="0"/>
              <a:t>のデータ入力フォーマットを確認してみましょう。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FBA26BC-EA0F-4ED7-AA7B-8FFA3CB17861}"/>
              </a:ext>
            </a:extLst>
          </p:cNvPr>
          <p:cNvSpPr/>
          <p:nvPr/>
        </p:nvSpPr>
        <p:spPr>
          <a:xfrm>
            <a:off x="526578" y="2705100"/>
            <a:ext cx="4321647" cy="1402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A19DC2-52FA-4C7E-93F8-A7E2B65BC898}"/>
              </a:ext>
            </a:extLst>
          </p:cNvPr>
          <p:cNvSpPr txBox="1"/>
          <p:nvPr/>
        </p:nvSpPr>
        <p:spPr>
          <a:xfrm>
            <a:off x="3976688" y="1392077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タイトルの背景が黄色である項目は必須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5B8AAA4-427B-4644-A67F-B3C43D11A8D5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flipH="1">
            <a:off x="2687402" y="1699854"/>
            <a:ext cx="2825124" cy="10052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8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3" name="Text Box 31">
            <a:extLst>
              <a:ext uri="{FF2B5EF4-FFF2-40B4-BE49-F238E27FC236}">
                <a16:creationId xmlns:a16="http://schemas.microsoft.com/office/drawing/2014/main" id="{287BCA38-FF87-4F17-B530-A6EF40C1EF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F0EA9C1F-F13D-4FE2-B830-6503DDB8611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119671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3.1 </a:t>
            </a:r>
            <a:r>
              <a:rPr lang="ja-JP" altLang="en-US" sz="2400" dirty="0">
                <a:latin typeface="+mj-ea"/>
                <a:ea typeface="+mj-ea"/>
              </a:rPr>
              <a:t>推奨データセットに基づくデータの作成手順①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推奨データセットに基づいたデータを作成するための、大まかな手順は以下の通りです。</a:t>
            </a:r>
            <a:endParaRPr kumimoji="1" lang="ja-JP" altLang="en-US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E79B6E54-83FB-4FB4-AA5F-742031B091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1750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指定緊急避難場所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データの取得・項目確認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</a:t>
            </a: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指定緊急避難場所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データ（素材データ）を取得してください。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そのデータに、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p.11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に掲載した必須項目が含まれているか確認してください。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・名称・名称</a:t>
            </a:r>
            <a:r>
              <a:rPr lang="en-US" altLang="ja-JP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カナ・住所・電話番号・市区町村コード・災害種別</a:t>
            </a:r>
            <a:r>
              <a:rPr lang="en-US" altLang="ja-JP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洪水・</a:t>
            </a:r>
            <a:br>
              <a:rPr lang="en-US" altLang="ja-JP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災害種別</a:t>
            </a:r>
            <a:r>
              <a:rPr lang="en-US" altLang="ja-JP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崖崩れ、土石流及び地滑り・災害種別</a:t>
            </a:r>
            <a:r>
              <a:rPr lang="en-US" altLang="ja-JP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高潮・災害種別</a:t>
            </a:r>
            <a:r>
              <a:rPr lang="en-US" altLang="ja-JP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地震・災害種別</a:t>
            </a:r>
            <a:r>
              <a:rPr lang="en-US" altLang="ja-JP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津波・</a:t>
            </a:r>
            <a:br>
              <a:rPr lang="en-US" altLang="ja-JP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災害種別</a:t>
            </a:r>
            <a:r>
              <a:rPr lang="en-US" altLang="ja-JP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大規模な火事・災害種別</a:t>
            </a:r>
            <a:r>
              <a:rPr lang="en-US" altLang="ja-JP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内水氾濫・災害種別</a:t>
            </a:r>
            <a:r>
              <a:rPr lang="en-US" altLang="ja-JP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火山現象・指定避難所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に不明点があれば、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調査しておきましょう。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災害種別ごとにデータが分かれている場合もあります。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データの転記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素材データに記載されている項目を、推奨データセットのフォーマットシートに転記していきます。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まず名称を転記し、そのあと残りの項目を転記するのがよいでしょう。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以下、それぞれの項目について、転記方法を説明します。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データの公開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作成したデータを、所属する地方公共団体が管理するカタログサイトや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ページに公開します。</a:t>
            </a:r>
          </a:p>
          <a:p>
            <a:pPr marL="342900" indent="-342900">
              <a:buFont typeface="+mj-lt"/>
              <a:buAutoNum type="arabicPeriod"/>
            </a:pPr>
            <a:endParaRPr lang="ja-JP" altLang="en-US" sz="14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推奨データセットに基づくデータ公開の報告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推奨データセットを作成・公開している内閣官房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総合戦略室が、推奨データセットの利用状況を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調査していますので、データを公開したことを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のフォームから報告してください。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endParaRPr kumimoji="1" lang="ja-JP" altLang="en-US" sz="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92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>
            <a:extLst>
              <a:ext uri="{FF2B5EF4-FFF2-40B4-BE49-F238E27FC236}">
                <a16:creationId xmlns:a16="http://schemas.microsoft.com/office/drawing/2014/main" id="{8B89641E-5C12-43CE-9881-D7DC4FF4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10" y="1983129"/>
            <a:ext cx="3609499" cy="213036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A4871EAA-AA99-4EA8-ACFD-150700B5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5" y="1985653"/>
            <a:ext cx="3609499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事前準備（セル結合の解除）①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762266" y="1624370"/>
            <a:ext cx="286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+mj-lt"/>
              </a:rPr>
              <a:t>元データ（これはサンプルデータです）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031922" y="1624370"/>
            <a:ext cx="3286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(1) </a:t>
            </a:r>
            <a:r>
              <a:rPr kumimoji="1" lang="ja-JP" altLang="en-US" sz="1400" dirty="0">
                <a:latin typeface="+mj-lt"/>
              </a:rPr>
              <a:t>セルが結合されている列を選択します。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52CC1BA0-C074-45F0-8647-440590868222}"/>
              </a:ext>
            </a:extLst>
          </p:cNvPr>
          <p:cNvSpPr/>
          <p:nvPr/>
        </p:nvSpPr>
        <p:spPr>
          <a:xfrm>
            <a:off x="572870" y="2915208"/>
            <a:ext cx="703479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10B22BD0-557B-42E2-9CC6-EABFCE557D31}"/>
              </a:ext>
            </a:extLst>
          </p:cNvPr>
          <p:cNvSpPr/>
          <p:nvPr/>
        </p:nvSpPr>
        <p:spPr>
          <a:xfrm>
            <a:off x="1257299" y="3028881"/>
            <a:ext cx="495302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E9AAE0E-0D6A-4E91-B528-0AD2462E0D7B}"/>
              </a:ext>
            </a:extLst>
          </p:cNvPr>
          <p:cNvSpPr/>
          <p:nvPr/>
        </p:nvSpPr>
        <p:spPr>
          <a:xfrm>
            <a:off x="1752601" y="2906241"/>
            <a:ext cx="1057274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F048342-E99F-43DC-8F0F-193477E88B0E}"/>
              </a:ext>
            </a:extLst>
          </p:cNvPr>
          <p:cNvSpPr/>
          <p:nvPr/>
        </p:nvSpPr>
        <p:spPr>
          <a:xfrm>
            <a:off x="4967288" y="2556634"/>
            <a:ext cx="728662" cy="1198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27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48403CB7-2836-40F1-AB01-99DDBA63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3" y="4601575"/>
            <a:ext cx="5386483" cy="213541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37AD32B-9719-409B-B04F-5EC8E3837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7" y="1967370"/>
            <a:ext cx="3604451" cy="212026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C047956-E91A-468D-9039-5C5366890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717" y="1967361"/>
            <a:ext cx="3594354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事前準備（セル結合の解除）②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62193" y="1441608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(2) </a:t>
            </a:r>
            <a:r>
              <a:rPr kumimoji="1" lang="ja-JP" altLang="en-US" sz="1400" dirty="0">
                <a:latin typeface="+mj-lt"/>
              </a:rPr>
              <a:t>ホーム＞配置＞セルを結合して中央揃えを選択し</a:t>
            </a:r>
          </a:p>
          <a:p>
            <a:r>
              <a:rPr kumimoji="1" lang="ja-JP" altLang="en-US" sz="1400" dirty="0">
                <a:latin typeface="+mj-lt"/>
              </a:rPr>
              <a:t>選択肢を「セル結合の解除」にします。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9F39AF9-F165-40B5-8452-5CA3FB168A03}"/>
              </a:ext>
            </a:extLst>
          </p:cNvPr>
          <p:cNvSpPr/>
          <p:nvPr/>
        </p:nvSpPr>
        <p:spPr>
          <a:xfrm>
            <a:off x="812969" y="2129037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61B5E0C-9923-42BD-B881-BEF4C7578DB6}"/>
              </a:ext>
            </a:extLst>
          </p:cNvPr>
          <p:cNvSpPr/>
          <p:nvPr/>
        </p:nvSpPr>
        <p:spPr>
          <a:xfrm>
            <a:off x="1251120" y="2300487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DBAF617-CBB9-458C-8969-E671E293E69D}"/>
              </a:ext>
            </a:extLst>
          </p:cNvPr>
          <p:cNvSpPr/>
          <p:nvPr/>
        </p:nvSpPr>
        <p:spPr>
          <a:xfrm>
            <a:off x="1933537" y="2957713"/>
            <a:ext cx="86878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6073EBB-9AB8-4C45-9FFB-BB27BEA97872}"/>
              </a:ext>
            </a:extLst>
          </p:cNvPr>
          <p:cNvSpPr/>
          <p:nvPr/>
        </p:nvSpPr>
        <p:spPr>
          <a:xfrm>
            <a:off x="1933537" y="3528975"/>
            <a:ext cx="100213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645290" y="1604931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(3) </a:t>
            </a:r>
            <a:r>
              <a:rPr kumimoji="1" lang="ja-JP" altLang="en-US" sz="1400" dirty="0">
                <a:latin typeface="+mj-lt"/>
              </a:rPr>
              <a:t>セルの結合を解除すると、空白のセルが現れます。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A6541EC-4C89-43FD-AAC5-0CBBB29EDBC4}"/>
              </a:ext>
            </a:extLst>
          </p:cNvPr>
          <p:cNvSpPr txBox="1"/>
          <p:nvPr/>
        </p:nvSpPr>
        <p:spPr>
          <a:xfrm>
            <a:off x="34934" y="4120818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ウィンドウ幅によっては、「配置」がホームのサブメニューとなり</a:t>
            </a:r>
          </a:p>
          <a:p>
            <a:r>
              <a:rPr kumimoji="1" lang="ja-JP" altLang="en-US" sz="1400" dirty="0">
                <a:latin typeface="+mj-lt"/>
              </a:rPr>
              <a:t>    「セルを結合して中央揃え」がアイコンになっている場合もあります。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453823" y="273107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F91845B-A760-435D-AE4B-0FBF716D57DA}"/>
              </a:ext>
            </a:extLst>
          </p:cNvPr>
          <p:cNvSpPr/>
          <p:nvPr/>
        </p:nvSpPr>
        <p:spPr>
          <a:xfrm>
            <a:off x="422688" y="4770582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C348F86-40EE-4B33-967E-37734BF30EB8}"/>
              </a:ext>
            </a:extLst>
          </p:cNvPr>
          <p:cNvSpPr/>
          <p:nvPr/>
        </p:nvSpPr>
        <p:spPr>
          <a:xfrm>
            <a:off x="2316853" y="5060642"/>
            <a:ext cx="261985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F3B02A8-E56B-42CB-99C9-33E23F1A58F1}"/>
              </a:ext>
            </a:extLst>
          </p:cNvPr>
          <p:cNvSpPr/>
          <p:nvPr/>
        </p:nvSpPr>
        <p:spPr>
          <a:xfrm>
            <a:off x="2367930" y="5617396"/>
            <a:ext cx="1002137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4890687" y="2993889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1B60696-D0FF-4125-884D-EC7C97B1A84E}"/>
              </a:ext>
            </a:extLst>
          </p:cNvPr>
          <p:cNvSpPr txBox="1"/>
          <p:nvPr/>
        </p:nvSpPr>
        <p:spPr>
          <a:xfrm>
            <a:off x="4346381" y="2265772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空白セル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FC1D8-7176-4A70-870B-16F003658D44}"/>
              </a:ext>
            </a:extLst>
          </p:cNvPr>
          <p:cNvSpPr txBox="1"/>
          <p:nvPr/>
        </p:nvSpPr>
        <p:spPr>
          <a:xfrm>
            <a:off x="4826565" y="4110558"/>
            <a:ext cx="4429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この状態で、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で選択した列は選択状態のままの</a:t>
            </a:r>
          </a:p>
          <a:p>
            <a:r>
              <a:rPr kumimoji="1" lang="ja-JP" altLang="en-US" sz="1400" dirty="0">
                <a:latin typeface="+mj-lt"/>
              </a:rPr>
              <a:t>    はずです。選択が解除されている場合は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と同じ方法で</a:t>
            </a:r>
          </a:p>
          <a:p>
            <a:r>
              <a:rPr kumimoji="1" lang="ja-JP" altLang="en-US" sz="1400" dirty="0">
                <a:latin typeface="+mj-lt"/>
              </a:rPr>
              <a:t>                再度選択してください。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7DC3292-0AF6-4945-855C-9828E33916D4}"/>
              </a:ext>
            </a:extLst>
          </p:cNvPr>
          <p:cNvSpPr/>
          <p:nvPr/>
        </p:nvSpPr>
        <p:spPr>
          <a:xfrm>
            <a:off x="4890686" y="3423784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624B1B5-76CF-4D10-B82F-CBB23CD6777E}"/>
              </a:ext>
            </a:extLst>
          </p:cNvPr>
          <p:cNvCxnSpPr>
            <a:stCxn id="18" idx="2"/>
            <a:endCxn id="27" idx="1"/>
          </p:cNvCxnSpPr>
          <p:nvPr/>
        </p:nvCxnSpPr>
        <p:spPr>
          <a:xfrm>
            <a:off x="4717637" y="2542771"/>
            <a:ext cx="173049" cy="9481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8FEDA0C-43D8-4163-8A02-C0B53E305374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4717637" y="2542771"/>
            <a:ext cx="533488" cy="45111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5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図 89">
            <a:extLst>
              <a:ext uri="{FF2B5EF4-FFF2-40B4-BE49-F238E27FC236}">
                <a16:creationId xmlns:a16="http://schemas.microsoft.com/office/drawing/2014/main" id="{68C7A40A-666B-48BF-93FB-555D79E2F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5" y="1961289"/>
            <a:ext cx="4376833" cy="217074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24E6520D-4E17-4A9A-8FA8-20F8EC9E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2" y="4642931"/>
            <a:ext cx="5563172" cy="21556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事前準備（セル結合の解除）③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-75957" y="1621325"/>
            <a:ext cx="6167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(4) </a:t>
            </a:r>
            <a:r>
              <a:rPr kumimoji="1" lang="ja-JP" altLang="en-US" sz="1400" dirty="0">
                <a:latin typeface="+mj-lt"/>
              </a:rPr>
              <a:t>ホーム＞編集＞編集と選択＞ジャンプを選択するか、「</a:t>
            </a:r>
            <a:r>
              <a:rPr kumimoji="1" lang="en-US" altLang="ja-JP" sz="1400" dirty="0" err="1">
                <a:latin typeface="+mj-lt"/>
              </a:rPr>
              <a:t>Ctrl+G</a:t>
            </a:r>
            <a:r>
              <a:rPr kumimoji="1" lang="ja-JP" altLang="en-US" sz="1400" dirty="0">
                <a:latin typeface="+mj-lt"/>
              </a:rPr>
              <a:t>」キーを押します。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913501" y="273084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972092" y="1612507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(5) </a:t>
            </a:r>
            <a:r>
              <a:rPr kumimoji="1" lang="ja-JP" altLang="en-US" sz="1400" dirty="0">
                <a:latin typeface="+mj-lt"/>
              </a:rPr>
              <a:t>「セル選択」を押します。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067678" y="5315361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75A989F-C59B-4557-9827-CE3B2282D586}"/>
              </a:ext>
            </a:extLst>
          </p:cNvPr>
          <p:cNvSpPr txBox="1"/>
          <p:nvPr/>
        </p:nvSpPr>
        <p:spPr>
          <a:xfrm>
            <a:off x="34934" y="4120818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(2)</a:t>
            </a:r>
            <a:r>
              <a:rPr kumimoji="1" lang="ja-JP" altLang="en-US" sz="1400" dirty="0">
                <a:latin typeface="+mj-lt"/>
              </a:rPr>
              <a:t>と同様、ウィンドウ幅によっては、「編集」がホームの</a:t>
            </a:r>
            <a:br>
              <a:rPr kumimoji="1" lang="ja-JP" altLang="en-US" sz="1400" dirty="0">
                <a:latin typeface="+mj-lt"/>
              </a:rPr>
            </a:br>
            <a:r>
              <a:rPr kumimoji="1" lang="ja-JP" altLang="en-US" sz="1400" dirty="0">
                <a:latin typeface="+mj-lt"/>
              </a:rPr>
              <a:t>    サブメニューとなり「編集と選択」がアイコンになっている場合もあります。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7897B668-4A23-4130-BE65-41C070A57563}"/>
              </a:ext>
            </a:extLst>
          </p:cNvPr>
          <p:cNvSpPr/>
          <p:nvPr/>
        </p:nvSpPr>
        <p:spPr>
          <a:xfrm>
            <a:off x="559740" y="2119350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A33653BC-1357-4C69-8040-D9ED1B71E46A}"/>
              </a:ext>
            </a:extLst>
          </p:cNvPr>
          <p:cNvSpPr/>
          <p:nvPr/>
        </p:nvSpPr>
        <p:spPr>
          <a:xfrm>
            <a:off x="2690784" y="2300486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6C55984-C6E6-4D0D-90D6-B6E3F3A55207}"/>
              </a:ext>
            </a:extLst>
          </p:cNvPr>
          <p:cNvSpPr/>
          <p:nvPr/>
        </p:nvSpPr>
        <p:spPr>
          <a:xfrm>
            <a:off x="3532523" y="2767169"/>
            <a:ext cx="230952" cy="3810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D8CC7766-CA3A-4B55-B0CF-6B5B43CFB40A}"/>
              </a:ext>
            </a:extLst>
          </p:cNvPr>
          <p:cNvSpPr/>
          <p:nvPr/>
        </p:nvSpPr>
        <p:spPr>
          <a:xfrm>
            <a:off x="3579598" y="3412992"/>
            <a:ext cx="1039059" cy="18961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3989D13C-375F-4142-BC5B-452EE5A69940}"/>
              </a:ext>
            </a:extLst>
          </p:cNvPr>
          <p:cNvSpPr/>
          <p:nvPr/>
        </p:nvSpPr>
        <p:spPr>
          <a:xfrm>
            <a:off x="4551955" y="5495266"/>
            <a:ext cx="1064949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A8A78A30-BAC3-4E88-ABDD-2658931B105A}"/>
              </a:ext>
            </a:extLst>
          </p:cNvPr>
          <p:cNvSpPr/>
          <p:nvPr/>
        </p:nvSpPr>
        <p:spPr>
          <a:xfrm>
            <a:off x="390452" y="4783261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DC070A2C-ABF9-45CB-BDF8-1AA01DF7DA34}"/>
              </a:ext>
            </a:extLst>
          </p:cNvPr>
          <p:cNvSpPr/>
          <p:nvPr/>
        </p:nvSpPr>
        <p:spPr>
          <a:xfrm>
            <a:off x="4551955" y="5058701"/>
            <a:ext cx="164426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B5663895-5B63-4AC0-B9E4-8A5B9B093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33" y="1934529"/>
            <a:ext cx="2075424" cy="2197508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6584723" y="3850097"/>
            <a:ext cx="718192" cy="2239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35CE632C-9157-4493-A23A-A934CF9D7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712" y="4547656"/>
            <a:ext cx="2021412" cy="2279965"/>
          </a:xfrm>
          <a:prstGeom prst="rect">
            <a:avLst/>
          </a:prstGeom>
        </p:spPr>
      </p:pic>
      <p:sp>
        <p:nvSpPr>
          <p:cNvPr id="73" name="矢印: 下 72">
            <a:extLst>
              <a:ext uri="{FF2B5EF4-FFF2-40B4-BE49-F238E27FC236}">
                <a16:creationId xmlns:a16="http://schemas.microsoft.com/office/drawing/2014/main" id="{B4E54839-EE6A-4B1E-A2CA-DAC334AB0143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68F4E4B-FD37-4964-A01D-F040C1FEB5FB}"/>
              </a:ext>
            </a:extLst>
          </p:cNvPr>
          <p:cNvSpPr txBox="1"/>
          <p:nvPr/>
        </p:nvSpPr>
        <p:spPr>
          <a:xfrm>
            <a:off x="7283881" y="4074075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(6) </a:t>
            </a:r>
            <a:r>
              <a:rPr kumimoji="1" lang="ja-JP" altLang="en-US" sz="1400" dirty="0">
                <a:latin typeface="+mj-lt"/>
              </a:rPr>
              <a:t>「空白セル」を選択し</a:t>
            </a:r>
          </a:p>
          <a:p>
            <a:r>
              <a:rPr kumimoji="1" lang="ja-JP" altLang="en-US" sz="1400" dirty="0">
                <a:latin typeface="+mj-lt"/>
              </a:rPr>
              <a:t>     「</a:t>
            </a:r>
            <a:r>
              <a:rPr kumimoji="1" lang="en-US" altLang="ja-JP" sz="1400" dirty="0">
                <a:latin typeface="+mj-lt"/>
              </a:rPr>
              <a:t>OK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BD713423-DA89-4DE4-AEA8-56E0D9673A3B}"/>
              </a:ext>
            </a:extLst>
          </p:cNvPr>
          <p:cNvSpPr/>
          <p:nvPr/>
        </p:nvSpPr>
        <p:spPr>
          <a:xfrm>
            <a:off x="6911790" y="6587192"/>
            <a:ext cx="476251" cy="22618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1A9C7534-D70C-4EF5-BFCD-049681F70150}"/>
              </a:ext>
            </a:extLst>
          </p:cNvPr>
          <p:cNvSpPr/>
          <p:nvPr/>
        </p:nvSpPr>
        <p:spPr>
          <a:xfrm>
            <a:off x="5935338" y="5814924"/>
            <a:ext cx="600387" cy="1845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9328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F8505B0-03E9-4995-87AC-EF65AF176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BEFF89E-4154-4D85-A468-3DD65F141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本書の狙い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1F174DB-F96E-4389-9082-B21E8BDCE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7360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オープンデータリーダ研修（応用編）は、推奨データセットに基づいたデータを公開することにより、公開したデータがサービス事業者に取り込まれやすくなることと、その手法を理解することを目的としています。</a:t>
            </a:r>
            <a:br>
              <a:rPr kumimoji="1" lang="ja-JP" altLang="en-US" dirty="0"/>
            </a:br>
            <a:r>
              <a:rPr kumimoji="1" lang="ja-JP" altLang="en-US" dirty="0"/>
              <a:t>本書では、推奨データセットの項目と、既存のデータを推奨データセットに変換する手順を理解します。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3C7ED4-85FD-4A84-8B46-44D344F10A45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sp>
        <p:nvSpPr>
          <p:cNvPr id="35" name="テキスト ボックス 9">
            <a:extLst>
              <a:ext uri="{FF2B5EF4-FFF2-40B4-BE49-F238E27FC236}">
                <a16:creationId xmlns:a16="http://schemas.microsoft.com/office/drawing/2014/main" id="{D978599F-8234-4FE0-91D9-A61628C5EB69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8B81527-3146-42F0-A28A-1EF712794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5FBFD6B-DD34-4A54-B5E0-512E91FD8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65D23C-F685-4EF3-9ED3-081E9D223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348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13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事前準備（セル結合の解除）④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07366" y="1648229"/>
            <a:ext cx="42242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(7) </a:t>
            </a:r>
            <a:r>
              <a:rPr kumimoji="1" lang="ja-JP" altLang="en-US" sz="1400" dirty="0">
                <a:latin typeface="+mj-lt"/>
              </a:rPr>
              <a:t>この時点で、選択した列の空白セルのみが選択され、</a:t>
            </a:r>
          </a:p>
          <a:p>
            <a:r>
              <a:rPr kumimoji="1" lang="ja-JP" altLang="en-US" sz="1400" dirty="0">
                <a:latin typeface="+mj-lt"/>
              </a:rPr>
              <a:t>     一番上の空白セルが選択状態になります。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このまま「</a:t>
            </a:r>
            <a:r>
              <a:rPr kumimoji="1" lang="en-US" altLang="ja-JP" sz="1400" dirty="0">
                <a:latin typeface="+mj-lt"/>
              </a:rPr>
              <a:t>=</a:t>
            </a:r>
            <a:r>
              <a:rPr kumimoji="1" lang="ja-JP" altLang="en-US" sz="1400" dirty="0">
                <a:latin typeface="+mj-lt"/>
              </a:rPr>
              <a:t>」を入力し、そのあと「↑」キーを押し、</a:t>
            </a:r>
          </a:p>
          <a:p>
            <a:r>
              <a:rPr kumimoji="1" lang="ja-JP" altLang="en-US" sz="1400" dirty="0">
                <a:latin typeface="+mj-lt"/>
              </a:rPr>
              <a:t>     （これで</a:t>
            </a:r>
            <a:r>
              <a:rPr kumimoji="1" lang="en-US" altLang="ja-JP" sz="1400" dirty="0">
                <a:latin typeface="+mj-lt"/>
              </a:rPr>
              <a:t>1</a:t>
            </a:r>
            <a:r>
              <a:rPr kumimoji="1" lang="ja-JP" altLang="en-US" sz="1400" dirty="0">
                <a:latin typeface="+mj-lt"/>
              </a:rPr>
              <a:t>つ上のセルを選択したことになります）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「</a:t>
            </a:r>
            <a:r>
              <a:rPr kumimoji="1" lang="en-US" altLang="ja-JP" sz="1400" dirty="0" err="1">
                <a:latin typeface="+mj-lt"/>
              </a:rPr>
              <a:t>Ctrl+Enter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861133" y="1648168"/>
            <a:ext cx="411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+mj-lt"/>
              </a:rPr>
              <a:t>(8) </a:t>
            </a:r>
            <a:r>
              <a:rPr kumimoji="1" lang="ja-JP" altLang="en-US" sz="1400" dirty="0">
                <a:latin typeface="+mj-lt"/>
              </a:rPr>
              <a:t>空白セルに上側のセルの内容がコピーされました。</a:t>
            </a:r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C3CA1F-21DC-4E56-8020-EC6A94DA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4" y="2817780"/>
            <a:ext cx="3609499" cy="213036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5659202-186F-41A0-822A-FAD3C364CDC3}"/>
              </a:ext>
            </a:extLst>
          </p:cNvPr>
          <p:cNvSpPr/>
          <p:nvPr/>
        </p:nvSpPr>
        <p:spPr>
          <a:xfrm>
            <a:off x="1040109" y="3879579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D4BBA3C-A9D8-4D1E-BE06-6E8CEA4F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93" y="1989419"/>
            <a:ext cx="3609499" cy="2130362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4D72727-CF25-41E1-986F-B5FEBA6FA6C6}"/>
              </a:ext>
            </a:extLst>
          </p:cNvPr>
          <p:cNvSpPr/>
          <p:nvPr/>
        </p:nvSpPr>
        <p:spPr>
          <a:xfrm>
            <a:off x="5233399" y="3000854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EC74B75-0E33-4B21-8731-F52ABA7CF4F9}"/>
              </a:ext>
            </a:extLst>
          </p:cNvPr>
          <p:cNvSpPr/>
          <p:nvPr/>
        </p:nvSpPr>
        <p:spPr>
          <a:xfrm>
            <a:off x="5260672" y="3447220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C457072-D25F-4C3B-9815-DEF0F7619191}"/>
              </a:ext>
            </a:extLst>
          </p:cNvPr>
          <p:cNvSpPr/>
          <p:nvPr/>
        </p:nvSpPr>
        <p:spPr>
          <a:xfrm>
            <a:off x="4536598" y="305460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DB43095-DBCB-4E29-AD91-D35CA6904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93" y="4571752"/>
            <a:ext cx="3609499" cy="2130362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5A197DAC-7717-4009-8C00-1E57B0CAE98C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B6B82D-C0E2-4132-B347-2F2A72C07649}"/>
              </a:ext>
            </a:extLst>
          </p:cNvPr>
          <p:cNvSpPr txBox="1"/>
          <p:nvPr/>
        </p:nvSpPr>
        <p:spPr>
          <a:xfrm>
            <a:off x="1166262" y="5297168"/>
            <a:ext cx="3956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+mj-lt"/>
              </a:rPr>
              <a:t>(9) </a:t>
            </a:r>
            <a:r>
              <a:rPr kumimoji="1" lang="ja-JP" altLang="en-US" sz="1400" dirty="0">
                <a:latin typeface="+mj-lt"/>
              </a:rPr>
              <a:t>残りの列についても、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～</a:t>
            </a:r>
            <a:r>
              <a:rPr kumimoji="1" lang="en-US" altLang="ja-JP" sz="1400" dirty="0">
                <a:latin typeface="+mj-lt"/>
              </a:rPr>
              <a:t>(8)</a:t>
            </a:r>
            <a:r>
              <a:rPr kumimoji="1" lang="ja-JP" altLang="en-US" sz="1400" dirty="0">
                <a:latin typeface="+mj-lt"/>
              </a:rPr>
              <a:t>と同様に操作し</a:t>
            </a:r>
          </a:p>
          <a:p>
            <a:pPr algn="r"/>
            <a:r>
              <a:rPr kumimoji="1" lang="ja-JP" altLang="en-US" sz="1400" dirty="0">
                <a:latin typeface="+mj-lt"/>
              </a:rPr>
              <a:t>セルの結合を解除します。</a:t>
            </a:r>
          </a:p>
          <a:p>
            <a:pPr algn="r"/>
            <a:r>
              <a:rPr kumimoji="1" lang="en-US" altLang="ja-JP" sz="1400" dirty="0">
                <a:latin typeface="+mj-lt"/>
              </a:rPr>
              <a:t>※(1)</a:t>
            </a:r>
            <a:r>
              <a:rPr kumimoji="1" lang="ja-JP" altLang="en-US" sz="1400">
                <a:latin typeface="+mj-lt"/>
              </a:rPr>
              <a:t>で、複数の列をまとめて選択することもできます。</a:t>
            </a:r>
            <a:endParaRPr kumimoji="1" lang="ja-JP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667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6BD14043-278E-4EA3-825D-A0114EFE8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442" y="4325331"/>
            <a:ext cx="2949893" cy="197262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10B2364-D4ED-4179-BC77-FD0BD0B61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53" y="1954581"/>
            <a:ext cx="2919085" cy="1962833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名称①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推奨データセットのフォーマットシートに、名称を転記します。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24468" y="1438582"/>
            <a:ext cx="3092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 </a:t>
            </a:r>
            <a:r>
              <a:rPr kumimoji="1" lang="ja-JP" altLang="en-US" sz="1400" dirty="0"/>
              <a:t>名称の一番上の項目を選択します。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063478" y="2776914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531452" y="494858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529A04-B7EB-4915-8AD9-8E334570A234}"/>
              </a:ext>
            </a:extLst>
          </p:cNvPr>
          <p:cNvSpPr txBox="1"/>
          <p:nvPr/>
        </p:nvSpPr>
        <p:spPr>
          <a:xfrm>
            <a:off x="987891" y="6304617"/>
            <a:ext cx="7071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/>
              <a:t>※ </a:t>
            </a:r>
            <a:r>
              <a:rPr kumimoji="1" lang="ja-JP" altLang="en-US" sz="1200" dirty="0"/>
              <a:t>上記</a:t>
            </a:r>
            <a:r>
              <a:rPr kumimoji="1" lang="en-US" altLang="ja-JP" sz="1200" dirty="0"/>
              <a:t>Excel</a:t>
            </a:r>
            <a:r>
              <a:rPr kumimoji="1" lang="ja-JP" altLang="en-US" sz="1200" dirty="0"/>
              <a:t>データは「横須賀市オープンデータライブラリ 震災時避難</a:t>
            </a:r>
            <a:r>
              <a:rPr kumimoji="1" lang="zh-TW" altLang="en-US" sz="1200" dirty="0"/>
              <a:t>場所</a:t>
            </a:r>
            <a:r>
              <a:rPr kumimoji="1" lang="ja-JP" altLang="en-US" sz="1200" dirty="0"/>
              <a:t> </a:t>
            </a:r>
            <a:r>
              <a:rPr kumimoji="1" lang="en-US" altLang="ja-JP" sz="1200" dirty="0"/>
              <a:t>CC BY</a:t>
            </a:r>
            <a:r>
              <a:rPr kumimoji="1" lang="ja-JP" altLang="en-US" sz="1200" dirty="0"/>
              <a:t>」を加工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したものです。</a:t>
            </a:r>
            <a:br>
              <a:rPr lang="ja-JP" altLang="en-US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https://www.city.yokosuka.kanagawa.jp/0830/opendata/</a:t>
            </a:r>
            <a:r>
              <a:rPr lang="ja-JP" altLang="en-US" sz="12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（以下同様）</a:t>
            </a:r>
            <a:endParaRPr lang="ja-JP" altLang="en-US" sz="12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56814E8-6E2E-493B-99CC-21585B4FA195}"/>
              </a:ext>
            </a:extLst>
          </p:cNvPr>
          <p:cNvSpPr txBox="1"/>
          <p:nvPr/>
        </p:nvSpPr>
        <p:spPr>
          <a:xfrm>
            <a:off x="1845098" y="4336289"/>
            <a:ext cx="3010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 </a:t>
            </a:r>
            <a:r>
              <a:rPr kumimoji="1" lang="ja-JP" altLang="en-US" sz="1400" dirty="0"/>
              <a:t>右クリックし、「コピー」を選択します。</a:t>
            </a: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23BDDF89-1828-42F4-87F6-D7D5BC1675E7}"/>
              </a:ext>
            </a:extLst>
          </p:cNvPr>
          <p:cNvSpPr/>
          <p:nvPr/>
        </p:nvSpPr>
        <p:spPr>
          <a:xfrm>
            <a:off x="6300494" y="3958266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3311532-2411-458A-9CFC-B6E01AC98B71}"/>
              </a:ext>
            </a:extLst>
          </p:cNvPr>
          <p:cNvSpPr/>
          <p:nvPr/>
        </p:nvSpPr>
        <p:spPr>
          <a:xfrm>
            <a:off x="5544713" y="4983740"/>
            <a:ext cx="970387" cy="11249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CB823B3-30C0-42DE-B3B9-51135D6942B2}"/>
              </a:ext>
            </a:extLst>
          </p:cNvPr>
          <p:cNvSpPr/>
          <p:nvPr/>
        </p:nvSpPr>
        <p:spPr>
          <a:xfrm>
            <a:off x="1134845" y="2526333"/>
            <a:ext cx="455829" cy="11126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ED119CF-F0FD-4453-9D07-DF4493CA9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442" y="1941167"/>
            <a:ext cx="2939034" cy="197624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89D49C-8DEE-4DAD-B5C7-10E1AAFE7606}"/>
              </a:ext>
            </a:extLst>
          </p:cNvPr>
          <p:cNvSpPr txBox="1"/>
          <p:nvPr/>
        </p:nvSpPr>
        <p:spPr>
          <a:xfrm>
            <a:off x="4163910" y="1314771"/>
            <a:ext cx="52066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Ctrl</a:t>
            </a:r>
            <a:r>
              <a:rPr kumimoji="1" lang="ja-JP" altLang="en-US" sz="1400" dirty="0"/>
              <a:t>＋</a:t>
            </a:r>
            <a:r>
              <a:rPr kumimoji="1" lang="en-US" altLang="ja-JP" sz="1400" dirty="0"/>
              <a:t>Shift+</a:t>
            </a:r>
            <a:r>
              <a:rPr kumimoji="1" lang="ja-JP" altLang="en-US" sz="1400" dirty="0"/>
              <a:t>↓キーで、全項目を選択します。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途中に空白がある場合は何回か押して最後まで選択してください。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最下段まで選択してしまった場合は、</a:t>
            </a:r>
            <a:r>
              <a:rPr kumimoji="1" lang="en-US" altLang="ja-JP" sz="1200" dirty="0" err="1"/>
              <a:t>Ctrl+Shift</a:t>
            </a:r>
            <a:r>
              <a:rPr kumimoji="1" lang="en-US" altLang="ja-JP" sz="1200" dirty="0"/>
              <a:t>+</a:t>
            </a:r>
            <a:r>
              <a:rPr kumimoji="1" lang="ja-JP" altLang="en-US" sz="1200" dirty="0"/>
              <a:t>↑キーを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回押してください。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527243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DFB7101-1193-41AE-92A7-09E52A66D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9" y="3010441"/>
            <a:ext cx="4114800" cy="214061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名称②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推奨データセットのフォーマットシートに、名称を転記します。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6F870A-ECBA-4947-BBEA-6ED8ABD4A142}"/>
              </a:ext>
            </a:extLst>
          </p:cNvPr>
          <p:cNvSpPr txBox="1"/>
          <p:nvPr/>
        </p:nvSpPr>
        <p:spPr>
          <a:xfrm>
            <a:off x="4683182" y="2256429"/>
            <a:ext cx="39212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(5) </a:t>
            </a:r>
            <a:r>
              <a:rPr kumimoji="1" lang="ja-JP" altLang="en-US" sz="1400" dirty="0"/>
              <a:t>転記完了です。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全角英字が含まれる場合は、半角に修正しておきましょう。</a:t>
            </a: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3CDFB6C-5D41-4500-B35B-E2C0206020BD}"/>
              </a:ext>
            </a:extLst>
          </p:cNvPr>
          <p:cNvSpPr/>
          <p:nvPr/>
        </p:nvSpPr>
        <p:spPr>
          <a:xfrm>
            <a:off x="4244145" y="3682999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B9C138-972A-4D2D-B5BE-D9CEB51DF5D0}"/>
              </a:ext>
            </a:extLst>
          </p:cNvPr>
          <p:cNvSpPr txBox="1"/>
          <p:nvPr/>
        </p:nvSpPr>
        <p:spPr>
          <a:xfrm>
            <a:off x="0" y="2225652"/>
            <a:ext cx="4620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推奨データセットシートの「名称」列の一番上を選択し</a:t>
            </a:r>
          </a:p>
          <a:p>
            <a:r>
              <a:rPr kumimoji="1" lang="ja-JP" altLang="en-US" sz="1400" dirty="0"/>
              <a:t>      ホーム＞貼り付け＞「値の貼り付け」の「値」を選択します。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51A4C4B-E855-49C6-AB0A-1795A1D399EB}"/>
              </a:ext>
            </a:extLst>
          </p:cNvPr>
          <p:cNvSpPr/>
          <p:nvPr/>
        </p:nvSpPr>
        <p:spPr>
          <a:xfrm>
            <a:off x="39211" y="3869765"/>
            <a:ext cx="159428" cy="1421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96A8ABA-E66E-4588-9579-3885DDED7442}"/>
              </a:ext>
            </a:extLst>
          </p:cNvPr>
          <p:cNvSpPr/>
          <p:nvPr/>
        </p:nvSpPr>
        <p:spPr>
          <a:xfrm>
            <a:off x="226894" y="3096025"/>
            <a:ext cx="230306" cy="1328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8BF0426-7616-4663-AE46-8FBCD661AB6D}"/>
              </a:ext>
            </a:extLst>
          </p:cNvPr>
          <p:cNvSpPr/>
          <p:nvPr/>
        </p:nvSpPr>
        <p:spPr>
          <a:xfrm>
            <a:off x="45919" y="3228868"/>
            <a:ext cx="159428" cy="2386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E5BCB7C-C0F5-4CF9-AB86-3D16F796C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002" y="3010441"/>
            <a:ext cx="4083749" cy="21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E770A8B7-DBE5-427A-BC39-78D765A36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825" y="5007609"/>
            <a:ext cx="2717006" cy="182022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21819E8-ACAD-40BA-B192-30A1824A4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825" y="2875225"/>
            <a:ext cx="2717006" cy="182022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C78B138-F162-4014-8585-14CAA1942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750" y="2875225"/>
            <a:ext cx="2744460" cy="1831885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名称</a:t>
            </a:r>
            <a:r>
              <a:rPr lang="en-US" altLang="ja-JP" dirty="0"/>
              <a:t>_</a:t>
            </a:r>
            <a:r>
              <a:rPr lang="ja-JP" altLang="en-US" dirty="0"/>
              <a:t>カナ①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</a:t>
            </a:r>
            <a:r>
              <a:rPr lang="en-US" altLang="ja-JP" dirty="0"/>
              <a:t>_</a:t>
            </a:r>
            <a:r>
              <a:rPr lang="ja-JP" altLang="en-US" dirty="0"/>
              <a:t>カナを転記します。</a:t>
            </a:r>
          </a:p>
          <a:p>
            <a:r>
              <a:rPr kumimoji="1" lang="ja-JP" altLang="en-US" dirty="0"/>
              <a:t>カナが半角で記載されている場合は、以下の手順で全角に直してから転記しましょう。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304696"/>
            <a:ext cx="3374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フリガナの隣の列を右クリックし、「挿入」を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4357" y="2288485"/>
            <a:ext cx="416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</a:t>
            </a:r>
            <a:r>
              <a:rPr kumimoji="1" lang="ja-JP" altLang="en-US" sz="1400" dirty="0"/>
              <a:t>追加した列の先頭行に、「</a:t>
            </a:r>
            <a:r>
              <a:rPr kumimoji="1" lang="en-US" altLang="ja-JP" sz="1400" dirty="0"/>
              <a:t>=</a:t>
            </a:r>
            <a:r>
              <a:rPr kumimoji="1" lang="en-US" altLang="ja-JP" sz="1400" dirty="0" err="1"/>
              <a:t>jis</a:t>
            </a:r>
            <a:r>
              <a:rPr kumimoji="1" lang="en-US" altLang="ja-JP" sz="1400" dirty="0"/>
              <a:t>(</a:t>
            </a:r>
            <a:r>
              <a:rPr kumimoji="1" lang="ja-JP" altLang="en-US" sz="1400" dirty="0"/>
              <a:t>左隣のセル名</a:t>
            </a:r>
            <a:r>
              <a:rPr kumimoji="1" lang="en-US" altLang="ja-JP" sz="1400" dirty="0"/>
              <a:t>)</a:t>
            </a:r>
            <a:r>
              <a:rPr kumimoji="1" lang="ja-JP" altLang="en-US" sz="1400" dirty="0"/>
              <a:t>」と</a:t>
            </a:r>
            <a:br>
              <a:rPr kumimoji="1" lang="ja-JP" altLang="en-US" sz="1400" dirty="0"/>
            </a:br>
            <a:r>
              <a:rPr kumimoji="1" lang="ja-JP" altLang="en-US" sz="1400" dirty="0"/>
              <a:t>      入力します。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文字が全角に変換されます</a:t>
            </a:r>
            <a:endParaRPr kumimoji="1" lang="ja-JP" altLang="en-US" sz="1200" dirty="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190489" y="3509406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253937" y="349730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>
            <a:off x="6487328" y="4695453"/>
            <a:ext cx="0" cy="3121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6282665" y="3416816"/>
            <a:ext cx="374153" cy="1126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7CF1C7-DC0B-4140-B0B7-1F1CE94F1F6F}"/>
              </a:ext>
            </a:extLst>
          </p:cNvPr>
          <p:cNvSpPr/>
          <p:nvPr/>
        </p:nvSpPr>
        <p:spPr>
          <a:xfrm>
            <a:off x="6282664" y="5524605"/>
            <a:ext cx="374153" cy="14467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4E0950A-716D-4788-A679-C4A15FEED7F4}"/>
              </a:ext>
            </a:extLst>
          </p:cNvPr>
          <p:cNvSpPr/>
          <p:nvPr/>
        </p:nvSpPr>
        <p:spPr>
          <a:xfrm>
            <a:off x="2415834" y="3826466"/>
            <a:ext cx="760627" cy="10064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157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0544F2A-F72E-4378-A856-F69B02CC9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972" y="2835148"/>
            <a:ext cx="2717006" cy="182022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名称</a:t>
            </a:r>
            <a:r>
              <a:rPr lang="en-US" altLang="ja-JP" dirty="0"/>
              <a:t>_</a:t>
            </a:r>
            <a:r>
              <a:rPr lang="ja-JP" altLang="en-US" dirty="0"/>
              <a:t>カナ②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</a:t>
            </a:r>
            <a:r>
              <a:rPr lang="en-US" altLang="ja-JP" dirty="0"/>
              <a:t>_</a:t>
            </a:r>
            <a:r>
              <a:rPr lang="ja-JP" altLang="en-US" dirty="0"/>
              <a:t>カナを転記します。</a:t>
            </a:r>
          </a:p>
          <a:p>
            <a:r>
              <a:rPr kumimoji="1" lang="ja-JP" altLang="en-US" dirty="0"/>
              <a:t>カナが半角で記載されている場合は、以下の手順で全角に直してから転記しましょう。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097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(2)</a:t>
            </a:r>
            <a:r>
              <a:rPr kumimoji="1" lang="ja-JP" altLang="en-US" sz="1400" dirty="0"/>
              <a:t>のセルを選択し、枠の右下をつかんで</a:t>
            </a:r>
          </a:p>
          <a:p>
            <a:r>
              <a:rPr kumimoji="1" lang="ja-JP" altLang="en-US" sz="1400" dirty="0"/>
              <a:t>     一番下まで引っ張ります</a:t>
            </a:r>
            <a:r>
              <a:rPr kumimoji="1" lang="en-US" altLang="ja-JP" sz="1400" dirty="0"/>
              <a:t>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すべての行の文字が全角になります</a:t>
            </a:r>
            <a:endParaRPr kumimoji="1" lang="ja-JP" altLang="en-US" sz="1400" dirty="0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0B87183-2E7E-4F75-B1B3-BBBE7FA96D88}"/>
              </a:ext>
            </a:extLst>
          </p:cNvPr>
          <p:cNvSpPr/>
          <p:nvPr/>
        </p:nvSpPr>
        <p:spPr>
          <a:xfrm>
            <a:off x="3449459" y="3441366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E53804-92AA-4EA5-9841-D73212F291B0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3505976" y="3560339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20D972A-0B05-4E32-AA4A-3E3E64838296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>
            <a:off x="3315475" y="4655376"/>
            <a:ext cx="0" cy="3206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D3509443-79BF-4125-BB88-A4A2924EC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972" y="4975983"/>
            <a:ext cx="2717006" cy="18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5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4EC99865-214F-446E-98F4-0CF4AB24A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890" y="4986481"/>
            <a:ext cx="2710339" cy="18268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5FCE511-BED6-4874-A080-1EA396249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890" y="2818041"/>
            <a:ext cx="2710339" cy="182689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DE715E0-FBB4-4A1F-ABCB-A01D853C9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73" y="2823741"/>
            <a:ext cx="2710339" cy="1826895"/>
          </a:xfrm>
          <a:prstGeom prst="rect">
            <a:avLst/>
          </a:prstGeom>
        </p:spPr>
      </p:pic>
      <p:sp>
        <p:nvSpPr>
          <p:cNvPr id="28" name="テキスト プレースホルダー 6">
            <a:extLst>
              <a:ext uri="{FF2B5EF4-FFF2-40B4-BE49-F238E27FC236}">
                <a16:creationId xmlns:a16="http://schemas.microsoft.com/office/drawing/2014/main" id="{45EF3317-81EF-4FEB-97E2-6524A732167A}"/>
              </a:ext>
            </a:extLst>
          </p:cNvPr>
          <p:cNvSpPr txBox="1">
            <a:spLocks/>
          </p:cNvSpPr>
          <p:nvPr/>
        </p:nvSpPr>
        <p:spPr>
          <a:xfrm>
            <a:off x="207963" y="884238"/>
            <a:ext cx="8728075" cy="960437"/>
          </a:xfrm>
          <a:prstGeom prst="rect">
            <a:avLst/>
          </a:prstGeom>
          <a:solidFill>
            <a:srgbClr val="CCC1DA">
              <a:alpha val="45882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推奨データセットのフォーマットシートに、住所を転記します。</a:t>
            </a:r>
          </a:p>
          <a:p>
            <a:r>
              <a:rPr lang="ja-JP" altLang="en-US" dirty="0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228496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住所の隣の列を右クリックし、「挿入」を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0082" y="2013052"/>
            <a:ext cx="46522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(2) </a:t>
            </a:r>
            <a:r>
              <a:rPr kumimoji="1" lang="ja-JP" altLang="en-US" sz="1400"/>
              <a:t>追加した列の先頭行に、</a:t>
            </a:r>
            <a:endParaRPr kumimoji="1" lang="en-US" altLang="ja-JP" sz="1400"/>
          </a:p>
          <a:p>
            <a:r>
              <a:rPr kumimoji="1" lang="ja-JP" altLang="en-US" sz="1400"/>
              <a:t>　　　「</a:t>
            </a:r>
            <a:r>
              <a:rPr kumimoji="1" lang="en-US" altLang="ja-JP" sz="1400"/>
              <a:t>=“(</a:t>
            </a:r>
            <a:r>
              <a:rPr kumimoji="1" lang="ja-JP" altLang="en-US" sz="1400"/>
              <a:t>県名・市町村名</a:t>
            </a:r>
            <a:r>
              <a:rPr kumimoji="1" lang="en-US" altLang="ja-JP" sz="1400"/>
              <a:t>)”&amp;(</a:t>
            </a:r>
            <a:r>
              <a:rPr kumimoji="1" lang="ja-JP" altLang="en-US" sz="1400"/>
              <a:t>左隣のセル名</a:t>
            </a:r>
            <a:r>
              <a:rPr kumimoji="1" lang="en-US" altLang="ja-JP" sz="1400"/>
              <a:t>)</a:t>
            </a:r>
            <a:r>
              <a:rPr kumimoji="1" lang="ja-JP" altLang="en-US" sz="1400"/>
              <a:t>」と入力します。</a:t>
            </a:r>
          </a:p>
          <a:p>
            <a:r>
              <a:rPr kumimoji="1" lang="ja-JP" altLang="en-US" sz="1400"/>
              <a:t>      </a:t>
            </a:r>
            <a:r>
              <a:rPr kumimoji="1" lang="en-US" altLang="ja-JP" sz="1400">
                <a:sym typeface="Wingdings" panose="05000000000000000000" pitchFamily="2" charset="2"/>
              </a:rPr>
              <a:t></a:t>
            </a:r>
            <a:r>
              <a:rPr kumimoji="1" lang="ja-JP" altLang="en-US" sz="1400"/>
              <a:t>県名・市町村名が先頭に追加</a:t>
            </a:r>
            <a:r>
              <a:rPr kumimoji="1" lang="ja-JP" altLang="en-US" sz="1400">
                <a:sym typeface="Wingdings" panose="05000000000000000000" pitchFamily="2" charset="2"/>
              </a:rPr>
              <a:t>されます</a:t>
            </a:r>
            <a:endParaRPr kumimoji="1" lang="ja-JP" altLang="en-US" sz="120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248596" y="3529299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539885" y="347283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6681060" y="4644936"/>
            <a:ext cx="0" cy="3415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7062057" y="3358279"/>
            <a:ext cx="683355" cy="11455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7CF1C7-DC0B-4140-B0B7-1F1CE94F1F6F}"/>
              </a:ext>
            </a:extLst>
          </p:cNvPr>
          <p:cNvSpPr/>
          <p:nvPr/>
        </p:nvSpPr>
        <p:spPr>
          <a:xfrm>
            <a:off x="7062057" y="5505449"/>
            <a:ext cx="706746" cy="1238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D06090B-EFE8-4F29-8E6F-0E893380E0A7}"/>
              </a:ext>
            </a:extLst>
          </p:cNvPr>
          <p:cNvSpPr/>
          <p:nvPr/>
        </p:nvSpPr>
        <p:spPr>
          <a:xfrm>
            <a:off x="3000582" y="3748616"/>
            <a:ext cx="785867" cy="13743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96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4CB0732-AF2E-4D10-B785-68DA766A6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710" y="2883089"/>
            <a:ext cx="2710339" cy="1826895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96043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/>
              <a:t>推奨データセットのフォーマットシートに、住所を転記します。</a:t>
            </a:r>
          </a:p>
          <a:p>
            <a:r>
              <a:rPr kumimoji="1" lang="ja-JP" altLang="en-US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(3)</a:t>
            </a:r>
            <a:r>
              <a:rPr kumimoji="1" lang="ja-JP" altLang="en-US" sz="1400"/>
              <a:t> </a:t>
            </a:r>
            <a:r>
              <a:rPr kumimoji="1" lang="en-US" altLang="ja-JP" sz="1400"/>
              <a:t>(2)</a:t>
            </a:r>
            <a:r>
              <a:rPr kumimoji="1" lang="ja-JP" altLang="en-US" sz="1400"/>
              <a:t>のセルを選択し、枠の右下をつかんで</a:t>
            </a:r>
          </a:p>
          <a:p>
            <a:r>
              <a:rPr kumimoji="1" lang="ja-JP" altLang="en-US" sz="1400"/>
              <a:t>     一番下まで引っ張ります</a:t>
            </a:r>
            <a:r>
              <a:rPr kumimoji="1" lang="en-US" altLang="ja-JP" sz="1400"/>
              <a:t> </a:t>
            </a:r>
            <a:r>
              <a:rPr kumimoji="1" lang="en-US" altLang="ja-JP" sz="1400">
                <a:sym typeface="Wingdings" panose="05000000000000000000" pitchFamily="2" charset="2"/>
              </a:rPr>
              <a:t> </a:t>
            </a:r>
            <a:r>
              <a:rPr kumimoji="1" lang="ja-JP" altLang="en-US" sz="1400">
                <a:sym typeface="Wingdings" panose="05000000000000000000" pitchFamily="2" charset="2"/>
              </a:rPr>
              <a:t>すべての行に県名・市町村名が補完されます</a:t>
            </a:r>
            <a:endParaRPr kumimoji="1" lang="ja-JP" altLang="en-US" sz="140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5" idx="2"/>
            <a:endCxn id="14" idx="0"/>
          </p:cNvCxnSpPr>
          <p:nvPr/>
        </p:nvCxnSpPr>
        <p:spPr>
          <a:xfrm>
            <a:off x="3431880" y="4709984"/>
            <a:ext cx="0" cy="2380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87934408-4884-4DB7-97EF-33A0D3A6808E}"/>
              </a:ext>
            </a:extLst>
          </p:cNvPr>
          <p:cNvSpPr/>
          <p:nvPr/>
        </p:nvSpPr>
        <p:spPr>
          <a:xfrm>
            <a:off x="4458967" y="3466719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6BF67BB-ECC6-481C-BD71-A420AE562797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4515484" y="3585692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4ECE357C-880A-458F-BBC2-0B3AC72FA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710" y="4948004"/>
            <a:ext cx="2710339" cy="18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62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283995-6649-43B6-B433-553BD5B7E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038" y="2147742"/>
            <a:ext cx="4994466" cy="444008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48580"/>
            <a:ext cx="84956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en-US" altLang="ja-JP" sz="1400">
                <a:hlinkClick r:id="rId4"/>
              </a:rPr>
              <a:t>http://renkei2.gsi.go.jp/renkei/130326mapsh_gijutu/</a:t>
            </a:r>
            <a:r>
              <a:rPr kumimoji="1" lang="en-US" altLang="ja-JP" sz="1400"/>
              <a:t> </a:t>
            </a:r>
            <a:r>
              <a:rPr kumimoji="1" lang="ja-JP" altLang="en-US" sz="1400"/>
              <a:t>に接続し「地理院マップシート」を取得します。</a:t>
            </a:r>
            <a:br>
              <a:rPr kumimoji="1" lang="ja-JP" altLang="en-US" sz="1400"/>
            </a:b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r>
              <a:rPr kumimoji="1" lang="ja-JP" altLang="en-US" sz="1400"/>
              <a:t>入手したファイルを解凍します。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ダウンロードしたファイルを右クリックで選択し</a:t>
            </a:r>
            <a:br>
              <a:rPr kumimoji="1" lang="ja-JP" altLang="en-US" sz="1400"/>
            </a:br>
            <a:r>
              <a:rPr kumimoji="1" lang="ja-JP" altLang="en-US" sz="1400"/>
              <a:t>「すべて展開」を選択します。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生成されたフォルダを開きます。</a:t>
            </a:r>
            <a:br>
              <a:rPr kumimoji="1" lang="ja-JP" altLang="en-US" sz="1400"/>
            </a:br>
            <a:endParaRPr kumimoji="1" lang="ja-JP" altLang="en-US" sz="140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FBAA865-3D27-4CE9-A69E-CDB2B7CD0947}"/>
              </a:ext>
            </a:extLst>
          </p:cNvPr>
          <p:cNvSpPr/>
          <p:nvPr/>
        </p:nvSpPr>
        <p:spPr>
          <a:xfrm>
            <a:off x="4293352" y="5291684"/>
            <a:ext cx="2484982" cy="14401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641AFCC1-69D7-48EF-87C2-52839EDB3166}"/>
              </a:ext>
            </a:extLst>
          </p:cNvPr>
          <p:cNvSpPr/>
          <p:nvPr/>
        </p:nvSpPr>
        <p:spPr>
          <a:xfrm rot="5400000">
            <a:off x="1727684" y="212610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D626D83C-E95D-46F2-A4E9-028CAA4AAE66}"/>
              </a:ext>
            </a:extLst>
          </p:cNvPr>
          <p:cNvSpPr/>
          <p:nvPr/>
        </p:nvSpPr>
        <p:spPr>
          <a:xfrm rot="5400000">
            <a:off x="1727684" y="363272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0D70B64-4B6A-481F-8676-82749E562609}"/>
              </a:ext>
            </a:extLst>
          </p:cNvPr>
          <p:cNvSpPr/>
          <p:nvPr/>
        </p:nvSpPr>
        <p:spPr>
          <a:xfrm>
            <a:off x="207963" y="4714876"/>
            <a:ext cx="3906075" cy="1524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accent2"/>
                </a:solidFill>
              </a:rPr>
              <a:t>ここで紹介する手法は、ジオコーディング（</a:t>
            </a:r>
            <a:r>
              <a:rPr kumimoji="1" lang="en-US" altLang="ja-JP" sz="1400" dirty="0">
                <a:solidFill>
                  <a:schemeClr val="accent2"/>
                </a:solidFill>
              </a:rPr>
              <a:t>Geocoding</a:t>
            </a:r>
            <a:r>
              <a:rPr kumimoji="1" lang="ja-JP" altLang="en-US" sz="1400" dirty="0">
                <a:solidFill>
                  <a:schemeClr val="accent2"/>
                </a:solidFill>
              </a:rPr>
              <a:t>）と呼ばれる、</a:t>
            </a:r>
            <a:r>
              <a:rPr kumimoji="1" lang="ja-JP" altLang="en-US" sz="1400">
                <a:solidFill>
                  <a:schemeClr val="accent2"/>
                </a:solidFill>
              </a:rPr>
              <a:t>住所から</a:t>
            </a:r>
            <a:br>
              <a:rPr kumimoji="1" lang="ja-JP" altLang="en-US" sz="1400">
                <a:solidFill>
                  <a:schemeClr val="accent2"/>
                </a:solidFill>
              </a:rPr>
            </a:br>
            <a:r>
              <a:rPr kumimoji="1" lang="ja-JP" altLang="en-US" sz="1400">
                <a:solidFill>
                  <a:schemeClr val="accent2"/>
                </a:solidFill>
              </a:rPr>
              <a:t>緯度</a:t>
            </a:r>
            <a:r>
              <a:rPr kumimoji="1" lang="ja-JP" altLang="en-US" sz="1400" dirty="0">
                <a:solidFill>
                  <a:schemeClr val="accent2"/>
                </a:solidFill>
              </a:rPr>
              <a:t>・経度を自動的に算出する手法です。</a:t>
            </a:r>
          </a:p>
          <a:p>
            <a:r>
              <a:rPr kumimoji="1" lang="ja-JP" altLang="en-US" sz="1400" dirty="0">
                <a:solidFill>
                  <a:schemeClr val="accent2"/>
                </a:solidFill>
              </a:rPr>
              <a:t>ここでは、無償で利用できるツールを紹介しましたが、精度が必要である場合は、有償のツールを利用することをお勧めします。</a:t>
            </a:r>
          </a:p>
        </p:txBody>
      </p:sp>
    </p:spTree>
    <p:extLst>
      <p:ext uri="{BB962C8B-B14F-4D97-AF65-F5344CB8AC3E}">
        <p14:creationId xmlns:p14="http://schemas.microsoft.com/office/powerpoint/2010/main" val="3148460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6767AFC9-DD85-409A-B03E-BC0AA8961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194" y="2679249"/>
            <a:ext cx="3785616" cy="226314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58105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 </a:t>
            </a:r>
            <a:r>
              <a:rPr kumimoji="1" lang="ja-JP" altLang="en-US" sz="1400" dirty="0"/>
              <a:t>得られたフォルダにある「地理院マップシート</a:t>
            </a:r>
            <a:r>
              <a:rPr kumimoji="1" lang="en-US" altLang="ja-JP" sz="1400" dirty="0"/>
              <a:t>.</a:t>
            </a:r>
            <a:r>
              <a:rPr kumimoji="1" lang="en-US" altLang="ja-JP" sz="1400" dirty="0" err="1"/>
              <a:t>xls</a:t>
            </a:r>
            <a:r>
              <a:rPr kumimoji="1" lang="ja-JP" altLang="en-US" sz="1400" dirty="0"/>
              <a:t>」を</a:t>
            </a:r>
            <a:br>
              <a:rPr kumimoji="1" lang="en-US" altLang="ja-JP" sz="1400" dirty="0"/>
            </a:br>
            <a:r>
              <a:rPr kumimoji="1" lang="en-US" altLang="ja-JP" sz="1400" dirty="0"/>
              <a:t>     </a:t>
            </a:r>
            <a:r>
              <a:rPr kumimoji="1" lang="ja-JP" altLang="en-US" sz="1400" dirty="0"/>
              <a:t>起動します。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A97BBC2-6A0E-4C8F-BE90-D9137194E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15" y="2679249"/>
            <a:ext cx="4242332" cy="136797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3B6B7F-7A03-4D26-92D3-604C8383896C}"/>
              </a:ext>
            </a:extLst>
          </p:cNvPr>
          <p:cNvSpPr txBox="1"/>
          <p:nvPr/>
        </p:nvSpPr>
        <p:spPr>
          <a:xfrm>
            <a:off x="1412862" y="3443654"/>
            <a:ext cx="14093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これを実行します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DDD2F8-7258-4C1C-9523-50D7B3EECAC9}"/>
              </a:ext>
            </a:extLst>
          </p:cNvPr>
          <p:cNvSpPr txBox="1"/>
          <p:nvPr/>
        </p:nvSpPr>
        <p:spPr>
          <a:xfrm>
            <a:off x="1412862" y="3277489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マニュアル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8CFB72E-2239-43DF-8D49-25DF594B1DE9}"/>
              </a:ext>
            </a:extLst>
          </p:cNvPr>
          <p:cNvSpPr txBox="1"/>
          <p:nvPr/>
        </p:nvSpPr>
        <p:spPr>
          <a:xfrm>
            <a:off x="4845727" y="1868221"/>
            <a:ext cx="35654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地理院マップシートの</a:t>
            </a:r>
            <a:r>
              <a:rPr kumimoji="1" lang="en-US" altLang="ja-JP" sz="1400" dirty="0"/>
              <a:t>S</a:t>
            </a:r>
            <a:r>
              <a:rPr kumimoji="1" lang="ja-JP" altLang="en-US" sz="1400" dirty="0"/>
              <a:t>列に「住所」と入力し</a:t>
            </a:r>
            <a:br>
              <a:rPr kumimoji="1" lang="ja-JP" altLang="en-US" sz="1400" dirty="0"/>
            </a:br>
            <a:r>
              <a:rPr kumimoji="1" lang="ja-JP" altLang="en-US" sz="1400" dirty="0"/>
              <a:t>     マップシートの</a:t>
            </a:r>
            <a:r>
              <a:rPr kumimoji="1" lang="en-US" altLang="ja-JP" sz="1400" dirty="0"/>
              <a:t>R</a:t>
            </a:r>
            <a:r>
              <a:rPr kumimoji="1" lang="ja-JP" altLang="en-US" sz="1400" dirty="0"/>
              <a:t>列「タイトル」に名称を、</a:t>
            </a:r>
            <a:br>
              <a:rPr kumimoji="1" lang="ja-JP" altLang="en-US" sz="1400" dirty="0"/>
            </a:br>
            <a:r>
              <a:rPr kumimoji="1" lang="ja-JP" altLang="en-US" sz="1400" dirty="0"/>
              <a:t>     </a:t>
            </a:r>
            <a:r>
              <a:rPr kumimoji="1" lang="en-US" altLang="ja-JP" sz="1400" dirty="0"/>
              <a:t>S</a:t>
            </a:r>
            <a:r>
              <a:rPr kumimoji="1" lang="ja-JP" altLang="en-US" sz="1400" dirty="0"/>
              <a:t>列「住所」に住所を転記します。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81FB0C6-0941-4A01-9144-029BE2962F5D}"/>
              </a:ext>
            </a:extLst>
          </p:cNvPr>
          <p:cNvSpPr txBox="1"/>
          <p:nvPr/>
        </p:nvSpPr>
        <p:spPr>
          <a:xfrm>
            <a:off x="5133810" y="5405579"/>
            <a:ext cx="3387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転記の仕方は、</a:t>
            </a:r>
            <a:r>
              <a:rPr kumimoji="1" lang="en-US" altLang="ja-JP" sz="1400" dirty="0"/>
              <a:t>(1)</a:t>
            </a:r>
            <a:r>
              <a:rPr kumimoji="1" lang="ja-JP" altLang="en-US" sz="1400" dirty="0"/>
              <a:t>名称①②と同じです。</a:t>
            </a:r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AABABF98-BD7D-4259-9D39-FF4CC140886F}"/>
              </a:ext>
            </a:extLst>
          </p:cNvPr>
          <p:cNvSpPr/>
          <p:nvPr/>
        </p:nvSpPr>
        <p:spPr>
          <a:xfrm>
            <a:off x="4563007" y="2958409"/>
            <a:ext cx="27372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7B8A7193-797D-4F51-BA38-B84FCA2B4A1F}"/>
              </a:ext>
            </a:extLst>
          </p:cNvPr>
          <p:cNvSpPr/>
          <p:nvPr/>
        </p:nvSpPr>
        <p:spPr>
          <a:xfrm>
            <a:off x="7267619" y="3463059"/>
            <a:ext cx="755543" cy="20764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D24B567-6B7E-4130-B624-F075E3AFF3C4}"/>
              </a:ext>
            </a:extLst>
          </p:cNvPr>
          <p:cNvSpPr/>
          <p:nvPr/>
        </p:nvSpPr>
        <p:spPr>
          <a:xfrm>
            <a:off x="6608292" y="3670704"/>
            <a:ext cx="1414870" cy="1091796"/>
          </a:xfrm>
          <a:prstGeom prst="roundRect">
            <a:avLst>
              <a:gd name="adj" fmla="val 937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18C98FB-28EF-46CC-A4CB-A7335690B036}"/>
              </a:ext>
            </a:extLst>
          </p:cNvPr>
          <p:cNvSpPr txBox="1"/>
          <p:nvPr/>
        </p:nvSpPr>
        <p:spPr>
          <a:xfrm>
            <a:off x="7399169" y="300524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入力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74B0005-14DF-4B10-ABB7-41893D1A4F49}"/>
              </a:ext>
            </a:extLst>
          </p:cNvPr>
          <p:cNvSpPr txBox="1"/>
          <p:nvPr/>
        </p:nvSpPr>
        <p:spPr>
          <a:xfrm>
            <a:off x="7371418" y="5091128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元データから転記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D3DFA65-8080-46E4-80E9-4A526470B946}"/>
              </a:ext>
            </a:extLst>
          </p:cNvPr>
          <p:cNvCxnSpPr>
            <a:cxnSpLocks/>
            <a:stCxn id="31" idx="2"/>
            <a:endCxn id="28" idx="0"/>
          </p:cNvCxnSpPr>
          <p:nvPr/>
        </p:nvCxnSpPr>
        <p:spPr>
          <a:xfrm>
            <a:off x="7645391" y="3282242"/>
            <a:ext cx="0" cy="1808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コネクタ: カギ線 43">
            <a:extLst>
              <a:ext uri="{FF2B5EF4-FFF2-40B4-BE49-F238E27FC236}">
                <a16:creationId xmlns:a16="http://schemas.microsoft.com/office/drawing/2014/main" id="{FC399BFE-BBB4-4F64-9F30-8835DEE2E02F}"/>
              </a:ext>
            </a:extLst>
          </p:cNvPr>
          <p:cNvCxnSpPr>
            <a:cxnSpLocks/>
            <a:stCxn id="34" idx="0"/>
            <a:endCxn id="30" idx="2"/>
          </p:cNvCxnSpPr>
          <p:nvPr/>
        </p:nvCxnSpPr>
        <p:spPr>
          <a:xfrm rot="16200000" flipV="1">
            <a:off x="7487516" y="4590711"/>
            <a:ext cx="328628" cy="67220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矢印: 右 49">
            <a:extLst>
              <a:ext uri="{FF2B5EF4-FFF2-40B4-BE49-F238E27FC236}">
                <a16:creationId xmlns:a16="http://schemas.microsoft.com/office/drawing/2014/main" id="{93C92093-2D11-46C2-8C2C-D67FF7B753A0}"/>
              </a:ext>
            </a:extLst>
          </p:cNvPr>
          <p:cNvSpPr/>
          <p:nvPr/>
        </p:nvSpPr>
        <p:spPr>
          <a:xfrm>
            <a:off x="8770384" y="3323965"/>
            <a:ext cx="2583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416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C12E1C8-2E8F-4E18-81B5-8C9C47F75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928" y="3233534"/>
            <a:ext cx="3785616" cy="22631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60CB51D-17CD-4B25-B48B-5C25EB7AB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87" y="3233534"/>
            <a:ext cx="3785616" cy="226314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緯度・経度③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推奨データセットのフォーマットシートに、緯度・経度を転記します。</a:t>
            </a:r>
          </a:p>
          <a:p>
            <a:r>
              <a:rPr kumimoji="1" lang="ja-JP" altLang="en-US"/>
              <a:t>緯度・経度がデータにない場合は、以下の手順で算出してから転記しましょう。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755576" y="2834495"/>
            <a:ext cx="3373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(5)</a:t>
            </a:r>
            <a:r>
              <a:rPr kumimoji="1" lang="ja-JP" altLang="en-US" sz="1400"/>
              <a:t> 「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列」を押して、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列全体を選択します。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E9F7E0A9-EBE9-4532-92EB-51B995970CCF}"/>
              </a:ext>
            </a:extLst>
          </p:cNvPr>
          <p:cNvSpPr/>
          <p:nvPr/>
        </p:nvSpPr>
        <p:spPr>
          <a:xfrm>
            <a:off x="4475419" y="4077072"/>
            <a:ext cx="53090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98F38E-921A-4EEE-AEC3-EA23F595C98C}"/>
              </a:ext>
            </a:extLst>
          </p:cNvPr>
          <p:cNvSpPr txBox="1"/>
          <p:nvPr/>
        </p:nvSpPr>
        <p:spPr>
          <a:xfrm>
            <a:off x="5188624" y="2416797"/>
            <a:ext cx="40062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(6)</a:t>
            </a:r>
            <a:r>
              <a:rPr kumimoji="1" lang="ja-JP" altLang="en-US" sz="1400" dirty="0"/>
              <a:t> 「住所→座標値」ボタンを押すと、緯度・経度値が</a:t>
            </a:r>
          </a:p>
          <a:p>
            <a:r>
              <a:rPr kumimoji="1" lang="ja-JP" altLang="en-US" sz="1400" dirty="0"/>
              <a:t>     補完されます。</a:t>
            </a:r>
          </a:p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このときネットワーク接続が必要です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356EC68-B864-4F3B-88A4-9F9572CCD0D4}"/>
              </a:ext>
            </a:extLst>
          </p:cNvPr>
          <p:cNvSpPr/>
          <p:nvPr/>
        </p:nvSpPr>
        <p:spPr>
          <a:xfrm>
            <a:off x="2939593" y="3598070"/>
            <a:ext cx="775158" cy="11668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11F561A-BF5E-49B6-994E-329F43D5CBB6}"/>
              </a:ext>
            </a:extLst>
          </p:cNvPr>
          <p:cNvSpPr/>
          <p:nvPr/>
        </p:nvSpPr>
        <p:spPr>
          <a:xfrm>
            <a:off x="5913195" y="4234617"/>
            <a:ext cx="973379" cy="1099383"/>
          </a:xfrm>
          <a:prstGeom prst="roundRect">
            <a:avLst>
              <a:gd name="adj" fmla="val 11255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DE4DC020-10C0-4140-92E6-975D3AF455B9}"/>
              </a:ext>
            </a:extLst>
          </p:cNvPr>
          <p:cNvCxnSpPr>
            <a:cxnSpLocks/>
            <a:stCxn id="26" idx="2"/>
            <a:endCxn id="28" idx="1"/>
          </p:cNvCxnSpPr>
          <p:nvPr/>
        </p:nvCxnSpPr>
        <p:spPr>
          <a:xfrm rot="16200000" flipH="1">
            <a:off x="5458836" y="4329950"/>
            <a:ext cx="596224" cy="31249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315A2D7-6D79-4B45-A316-3274DACDAB7D}"/>
              </a:ext>
            </a:extLst>
          </p:cNvPr>
          <p:cNvSpPr txBox="1"/>
          <p:nvPr/>
        </p:nvSpPr>
        <p:spPr>
          <a:xfrm>
            <a:off x="4561949" y="4804177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ボタンを押すと</a:t>
            </a:r>
          </a:p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自動的に埋まります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C1FF18A-C774-47BF-8ACC-BAD0BD3F3E61}"/>
              </a:ext>
            </a:extLst>
          </p:cNvPr>
          <p:cNvSpPr/>
          <p:nvPr/>
        </p:nvSpPr>
        <p:spPr>
          <a:xfrm>
            <a:off x="5371574" y="4031802"/>
            <a:ext cx="458256" cy="15628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12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C40E600-8627-43B4-95D9-B326645426C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3102627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8665D4BB-4D08-4357-A8B7-77A6601AC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828" y="3000546"/>
            <a:ext cx="3600450" cy="187166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CC9C85F-D784-4129-99E5-A79E1D356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67" y="3000546"/>
            <a:ext cx="3600450" cy="1871663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(5) </a:t>
            </a:r>
            <a:r>
              <a:rPr lang="ja-JP" altLang="en-US" dirty="0"/>
              <a:t>災害種別①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42473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推奨データセットのフォーマットシートに、災害種別を入力します。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380588"/>
            <a:ext cx="8756650" cy="620956"/>
          </a:xfrm>
        </p:spPr>
        <p:txBody>
          <a:bodyPr>
            <a:normAutofit/>
          </a:bodyPr>
          <a:lstStyle/>
          <a:p>
            <a:r>
              <a:rPr lang="ja-JP" altLang="en-US" dirty="0"/>
              <a:t>種別ごとにファイルが分かれている場合は、推奨データセットのフォーマットシートの「災害種別」列を</a:t>
            </a:r>
            <a:br>
              <a:rPr lang="ja-JP" altLang="en-US" dirty="0"/>
            </a:br>
            <a:r>
              <a:rPr lang="ja-JP" altLang="en-US" dirty="0"/>
              <a:t>記入しましょう。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4929496" y="2296351"/>
            <a:ext cx="352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</a:t>
            </a:r>
            <a:r>
              <a:rPr kumimoji="1" lang="ja-JP" altLang="en-US" sz="1400" dirty="0"/>
              <a:t>該当する災害種別欄に「</a:t>
            </a:r>
            <a:r>
              <a:rPr kumimoji="1" lang="en-US" altLang="ja-JP" sz="1400" dirty="0"/>
              <a:t>1</a:t>
            </a:r>
            <a:r>
              <a:rPr kumimoji="1" lang="ja-JP" altLang="en-US" sz="1400" dirty="0"/>
              <a:t>」を入力します。</a:t>
            </a:r>
            <a:br>
              <a:rPr kumimoji="1" lang="en-US" altLang="ja-JP" sz="1400" dirty="0"/>
            </a:br>
            <a:r>
              <a:rPr kumimoji="1" lang="en-US" altLang="ja-JP" sz="1400" dirty="0"/>
              <a:t>     </a:t>
            </a:r>
            <a:r>
              <a:rPr kumimoji="1" lang="ja-JP" altLang="en-US" sz="1400" dirty="0"/>
              <a:t>（選択できます）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8D84450-16FE-4FAD-835F-D7653FA89477}"/>
              </a:ext>
            </a:extLst>
          </p:cNvPr>
          <p:cNvSpPr/>
          <p:nvPr/>
        </p:nvSpPr>
        <p:spPr>
          <a:xfrm>
            <a:off x="2967193" y="3317046"/>
            <a:ext cx="386644" cy="1143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538C4E2-FD5F-4C9F-A949-55E0E5A964EB}"/>
              </a:ext>
            </a:extLst>
          </p:cNvPr>
          <p:cNvSpPr txBox="1"/>
          <p:nvPr/>
        </p:nvSpPr>
        <p:spPr>
          <a:xfrm>
            <a:off x="173039" y="2080907"/>
            <a:ext cx="43957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「災害種別」各列はかなり右側にあるため、名称を常に</a:t>
            </a:r>
            <a:br>
              <a:rPr kumimoji="1" lang="ja-JP" altLang="en-US" sz="1400" dirty="0"/>
            </a:br>
            <a:r>
              <a:rPr kumimoji="1" lang="ja-JP" altLang="en-US" sz="1400" dirty="0"/>
              <a:t>     表示させるために、「名称</a:t>
            </a:r>
            <a:r>
              <a:rPr kumimoji="1" lang="en-US" altLang="ja-JP" sz="1400" dirty="0"/>
              <a:t>_</a:t>
            </a:r>
            <a:r>
              <a:rPr kumimoji="1" lang="ja-JP" altLang="en-US" sz="1400" dirty="0"/>
              <a:t>カナ」列の一番上の行の</a:t>
            </a:r>
          </a:p>
          <a:p>
            <a:r>
              <a:rPr kumimoji="1" lang="ja-JP" altLang="en-US" sz="1400" dirty="0"/>
              <a:t>     セル（</a:t>
            </a:r>
            <a:r>
              <a:rPr kumimoji="1" lang="en-US" altLang="ja-JP" sz="1400" dirty="0"/>
              <a:t>C2</a:t>
            </a:r>
            <a:r>
              <a:rPr kumimoji="1" lang="ja-JP" altLang="en-US" sz="1400" dirty="0"/>
              <a:t>）を選択し、「表示＞ウィンドウ枠固定」</a:t>
            </a:r>
            <a:br>
              <a:rPr kumimoji="1" lang="ja-JP" altLang="en-US" sz="1400" dirty="0"/>
            </a:br>
            <a:r>
              <a:rPr kumimoji="1" lang="ja-JP" altLang="en-US" sz="1400" dirty="0"/>
              <a:t>     メニューからウィンドウ枠を固定しておくと便利です。</a:t>
            </a:r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17432AB5-3D1A-4BEB-9E8D-6D01A39B0AFE}"/>
              </a:ext>
            </a:extLst>
          </p:cNvPr>
          <p:cNvSpPr/>
          <p:nvPr/>
        </p:nvSpPr>
        <p:spPr>
          <a:xfrm>
            <a:off x="4316452" y="3455020"/>
            <a:ext cx="46742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0522FFF8-8110-4D94-B938-6A76F891E658}"/>
              </a:ext>
            </a:extLst>
          </p:cNvPr>
          <p:cNvSpPr/>
          <p:nvPr/>
        </p:nvSpPr>
        <p:spPr>
          <a:xfrm>
            <a:off x="1850618" y="3096473"/>
            <a:ext cx="206782" cy="10392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7BB9E9D-2497-43C6-802F-3E9A3FECFD64}"/>
              </a:ext>
            </a:extLst>
          </p:cNvPr>
          <p:cNvSpPr txBox="1"/>
          <p:nvPr/>
        </p:nvSpPr>
        <p:spPr>
          <a:xfrm>
            <a:off x="1569208" y="3096473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733DBC27-5D26-4B35-8DEA-F6188F1622FE}"/>
              </a:ext>
            </a:extLst>
          </p:cNvPr>
          <p:cNvSpPr/>
          <p:nvPr/>
        </p:nvSpPr>
        <p:spPr>
          <a:xfrm>
            <a:off x="1465816" y="3687246"/>
            <a:ext cx="490035" cy="8523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429EBCC-1250-4B5C-83E4-11A3DD743D2F}"/>
              </a:ext>
            </a:extLst>
          </p:cNvPr>
          <p:cNvSpPr txBox="1"/>
          <p:nvPr/>
        </p:nvSpPr>
        <p:spPr>
          <a:xfrm>
            <a:off x="1272494" y="373921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CEDF19E8-410B-4BC2-AA9E-54B2BDF94529}"/>
              </a:ext>
            </a:extLst>
          </p:cNvPr>
          <p:cNvSpPr/>
          <p:nvPr/>
        </p:nvSpPr>
        <p:spPr>
          <a:xfrm>
            <a:off x="2976718" y="3431345"/>
            <a:ext cx="910792" cy="13797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7235019-3166-4546-8D04-84867F48E38B}"/>
              </a:ext>
            </a:extLst>
          </p:cNvPr>
          <p:cNvSpPr txBox="1"/>
          <p:nvPr/>
        </p:nvSpPr>
        <p:spPr>
          <a:xfrm>
            <a:off x="2721214" y="310483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EEE26CE-3468-4C4A-BA28-964BB0488488}"/>
              </a:ext>
            </a:extLst>
          </p:cNvPr>
          <p:cNvSpPr txBox="1"/>
          <p:nvPr/>
        </p:nvSpPr>
        <p:spPr>
          <a:xfrm>
            <a:off x="3827807" y="3391609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43" name="矢印: 右 42">
            <a:extLst>
              <a:ext uri="{FF2B5EF4-FFF2-40B4-BE49-F238E27FC236}">
                <a16:creationId xmlns:a16="http://schemas.microsoft.com/office/drawing/2014/main" id="{11A8C887-5640-4D74-94F1-FD9C546FEA0F}"/>
              </a:ext>
            </a:extLst>
          </p:cNvPr>
          <p:cNvSpPr/>
          <p:nvPr/>
        </p:nvSpPr>
        <p:spPr>
          <a:xfrm>
            <a:off x="8641082" y="3417062"/>
            <a:ext cx="46742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981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8714881-5416-4719-8CD3-5326C9EDC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25" y="2739775"/>
            <a:ext cx="3600450" cy="1871663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(5) </a:t>
            </a:r>
            <a:r>
              <a:rPr lang="ja-JP" altLang="en-US" dirty="0"/>
              <a:t>災害種別②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42473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推奨データセットのフォーマットシートに、災害種別を入力します。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380588"/>
            <a:ext cx="8756650" cy="620956"/>
          </a:xfrm>
        </p:spPr>
        <p:txBody>
          <a:bodyPr>
            <a:normAutofit/>
          </a:bodyPr>
          <a:lstStyle/>
          <a:p>
            <a:r>
              <a:rPr lang="ja-JP" altLang="en-US" dirty="0"/>
              <a:t>種別ごとにファイルが分かれている場合は、推奨データセットのフォーマットシート実施サービスを記入し、これをコピーしましょう。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538C4E2-FD5F-4C9F-A949-55E0E5A964EB}"/>
              </a:ext>
            </a:extLst>
          </p:cNvPr>
          <p:cNvSpPr txBox="1"/>
          <p:nvPr/>
        </p:nvSpPr>
        <p:spPr>
          <a:xfrm>
            <a:off x="423468" y="2014208"/>
            <a:ext cx="46666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</a:t>
            </a:r>
            <a:r>
              <a:rPr kumimoji="1" lang="ja-JP" altLang="en-US" sz="1400" dirty="0"/>
              <a:t> 同一の災害種別が続く場合は、</a:t>
            </a:r>
            <a:r>
              <a:rPr kumimoji="1" lang="en-US" altLang="ja-JP" sz="1400" dirty="0"/>
              <a:t>(2)</a:t>
            </a:r>
            <a:r>
              <a:rPr kumimoji="1" lang="ja-JP" altLang="en-US" sz="1400" dirty="0"/>
              <a:t>のセルを選択し、</a:t>
            </a:r>
            <a:br>
              <a:rPr kumimoji="1" lang="en-US" altLang="ja-JP" sz="1400" dirty="0"/>
            </a:br>
            <a:r>
              <a:rPr kumimoji="1" lang="en-US" altLang="ja-JP" sz="1400" dirty="0"/>
              <a:t>     </a:t>
            </a:r>
            <a:r>
              <a:rPr kumimoji="1" lang="ja-JP" altLang="en-US" sz="1400" dirty="0"/>
              <a:t>枠の右下をつかんで同じサービス名の項目分引っ張ります。</a:t>
            </a:r>
          </a:p>
          <a:p>
            <a:r>
              <a:rPr kumimoji="1" lang="ja-JP" altLang="en-US" sz="1400" dirty="0"/>
              <a:t>    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/>
              <a:t>選択した行にコピーされます。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2391650" y="4611438"/>
            <a:ext cx="0" cy="3302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87934408-4884-4DB7-97EF-33A0D3A6808E}"/>
              </a:ext>
            </a:extLst>
          </p:cNvPr>
          <p:cNvSpPr/>
          <p:nvPr/>
        </p:nvSpPr>
        <p:spPr>
          <a:xfrm>
            <a:off x="2581032" y="3429000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6BF67BB-ECC6-481C-BD71-A420AE562797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2637549" y="3547973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02AA9E84-9F45-42F6-BD2D-E45495754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25" y="4941713"/>
            <a:ext cx="3600450" cy="187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09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(6) </a:t>
            </a:r>
            <a:r>
              <a:rPr lang="ja-JP" altLang="en-US" dirty="0"/>
              <a:t>その他の項目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推奨データセットのフォーマットシートに、項目を転記します。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487519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転記の方法は、</a:t>
            </a:r>
            <a:r>
              <a:rPr lang="en-US" altLang="ja-JP" dirty="0"/>
              <a:t>(1)</a:t>
            </a:r>
            <a:r>
              <a:rPr lang="ja-JP" altLang="en-US" dirty="0"/>
              <a:t>名前①②と同じです。</a:t>
            </a:r>
            <a:br>
              <a:rPr lang="ja-JP" altLang="en-US" dirty="0"/>
            </a:br>
            <a:r>
              <a:rPr lang="ja-JP" altLang="en-US" dirty="0"/>
              <a:t>（「指定避難所との重複」については、</a:t>
            </a:r>
            <a:r>
              <a:rPr lang="en-US" altLang="ja-JP" dirty="0"/>
              <a:t>(5)</a:t>
            </a:r>
            <a:r>
              <a:rPr lang="ja-JP" altLang="en-US" dirty="0"/>
              <a:t> 災害種別と同じです）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以下の項目については、入力するデータフォーマットが決まっています。</a:t>
            </a:r>
            <a:br>
              <a:rPr lang="ja-JP" altLang="en-US" dirty="0"/>
            </a:br>
            <a:r>
              <a:rPr lang="en-US" altLang="ja-JP" dirty="0"/>
              <a:t>- </a:t>
            </a:r>
            <a:r>
              <a:rPr lang="ja-JP" altLang="en-US" dirty="0"/>
              <a:t>電話番号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内線番号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市区町村コード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指定避難所との重複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588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/>
              <a:t>3.4 </a:t>
            </a:r>
            <a:r>
              <a:rPr lang="ja-JP" altLang="en-US" dirty="0"/>
              <a:t>推奨データセットに基づいたデータ作成後の作業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推奨データセットの作成が完了したら、そのデータを公開しましょう。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012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推奨データセットの作成が完了したら、そのデータをオープンデータとして</a:t>
            </a:r>
            <a:br>
              <a:rPr lang="ja-JP" altLang="en-US"/>
            </a:br>
            <a:r>
              <a:rPr lang="ja-JP" altLang="en-US"/>
              <a:t>所属の地方公共団体が管理する</a:t>
            </a:r>
            <a:r>
              <a:rPr lang="en-US" altLang="ja-JP"/>
              <a:t>web</a:t>
            </a:r>
            <a:r>
              <a:rPr lang="ja-JP" altLang="en-US"/>
              <a:t>ページまたはカタログサイトに公開しましょう。</a:t>
            </a:r>
            <a:br>
              <a:rPr lang="ja-JP" altLang="en-US"/>
            </a:br>
            <a:r>
              <a:rPr lang="en-US" altLang="ja-JP"/>
              <a:t>※ </a:t>
            </a:r>
            <a:r>
              <a:rPr lang="ja-JP" altLang="en-US"/>
              <a:t>公開の方法は基礎編にて説明しています。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公開が完了したら、以下の</a:t>
            </a:r>
            <a:r>
              <a:rPr lang="en-US" altLang="ja-JP"/>
              <a:t>URL</a:t>
            </a:r>
            <a:r>
              <a:rPr lang="ja-JP" altLang="en-US"/>
              <a:t>にあるフォームから、登録したことを報告しましょう。</a:t>
            </a:r>
            <a:br>
              <a:rPr lang="ja-JP" altLang="en-US"/>
            </a:br>
            <a:r>
              <a:rPr lang="ja-JP" altLang="en-US"/>
              <a:t>政府</a:t>
            </a:r>
            <a:r>
              <a:rPr lang="en-US" altLang="ja-JP"/>
              <a:t>CIO</a:t>
            </a:r>
            <a:r>
              <a:rPr lang="ja-JP" altLang="en-US"/>
              <a:t>ポータル内ページ	</a:t>
            </a:r>
            <a:r>
              <a:rPr lang="en-US" altLang="ja-JP">
                <a:hlinkClick r:id="rId3"/>
              </a:rPr>
              <a:t>https://cio.go.jp/policy-opendata#dataset</a:t>
            </a:r>
            <a:br>
              <a:rPr lang="en-US" altLang="ja-JP"/>
            </a:br>
            <a:r>
              <a:rPr lang="ja-JP" altLang="en-US"/>
              <a:t>直リンク</a:t>
            </a:r>
            <a:r>
              <a:rPr lang="en-US" altLang="ja-JP"/>
              <a:t>	 </a:t>
            </a:r>
            <a:r>
              <a:rPr lang="en-US" altLang="ja-JP">
                <a:hlinkClick r:id="rId4"/>
              </a:rPr>
              <a:t>https://www.kantei.go.jp/jp/forms/input_dataset_riyo_renraku.html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EBC1C1E-E923-452F-96D5-54A0E20F4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552" y="3140968"/>
            <a:ext cx="3511662" cy="311012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95B49E-6688-4BFE-A5DA-9229748B5F5E}"/>
              </a:ext>
            </a:extLst>
          </p:cNvPr>
          <p:cNvSpPr txBox="1"/>
          <p:nvPr/>
        </p:nvSpPr>
        <p:spPr>
          <a:xfrm>
            <a:off x="2028879" y="6217567"/>
            <a:ext cx="389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自治体による推奨データセット利用状況連絡フォーム</a:t>
            </a:r>
          </a:p>
        </p:txBody>
      </p:sp>
    </p:spTree>
    <p:extLst>
      <p:ext uri="{BB962C8B-B14F-4D97-AF65-F5344CB8AC3E}">
        <p14:creationId xmlns:p14="http://schemas.microsoft.com/office/powerpoint/2010/main" val="603190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E1212434-9410-4F57-AD7B-95258AA947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85166C38-3765-4481-A804-F3BEDF4671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</p:spTree>
    <p:extLst>
      <p:ext uri="{BB962C8B-B14F-4D97-AF65-F5344CB8AC3E}">
        <p14:creationId xmlns:p14="http://schemas.microsoft.com/office/powerpoint/2010/main" val="334437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4.1 </a:t>
            </a:r>
            <a:r>
              <a:rPr lang="ja-JP" altLang="en-US" dirty="0"/>
              <a:t>推奨データセットに基づくデータのメンテナンス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zh-TW" altLang="en-US" dirty="0"/>
              <a:t>指定緊急避難場所一覧</a:t>
            </a:r>
            <a:r>
              <a:rPr lang="ja-JP" altLang="en-US" dirty="0"/>
              <a:t>に変更があれば、推奨データに基づくデータも更新しましょう。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2170097"/>
          </a:xfrm>
        </p:spPr>
        <p:txBody>
          <a:bodyPr/>
          <a:lstStyle/>
          <a:p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データの追加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データの修正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データの削除</a:t>
            </a:r>
          </a:p>
          <a:p>
            <a:r>
              <a:rPr lang="ja-JP" altLang="en-US" dirty="0"/>
              <a:t>の方法を、このあと説明します。</a:t>
            </a:r>
          </a:p>
        </p:txBody>
      </p:sp>
    </p:spTree>
    <p:extLst>
      <p:ext uri="{BB962C8B-B14F-4D97-AF65-F5344CB8AC3E}">
        <p14:creationId xmlns:p14="http://schemas.microsoft.com/office/powerpoint/2010/main" val="45815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C031381A-02EF-43C1-A48A-F4BEAC47A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163" y="5095797"/>
            <a:ext cx="3360420" cy="174955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7269729-36CC-46F4-A1AE-C384B674F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466" y="4022630"/>
            <a:ext cx="3398572" cy="228524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0A92968-C744-4D4E-861F-90E3874EA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30" y="3052971"/>
            <a:ext cx="3392068" cy="176333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4.2 </a:t>
            </a:r>
            <a:r>
              <a:rPr lang="ja-JP" altLang="en-US" dirty="0"/>
              <a:t>データの追加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データを追加するときは、推奨データセットに基づくデータの末尾に転記しましょう。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推奨データセットに基づくデータの末尾に転記します（背景が灰色になっていてもかまいません）。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</a:t>
            </a:r>
            <a:r>
              <a:rPr lang="zh-TW" altLang="en-US" dirty="0"/>
              <a:t>指定救急避難場所</a:t>
            </a:r>
            <a:r>
              <a:rPr lang="ja-JP" altLang="en-US" dirty="0"/>
              <a:t>の住所から計算しましょう）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転記が完了すると、その部分の背景が白くなります。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9F0F9D-6269-4040-970B-D8AA667F0EF1}"/>
              </a:ext>
            </a:extLst>
          </p:cNvPr>
          <p:cNvSpPr txBox="1"/>
          <p:nvPr/>
        </p:nvSpPr>
        <p:spPr>
          <a:xfrm>
            <a:off x="1699752" y="2774060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追加前のデータ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0AFA9C-FC81-42ED-8169-C51B9BCD9F1A}"/>
              </a:ext>
            </a:extLst>
          </p:cNvPr>
          <p:cNvSpPr txBox="1"/>
          <p:nvPr/>
        </p:nvSpPr>
        <p:spPr>
          <a:xfrm>
            <a:off x="6355716" y="3705046"/>
            <a:ext cx="1247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追加するデータ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8E6906-463F-479E-A130-D4B2C1BE86CB}"/>
              </a:ext>
            </a:extLst>
          </p:cNvPr>
          <p:cNvSpPr txBox="1"/>
          <p:nvPr/>
        </p:nvSpPr>
        <p:spPr>
          <a:xfrm>
            <a:off x="2322210" y="4783686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追加後のデータ</a:t>
            </a:r>
          </a:p>
        </p:txBody>
      </p:sp>
      <p:sp>
        <p:nvSpPr>
          <p:cNvPr id="19" name="矢印: 折線 18">
            <a:extLst>
              <a:ext uri="{FF2B5EF4-FFF2-40B4-BE49-F238E27FC236}">
                <a16:creationId xmlns:a16="http://schemas.microsoft.com/office/drawing/2014/main" id="{457BBB0D-A612-4AB7-9329-2CC7AA2AE56F}"/>
              </a:ext>
            </a:extLst>
          </p:cNvPr>
          <p:cNvSpPr/>
          <p:nvPr/>
        </p:nvSpPr>
        <p:spPr>
          <a:xfrm rot="10800000" flipH="1">
            <a:off x="382043" y="4817733"/>
            <a:ext cx="619987" cy="773441"/>
          </a:xfrm>
          <a:prstGeom prst="bentArrow">
            <a:avLst>
              <a:gd name="adj1" fmla="val 33180"/>
              <a:gd name="adj2" fmla="val 25000"/>
              <a:gd name="adj3" fmla="val 31544"/>
              <a:gd name="adj4" fmla="val 40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16002F-CC9C-4735-8BA7-911D3632B7B7}"/>
              </a:ext>
            </a:extLst>
          </p:cNvPr>
          <p:cNvSpPr txBox="1"/>
          <p:nvPr/>
        </p:nvSpPr>
        <p:spPr>
          <a:xfrm>
            <a:off x="4354645" y="4408373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末尾に転記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18FE8F0-D2E4-4076-9327-63D60ECF5F6D}"/>
              </a:ext>
            </a:extLst>
          </p:cNvPr>
          <p:cNvSpPr/>
          <p:nvPr/>
        </p:nvSpPr>
        <p:spPr>
          <a:xfrm>
            <a:off x="5642241" y="4720704"/>
            <a:ext cx="2701659" cy="19419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D1A4BF0-40A6-43CE-B916-FDFEB2B02D7A}"/>
              </a:ext>
            </a:extLst>
          </p:cNvPr>
          <p:cNvSpPr/>
          <p:nvPr/>
        </p:nvSpPr>
        <p:spPr>
          <a:xfrm>
            <a:off x="1341633" y="6517819"/>
            <a:ext cx="3230367" cy="8436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0711760-DEAF-4999-B377-E8AC274112A9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3067050" y="4510025"/>
            <a:ext cx="2575191" cy="30777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59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494723C4-8C87-4C31-90F1-446069F7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83" y="2854678"/>
            <a:ext cx="7740968" cy="3936492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  <a:br>
              <a:rPr lang="ja-JP" altLang="en-US" dirty="0"/>
            </a:br>
            <a:r>
              <a:rPr lang="en-US" altLang="ja-JP" sz="1300" dirty="0"/>
              <a:t>- </a:t>
            </a:r>
            <a:r>
              <a:rPr lang="ja-JP" altLang="en-US" sz="1300" dirty="0"/>
              <a:t>画面のサイズによっては「検索と選択」の文字が表示されません。その場合は虫眼鏡アイコンを選択してください。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表示されたウィンドウの入力欄に、修正対象の指定救急避難場所の名称を入力します。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B937F47-4BD5-46CC-B1AE-24F9C6698E74}"/>
              </a:ext>
            </a:extLst>
          </p:cNvPr>
          <p:cNvSpPr/>
          <p:nvPr/>
        </p:nvSpPr>
        <p:spPr>
          <a:xfrm>
            <a:off x="1183476" y="3086656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26A761E-AA75-4149-9325-A2008F4262F2}"/>
              </a:ext>
            </a:extLst>
          </p:cNvPr>
          <p:cNvSpPr/>
          <p:nvPr/>
        </p:nvSpPr>
        <p:spPr>
          <a:xfrm>
            <a:off x="7189220" y="3263345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4FBEC13-0A71-4186-B917-E0DB68BB6FC5}"/>
              </a:ext>
            </a:extLst>
          </p:cNvPr>
          <p:cNvSpPr/>
          <p:nvPr/>
        </p:nvSpPr>
        <p:spPr>
          <a:xfrm>
            <a:off x="7189220" y="3715736"/>
            <a:ext cx="1244653" cy="16204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521E44-80D7-4EDA-B7D1-A3FF3371DD71}"/>
              </a:ext>
            </a:extLst>
          </p:cNvPr>
          <p:cNvSpPr txBox="1"/>
          <p:nvPr/>
        </p:nvSpPr>
        <p:spPr>
          <a:xfrm>
            <a:off x="3938903" y="5648252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追浜小学校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D04BAF4-1557-457C-A2A2-B17FD196ACE0}"/>
              </a:ext>
            </a:extLst>
          </p:cNvPr>
          <p:cNvSpPr/>
          <p:nvPr/>
        </p:nvSpPr>
        <p:spPr>
          <a:xfrm>
            <a:off x="4967288" y="6300003"/>
            <a:ext cx="514350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53236E-30E5-4BB5-9D77-10374ECBF7B1}"/>
              </a:ext>
            </a:extLst>
          </p:cNvPr>
          <p:cNvSpPr txBox="1"/>
          <p:nvPr/>
        </p:nvSpPr>
        <p:spPr>
          <a:xfrm>
            <a:off x="1350869" y="3093048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081B61A-215C-4D44-A5B6-7217B21BF88E}"/>
              </a:ext>
            </a:extLst>
          </p:cNvPr>
          <p:cNvSpPr txBox="1"/>
          <p:nvPr/>
        </p:nvSpPr>
        <p:spPr>
          <a:xfrm>
            <a:off x="6861534" y="3007196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736543B-E34A-4791-8C96-2E7F9C8353E8}"/>
              </a:ext>
            </a:extLst>
          </p:cNvPr>
          <p:cNvSpPr txBox="1"/>
          <p:nvPr/>
        </p:nvSpPr>
        <p:spPr>
          <a:xfrm>
            <a:off x="8289754" y="3471345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D1BF932-FB3A-4472-9A87-B33FD9258031}"/>
              </a:ext>
            </a:extLst>
          </p:cNvPr>
          <p:cNvSpPr txBox="1"/>
          <p:nvPr/>
        </p:nvSpPr>
        <p:spPr>
          <a:xfrm>
            <a:off x="3888929" y="5500714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984685F-22E1-475E-9445-4BD325A8A101}"/>
              </a:ext>
            </a:extLst>
          </p:cNvPr>
          <p:cNvSpPr txBox="1"/>
          <p:nvPr/>
        </p:nvSpPr>
        <p:spPr>
          <a:xfrm>
            <a:off x="4823531" y="6046087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40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C7C3FC4-4BAD-4BA2-85E9-888E92EEF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0" y="2796019"/>
            <a:ext cx="7560945" cy="3930491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該当する項目の行が表示されたら、その行を更新するデータで転記しましょう。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</a:t>
            </a:r>
            <a:r>
              <a:rPr lang="zh-TW" altLang="en-US" dirty="0"/>
              <a:t>指定救急避難場所</a:t>
            </a:r>
            <a:r>
              <a:rPr lang="ja-JP" altLang="en-US" dirty="0"/>
              <a:t>の住所から計算しましょう）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F5DCDCE-B569-408F-8E06-3A38AB03CB97}"/>
              </a:ext>
            </a:extLst>
          </p:cNvPr>
          <p:cNvSpPr/>
          <p:nvPr/>
        </p:nvSpPr>
        <p:spPr>
          <a:xfrm>
            <a:off x="850480" y="3994081"/>
            <a:ext cx="7283870" cy="867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549B2E-2E95-455E-B1A4-1EE7E9DBC84E}"/>
              </a:ext>
            </a:extLst>
          </p:cNvPr>
          <p:cNvSpPr txBox="1"/>
          <p:nvPr/>
        </p:nvSpPr>
        <p:spPr>
          <a:xfrm>
            <a:off x="840955" y="4042726"/>
            <a:ext cx="398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8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39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</a:t>
            </a:r>
            <a:r>
              <a:rPr lang="zh-TW" altLang="en-US" dirty="0"/>
              <a:t>指定救急避難場所</a:t>
            </a:r>
            <a:r>
              <a:rPr lang="ja-JP" altLang="en-US" dirty="0"/>
              <a:t>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E19640D-58AA-47C0-9CB2-06FB3E2F3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83" y="2854678"/>
            <a:ext cx="7740968" cy="393649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060A462-6219-4D7A-9632-A38A59689979}"/>
              </a:ext>
            </a:extLst>
          </p:cNvPr>
          <p:cNvSpPr/>
          <p:nvPr/>
        </p:nvSpPr>
        <p:spPr>
          <a:xfrm>
            <a:off x="1183476" y="3086656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5A84172-4214-46E1-995A-B5748DE9B350}"/>
              </a:ext>
            </a:extLst>
          </p:cNvPr>
          <p:cNvSpPr/>
          <p:nvPr/>
        </p:nvSpPr>
        <p:spPr>
          <a:xfrm>
            <a:off x="7189220" y="3263345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3C02883-7D67-4B33-8181-9E6416EFD8D8}"/>
              </a:ext>
            </a:extLst>
          </p:cNvPr>
          <p:cNvSpPr/>
          <p:nvPr/>
        </p:nvSpPr>
        <p:spPr>
          <a:xfrm>
            <a:off x="7189220" y="3715736"/>
            <a:ext cx="1244653" cy="16204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376B756-4726-4388-BCB3-63AF0F5B92C4}"/>
              </a:ext>
            </a:extLst>
          </p:cNvPr>
          <p:cNvSpPr txBox="1"/>
          <p:nvPr/>
        </p:nvSpPr>
        <p:spPr>
          <a:xfrm>
            <a:off x="3938903" y="5648252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追浜小学校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37EE3AE6-1EA6-4AE6-B204-97DEC0FDCE45}"/>
              </a:ext>
            </a:extLst>
          </p:cNvPr>
          <p:cNvSpPr/>
          <p:nvPr/>
        </p:nvSpPr>
        <p:spPr>
          <a:xfrm>
            <a:off x="4967288" y="6300003"/>
            <a:ext cx="514350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B9BD75E-0222-484F-B891-91C0981AA38C}"/>
              </a:ext>
            </a:extLst>
          </p:cNvPr>
          <p:cNvSpPr txBox="1"/>
          <p:nvPr/>
        </p:nvSpPr>
        <p:spPr>
          <a:xfrm>
            <a:off x="1350869" y="3093048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4870D56-02DD-43C8-B5D0-539AA4E4A5D2}"/>
              </a:ext>
            </a:extLst>
          </p:cNvPr>
          <p:cNvSpPr txBox="1"/>
          <p:nvPr/>
        </p:nvSpPr>
        <p:spPr>
          <a:xfrm>
            <a:off x="6861534" y="3007196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8040354-C8D6-425C-818B-491C8CB00D65}"/>
              </a:ext>
            </a:extLst>
          </p:cNvPr>
          <p:cNvSpPr txBox="1"/>
          <p:nvPr/>
        </p:nvSpPr>
        <p:spPr>
          <a:xfrm>
            <a:off x="8289754" y="3471345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EBE152C-CB0C-4D6B-9236-D37225A88EE0}"/>
              </a:ext>
            </a:extLst>
          </p:cNvPr>
          <p:cNvSpPr txBox="1"/>
          <p:nvPr/>
        </p:nvSpPr>
        <p:spPr>
          <a:xfrm>
            <a:off x="3888929" y="5500714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AC640D3-367A-4162-9DF4-A2DCE0F09B5B}"/>
              </a:ext>
            </a:extLst>
          </p:cNvPr>
          <p:cNvSpPr txBox="1"/>
          <p:nvPr/>
        </p:nvSpPr>
        <p:spPr>
          <a:xfrm>
            <a:off x="4823531" y="6046087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6767ED5-9AF9-431A-81F4-631DF92FBC9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1703158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71BF633-4615-4A64-A991-F5D21F470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69" y="2376751"/>
            <a:ext cx="7584948" cy="3924491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40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889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該当する項目の行が表示されたら、その行の左端の行番号を選択すると、行全体を選択できます。</a:t>
            </a:r>
            <a:br>
              <a:rPr lang="ja-JP" altLang="en-US" dirty="0"/>
            </a:br>
            <a:r>
              <a:rPr lang="ja-JP" altLang="en-US" dirty="0"/>
              <a:t>その状態で右クリックし、「削除」を選択すると、その行を削除できます。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A44917F-E0FD-4C0C-B4DE-9962AB391DC3}"/>
              </a:ext>
            </a:extLst>
          </p:cNvPr>
          <p:cNvSpPr/>
          <p:nvPr/>
        </p:nvSpPr>
        <p:spPr>
          <a:xfrm>
            <a:off x="762000" y="3500646"/>
            <a:ext cx="257175" cy="2117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C3BC76-5721-4856-9C5E-C4C0829FD2DD}"/>
              </a:ext>
            </a:extLst>
          </p:cNvPr>
          <p:cNvSpPr txBox="1"/>
          <p:nvPr/>
        </p:nvSpPr>
        <p:spPr>
          <a:xfrm>
            <a:off x="442031" y="333157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CA2D673-A33A-442E-A5F5-449B86F88CE4}"/>
              </a:ext>
            </a:extLst>
          </p:cNvPr>
          <p:cNvSpPr/>
          <p:nvPr/>
        </p:nvSpPr>
        <p:spPr>
          <a:xfrm>
            <a:off x="895503" y="4705351"/>
            <a:ext cx="1247622" cy="18049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E95E375-06C4-4FB3-998E-19B8A5875BDA}"/>
              </a:ext>
            </a:extLst>
          </p:cNvPr>
          <p:cNvSpPr txBox="1"/>
          <p:nvPr/>
        </p:nvSpPr>
        <p:spPr>
          <a:xfrm>
            <a:off x="594433" y="4578394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(7)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0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/>
          <a:p>
            <a:r>
              <a:rPr kumimoji="1" lang="en-US" altLang="ja-JP"/>
              <a:t>36</a:t>
            </a:r>
            <a:endParaRPr kumimoji="1" lang="ja-JP" altLang="en-US"/>
          </a:p>
        </p:txBody>
      </p:sp>
      <p:sp>
        <p:nvSpPr>
          <p:cNvPr id="6" name="正方形/長方形 11"/>
          <p:cNvSpPr>
            <a:spLocks noChangeArrowheads="1"/>
          </p:cNvSpPr>
          <p:nvPr/>
        </p:nvSpPr>
        <p:spPr bwMode="gray">
          <a:xfrm>
            <a:off x="251520" y="2771636"/>
            <a:ext cx="864000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3212976"/>
            <a:ext cx="5577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～推奨データセットに基づくデータ加工手順～</a:t>
            </a:r>
          </a:p>
          <a:p>
            <a:r>
              <a:rPr kumimoji="1" lang="ja-JP" altLang="en-US" sz="2000"/>
              <a:t>（</a:t>
            </a:r>
            <a:r>
              <a:rPr kumimoji="1" lang="ja-JP" altLang="en-US" sz="2000" dirty="0"/>
              <a:t>基本編</a:t>
            </a:r>
            <a:r>
              <a:rPr kumimoji="1" lang="en-US" altLang="ja-JP" sz="2000" dirty="0"/>
              <a:t>10. </a:t>
            </a:r>
            <a:r>
              <a:rPr kumimoji="1" lang="zh-TW" altLang="en-US" sz="2000" dirty="0"/>
              <a:t>指定緊急避難場所一覧</a:t>
            </a:r>
            <a:r>
              <a:rPr kumimoji="1" lang="ja-JP" altLang="en-US" sz="2000" dirty="0"/>
              <a:t>）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gray">
          <a:xfrm>
            <a:off x="561975" y="2153703"/>
            <a:ext cx="9957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3000">
                <a:solidFill>
                  <a:schemeClr val="tx1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2276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AC2BB-6A86-460C-B5CF-45D54B38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1.1 </a:t>
            </a:r>
            <a:r>
              <a:rPr kumimoji="1" lang="ja-JP" altLang="en-US"/>
              <a:t>推奨データセットとは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03C513-DAD5-45AA-9C91-2B3E47DC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15B9A0-F252-405F-84E5-023DB863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3323ECD-9FB6-4ED3-9995-0C0258697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608658"/>
          </a:xfrm>
        </p:spPr>
        <p:txBody>
          <a:bodyPr>
            <a:normAutofit/>
          </a:bodyPr>
          <a:lstStyle/>
          <a:p>
            <a:r>
              <a:rPr lang="ja-JP" altLang="en-US">
                <a:latin typeface="+mn-ea"/>
              </a:rPr>
              <a:t>推奨データセットとは、内閣官房</a:t>
            </a:r>
            <a:r>
              <a:rPr lang="en-US" altLang="ja-JP">
                <a:latin typeface="+mn-ea"/>
              </a:rPr>
              <a:t>IT</a:t>
            </a:r>
            <a:r>
              <a:rPr lang="ja-JP" altLang="en-US">
                <a:latin typeface="+mn-ea"/>
              </a:rPr>
              <a:t>総合戦略室が提供している、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政府として公開を推奨するデータ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公開するデータの作成にあたり準拠すべきルールやフォーマット等</a:t>
            </a:r>
          </a:p>
          <a:p>
            <a:r>
              <a:rPr kumimoji="1" lang="ja-JP" altLang="en-US">
                <a:latin typeface="+mn-ea"/>
              </a:rPr>
              <a:t>を示した定義書です。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BB89B43-027D-459C-BBBC-CCC3CEE2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18" name="テキスト プレースホルダー 7">
            <a:extLst>
              <a:ext uri="{FF2B5EF4-FFF2-40B4-BE49-F238E27FC236}">
                <a16:creationId xmlns:a16="http://schemas.microsoft.com/office/drawing/2014/main" id="{A72B632E-1B04-4CDE-8235-155764A439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820EA7-0EB9-4641-BA8A-F3410023E1E8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2BB7D73-2303-4B4F-9DDD-1A8E9DB4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sp>
        <p:nvSpPr>
          <p:cNvPr id="23" name="テキスト ボックス 9">
            <a:extLst>
              <a:ext uri="{FF2B5EF4-FFF2-40B4-BE49-F238E27FC236}">
                <a16:creationId xmlns:a16="http://schemas.microsoft.com/office/drawing/2014/main" id="{8C909EC9-B686-48CF-8067-E67DCFC08A7C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E8542A-B32D-40AD-A6EE-379505C27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CBA2ABE-FDBC-4F0E-AA8E-A4F9220FE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605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9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1" y="231752"/>
            <a:ext cx="7560840" cy="424732"/>
          </a:xfrm>
        </p:spPr>
        <p:txBody>
          <a:bodyPr/>
          <a:lstStyle/>
          <a:p>
            <a:r>
              <a:rPr kumimoji="1" lang="en-US" altLang="ja-JP" dirty="0"/>
              <a:t>1.2 </a:t>
            </a:r>
            <a:r>
              <a:rPr kumimoji="1" lang="ja-JP" altLang="en-US" dirty="0"/>
              <a:t>推奨データセットの種類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FD9F3A-EE8D-4736-960F-D57C42D6F1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40"/>
            <a:ext cx="8728075" cy="76132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現在、基本編</a:t>
            </a:r>
            <a:r>
              <a:rPr kumimoji="1" lang="en-US" altLang="ja-JP" dirty="0"/>
              <a:t>14</a:t>
            </a:r>
            <a:r>
              <a:rPr kumimoji="1" lang="ja-JP" altLang="en-US" dirty="0"/>
              <a:t>種類、応用編</a:t>
            </a:r>
            <a:r>
              <a:rPr kumimoji="1" lang="en-US" altLang="ja-JP" dirty="0"/>
              <a:t>8</a:t>
            </a:r>
            <a:r>
              <a:rPr kumimoji="1" lang="ja-JP" altLang="en-US" dirty="0"/>
              <a:t>種類の計</a:t>
            </a:r>
            <a:r>
              <a:rPr kumimoji="1" lang="en-US" altLang="ja-JP" dirty="0"/>
              <a:t>22</a:t>
            </a:r>
            <a:r>
              <a:rPr kumimoji="1" lang="ja-JP" altLang="en-US" dirty="0"/>
              <a:t>種類の推奨データセットが公開されています。</a:t>
            </a:r>
          </a:p>
          <a:p>
            <a:r>
              <a:rPr kumimoji="1" lang="ja-JP" altLang="en-US" dirty="0"/>
              <a:t>さらに、データセットの追加が検討されており、随時公開される予定です。</a:t>
            </a: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36DC1B02-16C1-4A51-9F33-76CD5D49E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/>
          <a:lstStyle/>
          <a:p>
            <a:r>
              <a:rPr kumimoji="1" lang="en-US" altLang="ja-JP" dirty="0"/>
              <a:t>1. </a:t>
            </a:r>
            <a:r>
              <a:rPr kumimoji="1" lang="ja-JP" altLang="en-US" dirty="0"/>
              <a:t>はじめに</a:t>
            </a:r>
          </a:p>
        </p:txBody>
      </p:sp>
      <p:graphicFrame>
        <p:nvGraphicFramePr>
          <p:cNvPr id="2" name="表 7">
            <a:extLst>
              <a:ext uri="{FF2B5EF4-FFF2-40B4-BE49-F238E27FC236}">
                <a16:creationId xmlns:a16="http://schemas.microsoft.com/office/drawing/2014/main" id="{AE2F69CC-AB13-4B75-ABFD-83BE68139023}"/>
              </a:ext>
            </a:extLst>
          </p:cNvPr>
          <p:cNvGraphicFramePr>
            <a:graphicFrameLocks noGrp="1"/>
          </p:cNvGraphicFramePr>
          <p:nvPr/>
        </p:nvGraphicFramePr>
        <p:xfrm>
          <a:off x="668360" y="2677924"/>
          <a:ext cx="780728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640">
                  <a:extLst>
                    <a:ext uri="{9D8B030D-6E8A-4147-A177-3AD203B41FA5}">
                      <a16:colId xmlns:a16="http://schemas.microsoft.com/office/drawing/2014/main" val="2064693019"/>
                    </a:ext>
                  </a:extLst>
                </a:gridCol>
                <a:gridCol w="3903640">
                  <a:extLst>
                    <a:ext uri="{9D8B030D-6E8A-4147-A177-3AD203B41FA5}">
                      <a16:colId xmlns:a16="http://schemas.microsoft.com/office/drawing/2014/main" val="3603781296"/>
                    </a:ext>
                  </a:extLst>
                </a:gridCol>
              </a:tblGrid>
              <a:tr h="2599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基本編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応用編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39473"/>
                  </a:ext>
                </a:extLst>
              </a:tr>
              <a:tr h="2917771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 1. AED</a:t>
                      </a:r>
                      <a:r>
                        <a:rPr kumimoji="1" lang="ja-JP" altLang="en-US" sz="1600" dirty="0"/>
                        <a:t>設置箇所一覧</a:t>
                      </a:r>
                    </a:p>
                    <a:p>
                      <a:r>
                        <a:rPr kumimoji="1" lang="en-US" altLang="ja-JP" sz="1600" dirty="0"/>
                        <a:t> 2. </a:t>
                      </a:r>
                      <a:r>
                        <a:rPr kumimoji="1" lang="ja-JP" altLang="en-US" sz="1600" dirty="0"/>
                        <a:t>介護サービス事業所一覧</a:t>
                      </a:r>
                    </a:p>
                    <a:p>
                      <a:r>
                        <a:rPr kumimoji="1" lang="en-US" altLang="ja-JP" sz="1600" dirty="0"/>
                        <a:t> 3. </a:t>
                      </a:r>
                      <a:r>
                        <a:rPr kumimoji="1" lang="ja-JP" altLang="en-US" sz="1600" dirty="0"/>
                        <a:t>医療機関一覧</a:t>
                      </a:r>
                    </a:p>
                    <a:p>
                      <a:r>
                        <a:rPr kumimoji="1" lang="en-US" altLang="ja-JP" sz="1600" dirty="0"/>
                        <a:t> 4. </a:t>
                      </a:r>
                      <a:r>
                        <a:rPr kumimoji="1" lang="ja-JP" altLang="en-US" sz="1600" dirty="0"/>
                        <a:t>文化財一覧</a:t>
                      </a:r>
                    </a:p>
                    <a:p>
                      <a:r>
                        <a:rPr kumimoji="1" lang="en-US" altLang="ja-JP" sz="1600" dirty="0"/>
                        <a:t> 5. </a:t>
                      </a:r>
                      <a:r>
                        <a:rPr kumimoji="1" lang="ja-JP" altLang="en-US" sz="1600" dirty="0"/>
                        <a:t>観光施設一覧</a:t>
                      </a:r>
                    </a:p>
                    <a:p>
                      <a:r>
                        <a:rPr kumimoji="1" lang="en-US" altLang="ja-JP" sz="1600" dirty="0"/>
                        <a:t> 6. </a:t>
                      </a:r>
                      <a:r>
                        <a:rPr kumimoji="1" lang="ja-JP" altLang="en-US" sz="1600" dirty="0"/>
                        <a:t>イベント一覧</a:t>
                      </a:r>
                    </a:p>
                    <a:p>
                      <a:r>
                        <a:rPr kumimoji="1" lang="en-US" altLang="ja-JP" sz="1600" dirty="0"/>
                        <a:t> 7. </a:t>
                      </a:r>
                      <a:r>
                        <a:rPr kumimoji="1" lang="ja-JP" altLang="en-US" sz="1600" dirty="0"/>
                        <a:t>公衆無線</a:t>
                      </a:r>
                      <a:r>
                        <a:rPr kumimoji="1" lang="en-US" altLang="ja-JP" sz="1600" dirty="0"/>
                        <a:t>LAN</a:t>
                      </a:r>
                      <a:r>
                        <a:rPr kumimoji="1" lang="ja-JP" altLang="en-US" sz="1600" dirty="0"/>
                        <a:t>アクセスポイント一覧</a:t>
                      </a:r>
                    </a:p>
                    <a:p>
                      <a:r>
                        <a:rPr kumimoji="1" lang="en-US" altLang="ja-JP" sz="1600" dirty="0"/>
                        <a:t> 8. </a:t>
                      </a:r>
                      <a:r>
                        <a:rPr kumimoji="1" lang="ja-JP" altLang="en-US" sz="1600" dirty="0"/>
                        <a:t>公衆トイレ一覧</a:t>
                      </a:r>
                    </a:p>
                    <a:p>
                      <a:r>
                        <a:rPr kumimoji="1" lang="en-US" altLang="ja-JP" sz="1600" dirty="0"/>
                        <a:t> 9. </a:t>
                      </a:r>
                      <a:r>
                        <a:rPr kumimoji="1" lang="ja-JP" altLang="en-US" sz="1600" dirty="0"/>
                        <a:t>消防水利施設一覧</a:t>
                      </a:r>
                    </a:p>
                    <a:p>
                      <a:r>
                        <a:rPr kumimoji="1" lang="en-US" altLang="ja-JP" sz="1600" dirty="0"/>
                        <a:t>10. </a:t>
                      </a:r>
                      <a:r>
                        <a:rPr kumimoji="1" lang="ja-JP" altLang="en-US" sz="1600" dirty="0"/>
                        <a:t>指定緊急避難場所一覧</a:t>
                      </a:r>
                    </a:p>
                    <a:p>
                      <a:r>
                        <a:rPr kumimoji="1" lang="en-US" altLang="ja-JP" sz="1600" dirty="0"/>
                        <a:t>11. </a:t>
                      </a:r>
                      <a:r>
                        <a:rPr kumimoji="1" lang="ja-JP" altLang="en-US" sz="1600" dirty="0"/>
                        <a:t>地域・年齢別人口</a:t>
                      </a:r>
                    </a:p>
                    <a:p>
                      <a:r>
                        <a:rPr kumimoji="1" lang="en-US" altLang="ja-JP" sz="1600" dirty="0"/>
                        <a:t>12. </a:t>
                      </a:r>
                      <a:r>
                        <a:rPr kumimoji="1" lang="ja-JP" altLang="en-US" sz="1600" dirty="0"/>
                        <a:t>公共施設一覧</a:t>
                      </a:r>
                    </a:p>
                    <a:p>
                      <a:r>
                        <a:rPr kumimoji="1" lang="en-US" altLang="ja-JP" sz="1600" dirty="0"/>
                        <a:t>13. </a:t>
                      </a:r>
                      <a:r>
                        <a:rPr kumimoji="1" lang="ja-JP" altLang="en-US" sz="1600" dirty="0"/>
                        <a:t>子育て施設一覧</a:t>
                      </a:r>
                    </a:p>
                    <a:p>
                      <a:r>
                        <a:rPr kumimoji="1" lang="en-US" altLang="ja-JP" sz="1600" dirty="0"/>
                        <a:t>14. </a:t>
                      </a:r>
                      <a:r>
                        <a:rPr kumimoji="1" lang="ja-JP" altLang="en-US" sz="1600" dirty="0"/>
                        <a:t>オープンデータ一覧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A-1. </a:t>
                      </a:r>
                      <a:r>
                        <a:rPr kumimoji="1" lang="ja-JP" altLang="en-US" sz="1600" dirty="0"/>
                        <a:t>食品等営業許可・届出一覧</a:t>
                      </a:r>
                    </a:p>
                    <a:p>
                      <a:r>
                        <a:rPr kumimoji="1" lang="en-US" altLang="ja-JP" sz="1600" dirty="0"/>
                        <a:t>A-2.</a:t>
                      </a:r>
                      <a:r>
                        <a:rPr kumimoji="1" lang="ja-JP" altLang="en-US" sz="1600" dirty="0"/>
                        <a:t> 学校給食献立情報</a:t>
                      </a:r>
                    </a:p>
                    <a:p>
                      <a:r>
                        <a:rPr kumimoji="1" lang="en-US" altLang="ja-JP" sz="1600" dirty="0"/>
                        <a:t>A-3.</a:t>
                      </a:r>
                      <a:r>
                        <a:rPr kumimoji="1" lang="ja-JP" altLang="en-US" sz="1600" dirty="0"/>
                        <a:t> 小中学校通学区域情報</a:t>
                      </a:r>
                    </a:p>
                    <a:p>
                      <a:endParaRPr kumimoji="1" lang="ja-JP" altLang="en-US" sz="1600" dirty="0"/>
                    </a:p>
                    <a:p>
                      <a:r>
                        <a:rPr kumimoji="1" lang="en-US" altLang="ja-JP" sz="1600" dirty="0"/>
                        <a:t>B-1. </a:t>
                      </a:r>
                      <a:r>
                        <a:rPr kumimoji="1" lang="ja-JP" altLang="en-US" sz="1600" dirty="0"/>
                        <a:t>ポーリング柱状図等</a:t>
                      </a:r>
                    </a:p>
                    <a:p>
                      <a:r>
                        <a:rPr kumimoji="1" lang="en-US" altLang="ja-JP" sz="1600" dirty="0"/>
                        <a:t>B-2. </a:t>
                      </a:r>
                      <a:r>
                        <a:rPr kumimoji="1" lang="ja-JP" altLang="en-US" sz="1600" dirty="0"/>
                        <a:t>都市計画基本調査情報</a:t>
                      </a:r>
                    </a:p>
                    <a:p>
                      <a:r>
                        <a:rPr kumimoji="1" lang="en-US" altLang="ja-JP" sz="1600" dirty="0"/>
                        <a:t>B-3. </a:t>
                      </a:r>
                      <a:r>
                        <a:rPr kumimoji="1" lang="ja-JP" altLang="en-US" sz="1600" dirty="0"/>
                        <a:t>調達情報</a:t>
                      </a:r>
                    </a:p>
                    <a:p>
                      <a:r>
                        <a:rPr kumimoji="1" lang="en-US" altLang="ja-JP" sz="1600" dirty="0"/>
                        <a:t>B-4. </a:t>
                      </a:r>
                      <a:r>
                        <a:rPr kumimoji="1" lang="ja-JP" altLang="en-US" sz="1600" dirty="0"/>
                        <a:t>標準的なバス情報フォーマット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B-5.</a:t>
                      </a:r>
                      <a:r>
                        <a:rPr kumimoji="1" lang="ja-JP" altLang="en-US" sz="1600" dirty="0"/>
                        <a:t> </a:t>
                      </a:r>
                      <a:r>
                        <a:rPr kumimoji="1" lang="zh-TW" altLang="en-US" sz="1600" dirty="0"/>
                        <a:t>支援制度情報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2564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C94728-3D6B-41F5-BBAC-AE30146093D2}"/>
              </a:ext>
            </a:extLst>
          </p:cNvPr>
          <p:cNvSpPr txBox="1"/>
          <p:nvPr/>
        </p:nvSpPr>
        <p:spPr>
          <a:xfrm>
            <a:off x="1221694" y="6572423"/>
            <a:ext cx="763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出所</a:t>
            </a:r>
            <a:r>
              <a:rPr kumimoji="1" lang="en-US" altLang="ja-JP" sz="1400" dirty="0"/>
              <a:t>: </a:t>
            </a:r>
            <a:r>
              <a:rPr kumimoji="1" lang="ja-JP" altLang="en-US" sz="1400" dirty="0"/>
              <a:t>政府</a:t>
            </a:r>
            <a:r>
              <a:rPr kumimoji="1" lang="en-US" altLang="ja-JP" sz="1400" dirty="0"/>
              <a:t>CIO</a:t>
            </a:r>
            <a:r>
              <a:rPr kumimoji="1" lang="ja-JP" altLang="en-US" sz="1400" dirty="0"/>
              <a:t>ポータル「推奨データセット」より作成 </a:t>
            </a:r>
            <a:r>
              <a:rPr kumimoji="1" lang="en-US" altLang="ja-JP" sz="1400" dirty="0">
                <a:hlinkClick r:id="rId3"/>
              </a:rPr>
              <a:t>https://cio.go.jp/policy-opendata#dataset</a:t>
            </a:r>
            <a:endParaRPr kumimoji="1" lang="ja-JP" altLang="en-US" sz="1400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8E0224E2-887D-45BC-9D11-BBBEDC70F157}"/>
              </a:ext>
            </a:extLst>
          </p:cNvPr>
          <p:cNvSpPr txBox="1">
            <a:spLocks/>
          </p:cNvSpPr>
          <p:nvPr/>
        </p:nvSpPr>
        <p:spPr>
          <a:xfrm>
            <a:off x="207963" y="1645567"/>
            <a:ext cx="8728075" cy="878557"/>
          </a:xfrm>
          <a:prstGeom prst="rect">
            <a:avLst/>
          </a:prstGeom>
          <a:solidFill>
            <a:srgbClr val="DDD9C3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基本編</a:t>
            </a:r>
            <a:r>
              <a:rPr lang="en-US" altLang="ja-JP" dirty="0"/>
              <a:t>: </a:t>
            </a:r>
            <a:r>
              <a:rPr lang="ja-JP" altLang="en-US" dirty="0"/>
              <a:t>特にオープンデータに取り組み始める地方公共団体の参考となるようなデータ。</a:t>
            </a:r>
          </a:p>
          <a:p>
            <a:r>
              <a:rPr lang="ja-JP" altLang="en-US" dirty="0"/>
              <a:t>応用編</a:t>
            </a:r>
            <a:r>
              <a:rPr lang="en-US" altLang="ja-JP" dirty="0"/>
              <a:t>: </a:t>
            </a:r>
            <a:r>
              <a:rPr lang="ja-JP" altLang="en-US" dirty="0"/>
              <a:t>基本編以外のデータ。</a:t>
            </a:r>
            <a:br>
              <a:rPr lang="en-US" altLang="ja-JP" dirty="0"/>
            </a:br>
            <a:r>
              <a:rPr lang="en-US" altLang="ja-JP" dirty="0"/>
              <a:t>           A-xx</a:t>
            </a:r>
            <a:r>
              <a:rPr lang="ja-JP" altLang="en-US" dirty="0"/>
              <a:t>は内閣官房</a:t>
            </a:r>
            <a:r>
              <a:rPr lang="en-US" altLang="ja-JP" dirty="0"/>
              <a:t>IT</a:t>
            </a:r>
            <a:r>
              <a:rPr lang="ja-JP" altLang="en-US" dirty="0"/>
              <a:t>室が規定したフォーマット、</a:t>
            </a:r>
            <a:r>
              <a:rPr lang="en-US" altLang="ja-JP" dirty="0"/>
              <a:t>B-xx</a:t>
            </a:r>
            <a:r>
              <a:rPr lang="ja-JP" altLang="en-US" dirty="0"/>
              <a:t>は省庁が規定したフォーマット。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6134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9305BD-5CB2-4E7F-8CED-15ADABDB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1.3 </a:t>
            </a:r>
            <a:r>
              <a:rPr kumimoji="1" lang="ja-JP" altLang="en-US"/>
              <a:t>推奨データセットを利用するメリット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434C9F-FD8C-4AF7-AADE-288B9D8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2F24BD-EDAD-4C76-B8DE-79EA2D061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11C795-FF4F-4349-BECE-9617F6D4C4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推奨データセットに基づいてデータを公開すると、以下のようなメリットがあります。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28F84E-D99A-4F0F-A9C3-C0D603746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486780"/>
            <a:ext cx="8728075" cy="488576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b="1" dirty="0"/>
              <a:t>公開するデータを選定する参考になる</a:t>
            </a:r>
            <a:br>
              <a:rPr lang="en-US" altLang="ja-JP" dirty="0"/>
            </a:br>
            <a:r>
              <a:rPr lang="ja-JP" altLang="en-US" dirty="0"/>
              <a:t>どのようなデータをオーブンデータとして公開すべきかわからない場合は</a:t>
            </a:r>
            <a:r>
              <a:rPr lang="ja-JP" altLang="en-US"/>
              <a:t>、まず推奨データセットに挙げられている</a:t>
            </a:r>
            <a:r>
              <a:rPr lang="en-US" altLang="ja-JP"/>
              <a:t>22</a:t>
            </a:r>
            <a:r>
              <a:rPr lang="ja-JP" altLang="en-US"/>
              <a:t>項目の</a:t>
            </a:r>
            <a:r>
              <a:rPr lang="ja-JP" altLang="en-US" dirty="0"/>
              <a:t>中から</a:t>
            </a:r>
            <a:r>
              <a:rPr lang="en-US" altLang="ja-JP" dirty="0"/>
              <a:t>1</a:t>
            </a:r>
            <a:r>
              <a:rPr lang="ja-JP" altLang="en-US" dirty="0"/>
              <a:t>つを選択するのがよいです。</a:t>
            </a:r>
            <a:br>
              <a:rPr lang="ja-JP" altLang="en-US" dirty="0"/>
            </a:b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データを公開する際に必要な項目を選定する参考になる</a:t>
            </a:r>
            <a:br>
              <a:rPr lang="en-US" altLang="ja-JP" dirty="0"/>
            </a:br>
            <a:r>
              <a:rPr lang="ja-JP" altLang="en-US" dirty="0"/>
              <a:t>推奨データセットには、それぞれのデータに対するフォーマット例が付与されています。このため、選択したデータに関してそろえるべき、名称・位置情報等の項目は、このフォーマットを見ればわかり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原課に対して意義・必要性を説明しやすくなる</a:t>
            </a:r>
            <a:br>
              <a:rPr lang="en-US" altLang="ja-JP" dirty="0"/>
            </a:br>
            <a:r>
              <a:rPr lang="ja-JP" altLang="en-US" dirty="0"/>
              <a:t>選択したデータを管理する原課に対して、そのデータをオープンデータとして公開することを説明し、説得する際に、それが国が推奨しているデータであると説明することができます。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公開したデータが、アプリケーションから利用されやすくなる</a:t>
            </a:r>
            <a:br>
              <a:rPr lang="en-US" altLang="ja-JP" dirty="0"/>
            </a:br>
            <a:r>
              <a:rPr lang="ja-JP" altLang="en-US" dirty="0"/>
              <a:t>推奨データセットに基づいて公開されたデータは、地方公共団体によらず同じフォーマットになるため、アプリケーションが扱いやすくなります。このため、推奨データセットに基づいて公開されたデータは、アプリケーションから利用されやすくなります。</a:t>
            </a:r>
            <a:br>
              <a:rPr lang="ja-JP" altLang="en-US" dirty="0"/>
            </a:br>
            <a:r>
              <a:rPr lang="ja-JP" altLang="en-US" dirty="0"/>
              <a:t>実際に、以下のような事例があります。</a:t>
            </a:r>
          </a:p>
          <a:p>
            <a:pPr marL="1028700" lvl="1" indent="-342900"/>
            <a:r>
              <a:rPr lang="ja-JP" altLang="en-US" sz="1600" dirty="0"/>
              <a:t>公共施設情報や</a:t>
            </a:r>
            <a:r>
              <a:rPr lang="zh-TW" altLang="en-US" sz="1600" dirty="0"/>
              <a:t>指定緊急避難場所</a:t>
            </a:r>
            <a:r>
              <a:rPr lang="ja-JP" altLang="en-US" sz="1600" dirty="0"/>
              <a:t>情報を推奨データセットに基づいて公開することにより、子供とお出かけ情報サイト「いこーよ」に取り込まれました。</a:t>
            </a:r>
          </a:p>
          <a:p>
            <a:pPr marL="1028700" lvl="1" indent="-342900"/>
            <a:r>
              <a:rPr lang="ja-JP" altLang="en-US" sz="1600" dirty="0"/>
              <a:t>バスの運行情報を標準的なバス情報フォーマットに基づいて公開することにより、乗り換え案内サイトで利用されるようになりました。</a:t>
            </a:r>
          </a:p>
          <a:p>
            <a:pPr marL="1028700" lvl="1" indent="-342900"/>
            <a:r>
              <a:rPr lang="ja-JP" altLang="en-US" sz="1600" dirty="0"/>
              <a:t>全国避難所データベース（全国の避難所情報を収集</a:t>
            </a:r>
            <a:r>
              <a:rPr lang="ja-JP" altLang="en-US" sz="1600"/>
              <a:t>したデータベース）等で</a:t>
            </a:r>
            <a:r>
              <a:rPr lang="ja-JP" altLang="en-US" sz="1600" dirty="0"/>
              <a:t>、</a:t>
            </a:r>
            <a:r>
              <a:rPr lang="zh-TW" altLang="en-US" sz="1600" dirty="0"/>
              <a:t>指定緊急避難場所</a:t>
            </a:r>
            <a:r>
              <a:rPr lang="ja-JP" altLang="en-US" sz="1600" dirty="0"/>
              <a:t>一覧のデータが利用されています。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25790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 </a:t>
            </a:r>
            <a:r>
              <a:rPr lang="ja-JP" altLang="en-US" sz="2200"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3A9A5823-7AD5-4931-B86D-B0A3E5503B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20237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>
            <a:extLst>
              <a:ext uri="{FF2B5EF4-FFF2-40B4-BE49-F238E27FC236}">
                <a16:creationId xmlns:a16="http://schemas.microsoft.com/office/drawing/2014/main" id="{0C13BF6F-E612-4679-BED6-7FE04CC4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推奨データセットに関する情報の取得先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2FFAB4-E717-4EE8-B785-B29492700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7615AD2-FC25-4C83-85B0-2D6F1C1FE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672553"/>
          </a:xfrm>
        </p:spPr>
        <p:txBody>
          <a:bodyPr>
            <a:normAutofit/>
          </a:bodyPr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推奨データセットに関する情報は、政府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CIO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ポータルのオープンデータに関するページにあります。</a:t>
            </a: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849906-CC84-4863-913E-192E1939D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0" y="1888749"/>
            <a:ext cx="3725856" cy="453650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9E9149-4D20-4F67-88B2-7C4A00E35F28}"/>
              </a:ext>
            </a:extLst>
          </p:cNvPr>
          <p:cNvSpPr txBox="1"/>
          <p:nvPr/>
        </p:nvSpPr>
        <p:spPr>
          <a:xfrm>
            <a:off x="195879" y="1559330"/>
            <a:ext cx="443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>
                <a:hlinkClick r:id="rId4"/>
              </a:rPr>
              <a:t>https://cio.go.jp/policy-opendata#dataset</a:t>
            </a:r>
            <a:endParaRPr kumimoji="1" lang="ja-JP" altLang="en-US" sz="1600"/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8554295E-9422-425A-A196-4A21B5AE3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2766" y="1711993"/>
            <a:ext cx="4253272" cy="40932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ポータル・オープンデータページの「推奨データセット一覧」に、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データ項目定義書とデータフォーマット定義が掲載されています。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「データ項目定義書」に、推奨データセットに属するそれぞれのデータにおいて掲載すべき項目と、データの作成にあたり準拠すべきルールを規定しています。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「データフォーマット定義」は、前述の「データ項目定義書」に基づいたフォーマットです。このフォーマットにデータを転記すれば、公開できるデータになります。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22E2EE3-12ED-4643-B33E-1628E978D478}"/>
              </a:ext>
            </a:extLst>
          </p:cNvPr>
          <p:cNvSpPr/>
          <p:nvPr/>
        </p:nvSpPr>
        <p:spPr>
          <a:xfrm>
            <a:off x="2329327" y="5494994"/>
            <a:ext cx="648072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DD3DCDF-6820-46E9-B769-891849E874ED}"/>
              </a:ext>
            </a:extLst>
          </p:cNvPr>
          <p:cNvSpPr/>
          <p:nvPr/>
        </p:nvSpPr>
        <p:spPr>
          <a:xfrm>
            <a:off x="2977399" y="4725702"/>
            <a:ext cx="1274390" cy="16995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791730-C926-4FB1-ABD3-590D2B4F22F4}"/>
              </a:ext>
            </a:extLst>
          </p:cNvPr>
          <p:cNvSpPr txBox="1"/>
          <p:nvPr/>
        </p:nvSpPr>
        <p:spPr>
          <a:xfrm>
            <a:off x="1904600" y="6483536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データ項目定義書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6D36997-5246-48BC-8CB7-120C95C15F78}"/>
              </a:ext>
            </a:extLst>
          </p:cNvPr>
          <p:cNvCxnSpPr>
            <a:cxnSpLocks/>
            <a:stCxn id="22" idx="0"/>
            <a:endCxn id="12" idx="2"/>
          </p:cNvCxnSpPr>
          <p:nvPr/>
        </p:nvCxnSpPr>
        <p:spPr>
          <a:xfrm flipV="1">
            <a:off x="2653363" y="5711018"/>
            <a:ext cx="0" cy="772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07E22C9-5CE4-4837-B368-5D4076DDC44B}"/>
              </a:ext>
            </a:extLst>
          </p:cNvPr>
          <p:cNvSpPr txBox="1"/>
          <p:nvPr/>
        </p:nvSpPr>
        <p:spPr>
          <a:xfrm>
            <a:off x="4438896" y="6271364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データフォーマット定義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5BEAB15-3E4D-472D-ADD4-98185D7A1DA6}"/>
              </a:ext>
            </a:extLst>
          </p:cNvPr>
          <p:cNvCxnSpPr>
            <a:cxnSpLocks/>
            <a:stCxn id="32" idx="0"/>
            <a:endCxn id="14" idx="3"/>
          </p:cNvCxnSpPr>
          <p:nvPr/>
        </p:nvCxnSpPr>
        <p:spPr>
          <a:xfrm flipH="1" flipV="1">
            <a:off x="4251789" y="5575478"/>
            <a:ext cx="1073728" cy="695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89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5211</Words>
  <Application>Microsoft Office PowerPoint</Application>
  <PresentationFormat>画面に合わせる (4:3)</PresentationFormat>
  <Paragraphs>436</Paragraphs>
  <Slides>41</Slides>
  <Notes>37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7" baseType="lpstr">
      <vt:lpstr>Meiryo UI</vt:lpstr>
      <vt:lpstr>noto sans</vt:lpstr>
      <vt:lpstr>メイリオ</vt:lpstr>
      <vt:lpstr>Arial</vt:lpstr>
      <vt:lpstr>Wingdings</vt:lpstr>
      <vt:lpstr>Office テーマ</vt:lpstr>
      <vt:lpstr>オープンデータリーダ研修（応用編）</vt:lpstr>
      <vt:lpstr>本書の狙い</vt:lpstr>
      <vt:lpstr>PowerPoint プレゼンテーション</vt:lpstr>
      <vt:lpstr>PowerPoint プレゼンテーション</vt:lpstr>
      <vt:lpstr>1.1 推奨データセットとは</vt:lpstr>
      <vt:lpstr>1.2 推奨データセットの種類</vt:lpstr>
      <vt:lpstr>1.3 推奨データセットを利用するメリット</vt:lpstr>
      <vt:lpstr>PowerPoint プレゼンテーション</vt:lpstr>
      <vt:lpstr>2.1 推奨データセットに関する情報の取得先</vt:lpstr>
      <vt:lpstr>2.2 データ項目定義書の構成</vt:lpstr>
      <vt:lpstr>2.3 データ項目定義</vt:lpstr>
      <vt:lpstr>2.4 共通ルールの記載事項①</vt:lpstr>
      <vt:lpstr>2.4 共通ルールの記載事項②</vt:lpstr>
      <vt:lpstr>2.5 データ入力フォーマット</vt:lpstr>
      <vt:lpstr>PowerPoint プレゼンテーション</vt:lpstr>
      <vt:lpstr>3.1 推奨データセットに基づくデータの作成手順①</vt:lpstr>
      <vt:lpstr>3.2 事前準備（セル結合の解除）①</vt:lpstr>
      <vt:lpstr>3.2 事前準備（セル結合の解除）②</vt:lpstr>
      <vt:lpstr>3.2 事前準備（セル結合の解除）③</vt:lpstr>
      <vt:lpstr>3.2 事前準備（セル結合の解除）④</vt:lpstr>
      <vt:lpstr>3.3 データの転記 (1) 名称①</vt:lpstr>
      <vt:lpstr>3.3 データの転記 (1) 名称②</vt:lpstr>
      <vt:lpstr>3.3 データの転記 (2) 名称_カナ①</vt:lpstr>
      <vt:lpstr>3.3 データの転記 (2) 名称_カナ②</vt:lpstr>
      <vt:lpstr>3.3 データの転記 (3) 住所①</vt:lpstr>
      <vt:lpstr>3.3 データの転記 (3) 住所②</vt:lpstr>
      <vt:lpstr>3.3 データの転記 (4) 緯度・経度①</vt:lpstr>
      <vt:lpstr>3.3 データの転記 (4) 緯度・経度②</vt:lpstr>
      <vt:lpstr>3.3 データの転記 (4) 緯度・経度③</vt:lpstr>
      <vt:lpstr>3.3 データの転記 (5) 災害種別①</vt:lpstr>
      <vt:lpstr>3.3 データの転記 (5) 災害種別②</vt:lpstr>
      <vt:lpstr>3.3 データの転記 (6) その他の項目</vt:lpstr>
      <vt:lpstr>3.4 推奨データセットに基づいたデータ作成後の作業</vt:lpstr>
      <vt:lpstr>PowerPoint プレゼンテーション</vt:lpstr>
      <vt:lpstr>4.1 推奨データセットに基づくデータのメンテナンス</vt:lpstr>
      <vt:lpstr>4.2 データの追加</vt:lpstr>
      <vt:lpstr>4.3 データの修正①</vt:lpstr>
      <vt:lpstr>4.3 データの修正②</vt:lpstr>
      <vt:lpstr>4.4 データの削除①</vt:lpstr>
      <vt:lpstr>4.4 データの削除②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2020-10-16T02:52:41Z</dcterms:created>
  <dcterms:modified xsi:type="dcterms:W3CDTF">2021-02-17T00:39:43Z</dcterms:modified>
</cp:coreProperties>
</file>